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4"/>
  </p:notesMasterIdLst>
  <p:sldIdLst>
    <p:sldId id="399" r:id="rId3"/>
    <p:sldId id="400" r:id="rId4"/>
    <p:sldId id="384" r:id="rId5"/>
    <p:sldId id="385" r:id="rId6"/>
    <p:sldId id="483" r:id="rId7"/>
    <p:sldId id="401" r:id="rId8"/>
    <p:sldId id="402" r:id="rId9"/>
    <p:sldId id="403" r:id="rId10"/>
    <p:sldId id="481" r:id="rId11"/>
    <p:sldId id="515" r:id="rId12"/>
    <p:sldId id="405" r:id="rId13"/>
    <p:sldId id="406" r:id="rId14"/>
    <p:sldId id="408" r:id="rId15"/>
    <p:sldId id="407" r:id="rId16"/>
    <p:sldId id="508" r:id="rId17"/>
    <p:sldId id="409" r:id="rId18"/>
    <p:sldId id="526" r:id="rId19"/>
    <p:sldId id="410" r:id="rId20"/>
    <p:sldId id="525" r:id="rId21"/>
    <p:sldId id="411" r:id="rId22"/>
    <p:sldId id="412" r:id="rId23"/>
    <p:sldId id="413" r:id="rId24"/>
    <p:sldId id="414" r:id="rId25"/>
    <p:sldId id="415" r:id="rId26"/>
    <p:sldId id="478" r:id="rId27"/>
    <p:sldId id="517" r:id="rId28"/>
    <p:sldId id="516" r:id="rId29"/>
    <p:sldId id="477" r:id="rId30"/>
    <p:sldId id="492" r:id="rId31"/>
    <p:sldId id="520" r:id="rId32"/>
    <p:sldId id="518" r:id="rId33"/>
    <p:sldId id="519" r:id="rId34"/>
    <p:sldId id="498" r:id="rId35"/>
    <p:sldId id="416" r:id="rId36"/>
    <p:sldId id="497" r:id="rId37"/>
    <p:sldId id="524" r:id="rId38"/>
    <p:sldId id="417" r:id="rId39"/>
    <p:sldId id="500" r:id="rId40"/>
    <p:sldId id="502" r:id="rId41"/>
    <p:sldId id="504" r:id="rId42"/>
    <p:sldId id="505" r:id="rId43"/>
    <p:sldId id="533" r:id="rId44"/>
    <p:sldId id="534" r:id="rId45"/>
    <p:sldId id="535" r:id="rId46"/>
    <p:sldId id="536" r:id="rId47"/>
    <p:sldId id="537" r:id="rId48"/>
    <p:sldId id="538" r:id="rId49"/>
    <p:sldId id="503" r:id="rId50"/>
    <p:sldId id="418" r:id="rId51"/>
    <p:sldId id="422" r:id="rId52"/>
    <p:sldId id="423" r:id="rId53"/>
    <p:sldId id="424" r:id="rId54"/>
    <p:sldId id="528" r:id="rId55"/>
    <p:sldId id="425" r:id="rId56"/>
    <p:sldId id="318" r:id="rId57"/>
    <p:sldId id="301" r:id="rId58"/>
    <p:sldId id="312" r:id="rId59"/>
    <p:sldId id="428" r:id="rId60"/>
    <p:sldId id="361" r:id="rId61"/>
    <p:sldId id="443" r:id="rId62"/>
    <p:sldId id="319" r:id="rId63"/>
    <p:sldId id="305" r:id="rId64"/>
    <p:sldId id="306" r:id="rId65"/>
    <p:sldId id="307" r:id="rId66"/>
    <p:sldId id="308" r:id="rId67"/>
    <p:sldId id="522" r:id="rId68"/>
    <p:sldId id="523" r:id="rId69"/>
    <p:sldId id="485" r:id="rId70"/>
    <p:sldId id="447" r:id="rId71"/>
    <p:sldId id="512" r:id="rId72"/>
    <p:sldId id="510" r:id="rId73"/>
    <p:sldId id="529" r:id="rId74"/>
    <p:sldId id="511" r:id="rId75"/>
    <p:sldId id="530" r:id="rId76"/>
    <p:sldId id="513" r:id="rId77"/>
    <p:sldId id="531" r:id="rId78"/>
    <p:sldId id="486" r:id="rId79"/>
    <p:sldId id="487" r:id="rId80"/>
    <p:sldId id="488" r:id="rId81"/>
    <p:sldId id="489" r:id="rId82"/>
    <p:sldId id="490" r:id="rId83"/>
    <p:sldId id="330" r:id="rId84"/>
    <p:sldId id="372" r:id="rId85"/>
    <p:sldId id="374" r:id="rId86"/>
    <p:sldId id="454" r:id="rId87"/>
    <p:sldId id="532" r:id="rId88"/>
    <p:sldId id="460" r:id="rId89"/>
    <p:sldId id="461" r:id="rId90"/>
    <p:sldId id="375" r:id="rId91"/>
    <p:sldId id="376" r:id="rId92"/>
    <p:sldId id="380" r:id="rId9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bg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bg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bg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bg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bg1"/>
        </a:solidFill>
        <a:latin typeface="Verdana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kcja domyślna" id="{070FA45C-F389-4CD2-B303-E6A8FDAC65F7}">
          <p14:sldIdLst>
            <p14:sldId id="399"/>
            <p14:sldId id="400"/>
            <p14:sldId id="384"/>
            <p14:sldId id="385"/>
            <p14:sldId id="483"/>
            <p14:sldId id="401"/>
            <p14:sldId id="402"/>
            <p14:sldId id="403"/>
            <p14:sldId id="481"/>
            <p14:sldId id="515"/>
            <p14:sldId id="405"/>
            <p14:sldId id="406"/>
            <p14:sldId id="408"/>
            <p14:sldId id="407"/>
            <p14:sldId id="508"/>
            <p14:sldId id="409"/>
            <p14:sldId id="526"/>
            <p14:sldId id="410"/>
            <p14:sldId id="525"/>
            <p14:sldId id="411"/>
            <p14:sldId id="412"/>
            <p14:sldId id="413"/>
            <p14:sldId id="414"/>
            <p14:sldId id="415"/>
            <p14:sldId id="478"/>
            <p14:sldId id="517"/>
            <p14:sldId id="516"/>
            <p14:sldId id="477"/>
            <p14:sldId id="492"/>
            <p14:sldId id="520"/>
            <p14:sldId id="518"/>
            <p14:sldId id="519"/>
            <p14:sldId id="498"/>
            <p14:sldId id="416"/>
            <p14:sldId id="497"/>
            <p14:sldId id="524"/>
            <p14:sldId id="417"/>
            <p14:sldId id="500"/>
            <p14:sldId id="502"/>
            <p14:sldId id="504"/>
            <p14:sldId id="505"/>
            <p14:sldId id="533"/>
            <p14:sldId id="534"/>
            <p14:sldId id="535"/>
            <p14:sldId id="536"/>
            <p14:sldId id="537"/>
            <p14:sldId id="538"/>
            <p14:sldId id="503"/>
            <p14:sldId id="418"/>
            <p14:sldId id="422"/>
            <p14:sldId id="423"/>
            <p14:sldId id="424"/>
            <p14:sldId id="528"/>
            <p14:sldId id="425"/>
            <p14:sldId id="318"/>
            <p14:sldId id="301"/>
            <p14:sldId id="312"/>
            <p14:sldId id="428"/>
            <p14:sldId id="361"/>
            <p14:sldId id="443"/>
            <p14:sldId id="319"/>
            <p14:sldId id="305"/>
            <p14:sldId id="306"/>
            <p14:sldId id="307"/>
            <p14:sldId id="308"/>
            <p14:sldId id="522"/>
            <p14:sldId id="523"/>
            <p14:sldId id="485"/>
            <p14:sldId id="447"/>
            <p14:sldId id="512"/>
            <p14:sldId id="510"/>
            <p14:sldId id="529"/>
            <p14:sldId id="511"/>
            <p14:sldId id="530"/>
            <p14:sldId id="513"/>
            <p14:sldId id="531"/>
            <p14:sldId id="486"/>
            <p14:sldId id="487"/>
            <p14:sldId id="488"/>
            <p14:sldId id="489"/>
            <p14:sldId id="490"/>
            <p14:sldId id="330"/>
            <p14:sldId id="372"/>
            <p14:sldId id="374"/>
            <p14:sldId id="454"/>
            <p14:sldId id="532"/>
            <p14:sldId id="460"/>
            <p14:sldId id="461"/>
            <p14:sldId id="375"/>
            <p14:sldId id="376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6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299" autoAdjust="0"/>
  </p:normalViewPr>
  <p:slideViewPr>
    <p:cSldViewPr>
      <p:cViewPr varScale="1">
        <p:scale>
          <a:sx n="113" d="100"/>
          <a:sy n="113" d="100"/>
        </p:scale>
        <p:origin x="1152" y="78"/>
      </p:cViewPr>
      <p:guideLst>
        <p:guide orient="horz" pos="3067"/>
        <p:guide pos="2880"/>
      </p:guideLst>
    </p:cSldViewPr>
  </p:slideViewPr>
  <p:outlineViewPr>
    <p:cViewPr>
      <p:scale>
        <a:sx n="33" d="100"/>
        <a:sy n="33" d="100"/>
      </p:scale>
      <p:origin x="0" y="-1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9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16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8C26D76-6C16-49F3-8E01-F65F8FC67A1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73466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8A2B90A6-6666-48D9-B1A8-E196D565F228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C26D76-6C16-49F3-8E01-F65F8FC67A14}" type="slidenum">
              <a:rPr lang="pl-PL" smtClean="0"/>
              <a:pPr>
                <a:defRPr/>
              </a:pPr>
              <a:t>77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1BB141B3-8152-4CAF-AD2D-B2EECEE04692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83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buFontTx/>
              <a:buChar char="•"/>
            </a:pPr>
            <a:fld id="{E0D50307-E104-45FE-8486-097FF56276C8}" type="slidenum">
              <a:rPr lang="de-DE" sz="1200" b="0">
                <a:solidFill>
                  <a:schemeClr val="tx1"/>
                </a:solidFill>
              </a:rPr>
              <a:pPr algn="r">
                <a:spcBef>
                  <a:spcPct val="50000"/>
                </a:spcBef>
                <a:buFontTx/>
                <a:buChar char="•"/>
              </a:pPr>
              <a:t>88</a:t>
            </a:fld>
            <a:endParaRPr lang="de-DE" sz="1200" b="0">
              <a:solidFill>
                <a:schemeClr val="tx1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1" tIns="45716" rIns="91431" bIns="45716"/>
          <a:lstStyle/>
          <a:p>
            <a:r>
              <a:rPr lang="pl-PL"/>
              <a:t>Wszystkie rodzaje przycisków i specjalnych jednostek kontroli pomieszczeń od różnych producentów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CD0256B6-07E1-4477-B454-C9F67FAB263C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89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C26D76-6C16-49F3-8E01-F65F8FC67A14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27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8682CCED-D4F1-4234-8C1B-3B0507A85BF7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23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2AAE7313-F735-4BFE-8DDB-1904E1BF527C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24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B004266-4DF4-465B-A2BB-6F81417EC714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34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6F04311-2981-4DAB-9E61-BAA91CD02FD2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37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6F04311-2981-4DAB-9E61-BAA91CD02FD2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38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28" tIns="46214" rIns="92428" bIns="46214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A38E4CF-230F-4F95-8172-57AD3FDAA346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51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0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0121A729-CCD0-440B-AF6A-24387BC803DE}" type="slidenum">
              <a:rPr lang="pl-PL" sz="1200" b="0" smtClean="0">
                <a:solidFill>
                  <a:schemeClr val="tx1"/>
                </a:solidFill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59</a:t>
            </a:fld>
            <a:endParaRPr lang="pl-PL" sz="12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C19FF-C2A5-4201-A0E5-F5450F37D5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8947765"/>
      </p:ext>
    </p:extLst>
  </p:cSld>
  <p:clrMapOvr>
    <a:masterClrMapping/>
  </p:clrMapOvr>
  <p:transition advClick="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21E13-3146-49C5-ABF1-5F9D9F5D7D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5752794"/>
      </p:ext>
    </p:extLst>
  </p:cSld>
  <p:clrMapOvr>
    <a:masterClrMapping/>
  </p:clrMapOvr>
  <p:transition advClick="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27866-4684-4238-9C12-D679FEE6AB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0651515"/>
      </p:ext>
    </p:extLst>
  </p:cSld>
  <p:clrMapOvr>
    <a:masterClrMapping/>
  </p:clrMapOvr>
  <p:transition advClick="0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9C4FE-8FDF-4273-9784-8A118FDF11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2783850"/>
      </p:ext>
    </p:extLst>
  </p:cSld>
  <p:clrMapOvr>
    <a:masterClrMapping/>
  </p:clrMapOvr>
  <p:transition advClick="0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2488464322"/>
      </p:ext>
    </p:extLst>
  </p:cSld>
  <p:clrMapOvr>
    <a:masterClrMapping/>
  </p:clrMapOvr>
  <p:transition advClick="0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5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7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895090588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5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7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832385529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6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8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6335924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1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18080402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4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7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8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761838055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3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6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8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4184391378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0DAEA-AA71-456A-B9F3-C950E1D8EC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4674031"/>
      </p:ext>
    </p:extLst>
  </p:cSld>
  <p:clrMapOvr>
    <a:masterClrMapping/>
  </p:clrMapOvr>
  <p:transition advClick="0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6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9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1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038276421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6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8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30513445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5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1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2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82839052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5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6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7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951228757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4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5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6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7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93109022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88E10-58FD-4B6A-A2F2-DD2E6744AA6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8057351"/>
      </p:ext>
    </p:extLst>
  </p:cSld>
  <p:clrMapOvr>
    <a:masterClrMapping/>
  </p:clrMapOvr>
  <p:transition advClick="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DF06E-E09D-4E34-A8DF-D6D1E41C3B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2668453"/>
      </p:ext>
    </p:extLst>
  </p:cSld>
  <p:clrMapOvr>
    <a:masterClrMapping/>
  </p:clrMapOvr>
  <p:transition advClick="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D1AE1-2AA0-4700-97D8-A7CA1EB31E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9609722"/>
      </p:ext>
    </p:extLst>
  </p:cSld>
  <p:clrMapOvr>
    <a:masterClrMapping/>
  </p:clrMapOvr>
  <p:transition advClick="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85DBE-4C75-4EC6-984C-CB3CDB6AAC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4751107"/>
      </p:ext>
    </p:extLst>
  </p:cSld>
  <p:clrMapOvr>
    <a:masterClrMapping/>
  </p:clrMapOvr>
  <p:transition advClick="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B4F2C-4568-4554-90A5-A8400770AC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879108"/>
      </p:ext>
    </p:extLst>
  </p:cSld>
  <p:clrMapOvr>
    <a:masterClrMapping/>
  </p:clrMapOvr>
  <p:transition advClick="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DB6E3-A215-4F97-998E-D757703E876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8912377"/>
      </p:ext>
    </p:extLst>
  </p:cSld>
  <p:clrMapOvr>
    <a:masterClrMapping/>
  </p:clrMapOvr>
  <p:transition advClick="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40EC4-B125-4871-87D3-82D95BB466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2143863"/>
      </p:ext>
    </p:extLst>
  </p:cSld>
  <p:clrMapOvr>
    <a:masterClrMapping/>
  </p:clrMapOvr>
  <p:transition advClick="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6EC8D0-9570-4AF4-AC05-B709D40401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advClick="0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00025" y="6213475"/>
            <a:ext cx="381000" cy="381000"/>
            <a:chOff x="1200" y="432"/>
            <a:chExt cx="3360" cy="2784"/>
          </a:xfrm>
        </p:grpSpPr>
        <p:sp>
          <p:nvSpPr>
            <p:cNvPr id="2054" name="Rectangle 20"/>
            <p:cNvSpPr>
              <a:spLocks noChangeArrowheads="1"/>
            </p:cNvSpPr>
            <p:nvPr/>
          </p:nvSpPr>
          <p:spPr bwMode="auto">
            <a:xfrm>
              <a:off x="312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2055" name="Rectangle 21"/>
            <p:cNvSpPr>
              <a:spLocks noChangeArrowheads="1"/>
            </p:cNvSpPr>
            <p:nvPr/>
          </p:nvSpPr>
          <p:spPr bwMode="auto">
            <a:xfrm>
              <a:off x="2160" y="1248"/>
              <a:ext cx="480" cy="196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2056" name="Rectangle 22"/>
            <p:cNvSpPr>
              <a:spLocks noChangeArrowheads="1"/>
            </p:cNvSpPr>
            <p:nvPr/>
          </p:nvSpPr>
          <p:spPr bwMode="auto">
            <a:xfrm>
              <a:off x="120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2057" name="Rectangle 23"/>
            <p:cNvSpPr>
              <a:spLocks noChangeArrowheads="1"/>
            </p:cNvSpPr>
            <p:nvPr/>
          </p:nvSpPr>
          <p:spPr bwMode="auto">
            <a:xfrm>
              <a:off x="4080" y="1584"/>
              <a:ext cx="480" cy="16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2058" name="Freeform 24"/>
            <p:cNvSpPr>
              <a:spLocks/>
            </p:cNvSpPr>
            <p:nvPr/>
          </p:nvSpPr>
          <p:spPr bwMode="auto">
            <a:xfrm>
              <a:off x="1200" y="432"/>
              <a:ext cx="3360" cy="1442"/>
            </a:xfrm>
            <a:custGeom>
              <a:avLst/>
              <a:gdLst>
                <a:gd name="T0" fmla="*/ 0 w 3360"/>
                <a:gd name="T1" fmla="*/ 1152 h 1442"/>
                <a:gd name="T2" fmla="*/ 4 w 3360"/>
                <a:gd name="T3" fmla="*/ 1442 h 1442"/>
                <a:gd name="T4" fmla="*/ 476 w 3360"/>
                <a:gd name="T5" fmla="*/ 1442 h 1442"/>
                <a:gd name="T6" fmla="*/ 966 w 3360"/>
                <a:gd name="T7" fmla="*/ 1442 h 1442"/>
                <a:gd name="T8" fmla="*/ 1439 w 3360"/>
                <a:gd name="T9" fmla="*/ 1434 h 1442"/>
                <a:gd name="T10" fmla="*/ 1439 w 3360"/>
                <a:gd name="T11" fmla="*/ 866 h 1442"/>
                <a:gd name="T12" fmla="*/ 1921 w 3360"/>
                <a:gd name="T13" fmla="*/ 866 h 1442"/>
                <a:gd name="T14" fmla="*/ 1921 w 3360"/>
                <a:gd name="T15" fmla="*/ 1442 h 1442"/>
                <a:gd name="T16" fmla="*/ 2411 w 3360"/>
                <a:gd name="T17" fmla="*/ 1442 h 1442"/>
                <a:gd name="T18" fmla="*/ 2892 w 3360"/>
                <a:gd name="T19" fmla="*/ 1442 h 1442"/>
                <a:gd name="T20" fmla="*/ 3356 w 3360"/>
                <a:gd name="T21" fmla="*/ 1442 h 1442"/>
                <a:gd name="T22" fmla="*/ 3360 w 3360"/>
                <a:gd name="T23" fmla="*/ 1152 h 1442"/>
                <a:gd name="T24" fmla="*/ 1680 w 3360"/>
                <a:gd name="T25" fmla="*/ 0 h 1442"/>
                <a:gd name="T26" fmla="*/ 0 w 3360"/>
                <a:gd name="T27" fmla="*/ 1152 h 144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0"/>
                <a:gd name="T43" fmla="*/ 0 h 1442"/>
                <a:gd name="T44" fmla="*/ 3360 w 3360"/>
                <a:gd name="T45" fmla="*/ 1442 h 144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0" h="1442">
                  <a:moveTo>
                    <a:pt x="0" y="1152"/>
                  </a:moveTo>
                  <a:lnTo>
                    <a:pt x="4" y="1442"/>
                  </a:lnTo>
                  <a:lnTo>
                    <a:pt x="476" y="1442"/>
                  </a:lnTo>
                  <a:lnTo>
                    <a:pt x="966" y="1442"/>
                  </a:lnTo>
                  <a:lnTo>
                    <a:pt x="1439" y="1434"/>
                  </a:lnTo>
                  <a:lnTo>
                    <a:pt x="1439" y="866"/>
                  </a:lnTo>
                  <a:lnTo>
                    <a:pt x="1921" y="866"/>
                  </a:lnTo>
                  <a:lnTo>
                    <a:pt x="1921" y="1442"/>
                  </a:lnTo>
                  <a:lnTo>
                    <a:pt x="2411" y="1442"/>
                  </a:lnTo>
                  <a:lnTo>
                    <a:pt x="2892" y="1442"/>
                  </a:lnTo>
                  <a:lnTo>
                    <a:pt x="3356" y="1442"/>
                  </a:lnTo>
                  <a:lnTo>
                    <a:pt x="3360" y="1152"/>
                  </a:lnTo>
                  <a:lnTo>
                    <a:pt x="1680" y="0"/>
                  </a:lnTo>
                  <a:lnTo>
                    <a:pt x="0" y="115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200025" y="6427788"/>
            <a:ext cx="8996363" cy="274637"/>
            <a:chOff x="290" y="4063"/>
            <a:chExt cx="5438" cy="173"/>
          </a:xfrm>
        </p:grpSpPr>
        <p:sp>
          <p:nvSpPr>
            <p:cNvPr id="2052" name="Line 10"/>
            <p:cNvSpPr>
              <a:spLocks noChangeShapeType="1"/>
            </p:cNvSpPr>
            <p:nvPr/>
          </p:nvSpPr>
          <p:spPr bwMode="auto">
            <a:xfrm flipV="1">
              <a:off x="290" y="4168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5186" y="4063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bg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bg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bg2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bg2"/>
                  </a:solidFill>
                  <a:latin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pl-PL" sz="1200" b="0" dirty="0">
                  <a:solidFill>
                    <a:srgbClr val="FFFF00"/>
                  </a:solidFill>
                  <a:cs typeface="+mn-cs"/>
                </a:rPr>
                <a:t>Perfekcja.</a:t>
              </a:r>
              <a:endParaRPr lang="de-DE" sz="1200" b="0" dirty="0">
                <a:solidFill>
                  <a:srgbClr val="FFFF00"/>
                </a:solidFill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3" Type="http://schemas.openxmlformats.org/officeDocument/2006/relationships/image" Target="../media/image40.png"/><Relationship Id="rId7" Type="http://schemas.openxmlformats.org/officeDocument/2006/relationships/image" Target="../media/image1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7.jpe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jpe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1.pn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12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8.png"/><Relationship Id="rId4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2.jpeg"/><Relationship Id="rId2" Type="http://schemas.openxmlformats.org/officeDocument/2006/relationships/hyperlink" Target="https://itunes.apple.com/app/domiq-remote/id3108247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hyperlink" Target="https://play.google.com/store/apps/details?id=pl.domiq.remote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4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5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13" Type="http://schemas.openxmlformats.org/officeDocument/2006/relationships/oleObject" Target="../embeddings/oleObject15.bin"/><Relationship Id="rId18" Type="http://schemas.openxmlformats.org/officeDocument/2006/relationships/oleObject" Target="../embeddings/oleObject17.bin"/><Relationship Id="rId3" Type="http://schemas.openxmlformats.org/officeDocument/2006/relationships/oleObject" Target="../embeddings/oleObject10.bin"/><Relationship Id="rId21" Type="http://schemas.openxmlformats.org/officeDocument/2006/relationships/image" Target="../media/image160.emf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55.emf"/><Relationship Id="rId17" Type="http://schemas.openxmlformats.org/officeDocument/2006/relationships/image" Target="../media/image158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7.emf"/><Relationship Id="rId20" Type="http://schemas.openxmlformats.org/officeDocument/2006/relationships/oleObject" Target="../embeddings/oleObject1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154.emf"/><Relationship Id="rId19" Type="http://schemas.openxmlformats.org/officeDocument/2006/relationships/image" Target="../media/image159.png"/><Relationship Id="rId4" Type="http://schemas.openxmlformats.org/officeDocument/2006/relationships/image" Target="../media/image151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56.emf"/><Relationship Id="rId2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oleObject" Target="../embeddings/oleObject24.bin"/><Relationship Id="rId18" Type="http://schemas.openxmlformats.org/officeDocument/2006/relationships/oleObject" Target="../embeddings/oleObject27.bin"/><Relationship Id="rId3" Type="http://schemas.openxmlformats.org/officeDocument/2006/relationships/image" Target="../media/image161.emf"/><Relationship Id="rId21" Type="http://schemas.openxmlformats.org/officeDocument/2006/relationships/image" Target="../media/image168.png"/><Relationship Id="rId7" Type="http://schemas.openxmlformats.org/officeDocument/2006/relationships/image" Target="../media/image163.emf"/><Relationship Id="rId12" Type="http://schemas.openxmlformats.org/officeDocument/2006/relationships/image" Target="../media/image165.emf"/><Relationship Id="rId17" Type="http://schemas.openxmlformats.org/officeDocument/2006/relationships/image" Target="../media/image167.emf"/><Relationship Id="rId2" Type="http://schemas.openxmlformats.org/officeDocument/2006/relationships/oleObject" Target="../embeddings/oleObject19.bin"/><Relationship Id="rId16" Type="http://schemas.openxmlformats.org/officeDocument/2006/relationships/oleObject" Target="../embeddings/oleObject26.bin"/><Relationship Id="rId20" Type="http://schemas.openxmlformats.org/officeDocument/2006/relationships/oleObject" Target="../embeddings/oleObject2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162.emf"/><Relationship Id="rId15" Type="http://schemas.openxmlformats.org/officeDocument/2006/relationships/oleObject" Target="../embeddings/oleObject25.bin"/><Relationship Id="rId23" Type="http://schemas.openxmlformats.org/officeDocument/2006/relationships/image" Target="../media/image169.jpeg"/><Relationship Id="rId10" Type="http://schemas.openxmlformats.org/officeDocument/2006/relationships/image" Target="../media/image158.jpeg"/><Relationship Id="rId19" Type="http://schemas.openxmlformats.org/officeDocument/2006/relationships/image" Target="../media/image159.png"/><Relationship Id="rId4" Type="http://schemas.openxmlformats.org/officeDocument/2006/relationships/oleObject" Target="../embeddings/oleObject20.bin"/><Relationship Id="rId9" Type="http://schemas.openxmlformats.org/officeDocument/2006/relationships/image" Target="../media/image164.emf"/><Relationship Id="rId14" Type="http://schemas.openxmlformats.org/officeDocument/2006/relationships/image" Target="../media/image166.png"/><Relationship Id="rId22" Type="http://schemas.openxmlformats.org/officeDocument/2006/relationships/oleObject" Target="../embeddings/oleObject29.bin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/>
          <p:cNvSpPr>
            <a:spLocks/>
          </p:cNvSpPr>
          <p:nvPr/>
        </p:nvSpPr>
        <p:spPr bwMode="auto">
          <a:xfrm>
            <a:off x="228600" y="1143000"/>
            <a:ext cx="609600" cy="5105400"/>
          </a:xfrm>
          <a:custGeom>
            <a:avLst/>
            <a:gdLst>
              <a:gd name="T0" fmla="*/ 0 w 1392"/>
              <a:gd name="T1" fmla="*/ 2147483647 h 1680"/>
              <a:gd name="T2" fmla="*/ 0 w 1392"/>
              <a:gd name="T3" fmla="*/ 0 h 1680"/>
              <a:gd name="T4" fmla="*/ 2147483647 w 1392"/>
              <a:gd name="T5" fmla="*/ 0 h 1680"/>
              <a:gd name="T6" fmla="*/ 0 60000 65536"/>
              <a:gd name="T7" fmla="*/ 0 60000 65536"/>
              <a:gd name="T8" fmla="*/ 0 60000 65536"/>
              <a:gd name="T9" fmla="*/ 0 w 1392"/>
              <a:gd name="T10" fmla="*/ 0 h 1680"/>
              <a:gd name="T11" fmla="*/ 1392 w 1392"/>
              <a:gd name="T12" fmla="*/ 1680 h 16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92" h="1680">
                <a:moveTo>
                  <a:pt x="0" y="1680"/>
                </a:moveTo>
                <a:lnTo>
                  <a:pt x="0" y="0"/>
                </a:lnTo>
                <a:lnTo>
                  <a:pt x="1392" y="0"/>
                </a:lnTo>
              </a:path>
            </a:pathLst>
          </a:custGeom>
          <a:noFill/>
          <a:ln w="25400">
            <a:solidFill>
              <a:srgbClr val="FFE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9388" y="765175"/>
            <a:ext cx="762000" cy="56165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3076" name="Freeform 4"/>
          <p:cNvSpPr>
            <a:spLocks/>
          </p:cNvSpPr>
          <p:nvPr/>
        </p:nvSpPr>
        <p:spPr bwMode="auto">
          <a:xfrm>
            <a:off x="5486400" y="1143000"/>
            <a:ext cx="3200400" cy="2790825"/>
          </a:xfrm>
          <a:custGeom>
            <a:avLst/>
            <a:gdLst>
              <a:gd name="T0" fmla="*/ 2147483647 w 2016"/>
              <a:gd name="T1" fmla="*/ 0 h 2208"/>
              <a:gd name="T2" fmla="*/ 2147483647 w 2016"/>
              <a:gd name="T3" fmla="*/ 0 h 2208"/>
              <a:gd name="T4" fmla="*/ 2147483647 w 2016"/>
              <a:gd name="T5" fmla="*/ 2147483647 h 2208"/>
              <a:gd name="T6" fmla="*/ 0 w 2016"/>
              <a:gd name="T7" fmla="*/ 2147483647 h 2208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208"/>
              <a:gd name="T14" fmla="*/ 2016 w 2016"/>
              <a:gd name="T15" fmla="*/ 2208 h 22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208">
                <a:moveTo>
                  <a:pt x="1728" y="0"/>
                </a:moveTo>
                <a:lnTo>
                  <a:pt x="2016" y="0"/>
                </a:lnTo>
                <a:lnTo>
                  <a:pt x="2016" y="2208"/>
                </a:lnTo>
                <a:lnTo>
                  <a:pt x="0" y="2208"/>
                </a:lnTo>
              </a:path>
            </a:pathLst>
          </a:custGeom>
          <a:noFill/>
          <a:ln w="25400">
            <a:solidFill>
              <a:srgbClr val="FFE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3077" name="Freeform 5"/>
          <p:cNvSpPr>
            <a:spLocks/>
          </p:cNvSpPr>
          <p:nvPr/>
        </p:nvSpPr>
        <p:spPr bwMode="auto">
          <a:xfrm>
            <a:off x="5214938" y="1071563"/>
            <a:ext cx="3527425" cy="3024187"/>
          </a:xfrm>
          <a:custGeom>
            <a:avLst/>
            <a:gdLst>
              <a:gd name="T0" fmla="*/ 2147483647 w 2016"/>
              <a:gd name="T1" fmla="*/ 0 h 2208"/>
              <a:gd name="T2" fmla="*/ 2147483647 w 2016"/>
              <a:gd name="T3" fmla="*/ 0 h 2208"/>
              <a:gd name="T4" fmla="*/ 2147483647 w 2016"/>
              <a:gd name="T5" fmla="*/ 2147483647 h 2208"/>
              <a:gd name="T6" fmla="*/ 0 w 2016"/>
              <a:gd name="T7" fmla="*/ 2147483647 h 2208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208"/>
              <a:gd name="T14" fmla="*/ 2016 w 2016"/>
              <a:gd name="T15" fmla="*/ 2208 h 22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208">
                <a:moveTo>
                  <a:pt x="1728" y="0"/>
                </a:moveTo>
                <a:lnTo>
                  <a:pt x="2016" y="0"/>
                </a:lnTo>
                <a:lnTo>
                  <a:pt x="2016" y="2208"/>
                </a:lnTo>
                <a:lnTo>
                  <a:pt x="0" y="2208"/>
                </a:lnTo>
              </a:path>
            </a:pathLst>
          </a:custGeom>
          <a:solidFill>
            <a:srgbClr val="000000"/>
          </a:solidFill>
          <a:ln w="508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2268538" y="620713"/>
            <a:ext cx="4621212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lnSpc>
                <a:spcPct val="70000"/>
              </a:lnSpc>
            </a:pPr>
            <a:r>
              <a:rPr lang="de-DE" sz="17000">
                <a:solidFill>
                  <a:srgbClr val="FFFF00"/>
                </a:solidFill>
                <a:latin typeface="Arial" charset="0"/>
              </a:rPr>
              <a:t>LCN</a:t>
            </a:r>
            <a:endParaRPr lang="pl-PL" sz="17000">
              <a:solidFill>
                <a:srgbClr val="FFFF00"/>
              </a:solidFill>
              <a:latin typeface="Arial" charset="0"/>
            </a:endParaRPr>
          </a:p>
          <a:p>
            <a:pPr algn="ctr">
              <a:lnSpc>
                <a:spcPct val="70000"/>
              </a:lnSpc>
            </a:pPr>
            <a:r>
              <a:rPr lang="pl-PL" sz="8000">
                <a:solidFill>
                  <a:srgbClr val="FFEB00"/>
                </a:solidFill>
                <a:latin typeface="Arial" charset="0"/>
              </a:rPr>
              <a:t>POLSKA</a:t>
            </a:r>
            <a:endParaRPr lang="de-DE" sz="8000">
              <a:solidFill>
                <a:srgbClr val="FFEB00"/>
              </a:solidFill>
              <a:latin typeface="Arial" charset="0"/>
            </a:endParaRPr>
          </a:p>
        </p:txBody>
      </p:sp>
      <p:grpSp>
        <p:nvGrpSpPr>
          <p:cNvPr id="14344" name="Group 18"/>
          <p:cNvGrpSpPr>
            <a:grpSpLocks/>
          </p:cNvGrpSpPr>
          <p:nvPr/>
        </p:nvGrpSpPr>
        <p:grpSpPr bwMode="auto">
          <a:xfrm>
            <a:off x="900113" y="6597650"/>
            <a:ext cx="8124825" cy="274638"/>
            <a:chOff x="288" y="4147"/>
            <a:chExt cx="5480" cy="182"/>
          </a:xfrm>
        </p:grpSpPr>
        <p:sp>
          <p:nvSpPr>
            <p:cNvPr id="14346" name="Line 1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4347" name="Text Box 20"/>
            <p:cNvSpPr txBox="1">
              <a:spLocks noChangeArrowheads="1"/>
            </p:cNvSpPr>
            <p:nvPr/>
          </p:nvSpPr>
          <p:spPr bwMode="auto">
            <a:xfrm>
              <a:off x="5188" y="4147"/>
              <a:ext cx="58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l-PL" sz="120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pl-PL" sz="14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14345" name="Obraz 11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457200" y="4724400"/>
            <a:ext cx="8229600" cy="1143000"/>
          </a:xfrm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pl-PL" sz="4400" b="1" dirty="0">
                <a:solidFill>
                  <a:srgbClr val="FFFF00"/>
                </a:solidFill>
                <a:latin typeface="Arial" charset="0"/>
              </a:rPr>
              <a:t>SZKOLENIE</a:t>
            </a:r>
            <a:br>
              <a:rPr lang="pl-PL" sz="4400" b="1" dirty="0">
                <a:solidFill>
                  <a:srgbClr val="FFFF00"/>
                </a:solidFill>
                <a:latin typeface="Arial" charset="0"/>
              </a:rPr>
            </a:br>
            <a:r>
              <a:rPr lang="pl-PL" sz="4400" b="1" dirty="0">
                <a:solidFill>
                  <a:srgbClr val="FFFF00"/>
                </a:solidFill>
                <a:latin typeface="Arial" charset="0"/>
              </a:rPr>
              <a:t>PODSTAWOWE</a:t>
            </a:r>
            <a:endParaRPr lang="de-DE" sz="4400" b="1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P spid="3075" grpId="0" animBg="1"/>
      <p:bldP spid="3076" grpId="0" animBg="1"/>
      <p:bldP spid="3077" grpId="0" animBg="1"/>
      <p:bldP spid="3082" grpId="0" autoUpdateAnimBg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5267325" y="1219200"/>
            <a:ext cx="242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Montaż: puszka podtynkowa</a:t>
            </a:r>
            <a:endParaRPr lang="de-DE" sz="1400" b="0">
              <a:latin typeface="Arial" charset="0"/>
            </a:endParaRPr>
          </a:p>
        </p:txBody>
      </p:sp>
      <p:sp>
        <p:nvSpPr>
          <p:cNvPr id="214019" name="Oval 3"/>
          <p:cNvSpPr>
            <a:spLocks noChangeArrowheads="1"/>
          </p:cNvSpPr>
          <p:nvPr/>
        </p:nvSpPr>
        <p:spPr bwMode="auto">
          <a:xfrm>
            <a:off x="5006975" y="13176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5267325" y="1546225"/>
            <a:ext cx="3565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Moc</a:t>
            </a:r>
            <a:r>
              <a:rPr lang="de-DE" sz="1400" b="0">
                <a:latin typeface="Arial" charset="0"/>
              </a:rPr>
              <a:t>:</a:t>
            </a:r>
            <a:r>
              <a:rPr lang="de-DE" sz="1400">
                <a:latin typeface="Arial" charset="0"/>
              </a:rPr>
              <a:t> </a:t>
            </a:r>
            <a:r>
              <a:rPr lang="de-DE" sz="1400" b="0">
                <a:latin typeface="Arial" charset="0"/>
              </a:rPr>
              <a:t>2 x 300 VA (</a:t>
            </a:r>
            <a:r>
              <a:rPr lang="pl-PL" sz="1400" b="0">
                <a:latin typeface="Arial" charset="0"/>
              </a:rPr>
              <a:t>załączanie i ściemnianie</a:t>
            </a:r>
            <a:r>
              <a:rPr lang="de-DE" sz="1400" b="0">
                <a:latin typeface="Arial" charset="0"/>
              </a:rPr>
              <a:t>)</a:t>
            </a:r>
          </a:p>
        </p:txBody>
      </p:sp>
      <p:sp>
        <p:nvSpPr>
          <p:cNvPr id="214021" name="Oval 5"/>
          <p:cNvSpPr>
            <a:spLocks noChangeArrowheads="1"/>
          </p:cNvSpPr>
          <p:nvPr/>
        </p:nvSpPr>
        <p:spPr bwMode="auto">
          <a:xfrm>
            <a:off x="5006975" y="16224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5267325" y="1905000"/>
            <a:ext cx="38766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Przyłącza</a:t>
            </a:r>
            <a:r>
              <a:rPr lang="de-DE" sz="1400" b="0">
                <a:latin typeface="Arial" charset="0"/>
              </a:rPr>
              <a:t>:</a:t>
            </a:r>
            <a:r>
              <a:rPr lang="de-DE" sz="1400">
                <a:latin typeface="Arial" charset="0"/>
              </a:rPr>
              <a:t> </a:t>
            </a:r>
          </a:p>
          <a:p>
            <a:r>
              <a:rPr lang="pl-PL" sz="1400" b="0">
                <a:latin typeface="Arial" charset="0"/>
              </a:rPr>
              <a:t>T-port = Przyciski standartowe</a:t>
            </a:r>
            <a:r>
              <a:rPr lang="de-DE" sz="1400" b="0">
                <a:latin typeface="Arial" charset="0"/>
              </a:rPr>
              <a:t> , </a:t>
            </a:r>
          </a:p>
          <a:p>
            <a:r>
              <a:rPr lang="pl-PL" sz="1400" b="0">
                <a:latin typeface="Arial" charset="0"/>
              </a:rPr>
              <a:t>Przyciski EIB/KNX</a:t>
            </a:r>
            <a:r>
              <a:rPr lang="de-DE" sz="1400" b="0">
                <a:latin typeface="Arial" charset="0"/>
              </a:rPr>
              <a:t>,</a:t>
            </a:r>
          </a:p>
          <a:p>
            <a:r>
              <a:rPr lang="pl-PL" sz="1400" b="0"/>
              <a:t>I-port</a:t>
            </a:r>
            <a:r>
              <a:rPr lang="pl-PL" sz="1400"/>
              <a:t> = </a:t>
            </a:r>
            <a:r>
              <a:rPr lang="pl-PL" sz="1400" b="0">
                <a:latin typeface="Arial" charset="0"/>
              </a:rPr>
              <a:t>Czujniki binarne, temperatury </a:t>
            </a:r>
            <a:r>
              <a:rPr lang="pl-PL" sz="1400"/>
              <a:t>i</a:t>
            </a:r>
            <a:r>
              <a:rPr lang="pl-PL" sz="1400" b="0">
                <a:latin typeface="Arial" charset="0"/>
              </a:rPr>
              <a:t> podczerwień</a:t>
            </a:r>
            <a:endParaRPr lang="de-DE" sz="1600" b="0">
              <a:latin typeface="Arial" charset="0"/>
            </a:endParaRP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5214938" y="3071813"/>
            <a:ext cx="229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Zasilanie przez przewód L</a:t>
            </a:r>
            <a:r>
              <a:rPr lang="de-DE" sz="1400" b="0">
                <a:latin typeface="Arial" charset="0"/>
              </a:rPr>
              <a:t> </a:t>
            </a:r>
          </a:p>
        </p:txBody>
      </p:sp>
      <p:sp>
        <p:nvSpPr>
          <p:cNvPr id="214024" name="Oval 8"/>
          <p:cNvSpPr>
            <a:spLocks noChangeArrowheads="1"/>
          </p:cNvSpPr>
          <p:nvPr/>
        </p:nvSpPr>
        <p:spPr bwMode="auto">
          <a:xfrm>
            <a:off x="4954588" y="3148013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5" name="Oval 9"/>
          <p:cNvSpPr>
            <a:spLocks noChangeArrowheads="1"/>
          </p:cNvSpPr>
          <p:nvPr/>
        </p:nvSpPr>
        <p:spPr bwMode="auto">
          <a:xfrm>
            <a:off x="4997450" y="1981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343025" y="92075"/>
            <a:ext cx="6473825" cy="946150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 dirty="0">
                <a:solidFill>
                  <a:srgbClr val="FFFF00"/>
                </a:solidFill>
              </a:rPr>
              <a:t>LCN-UPP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Moduł podtynkowy (</a:t>
            </a:r>
            <a:r>
              <a:rPr lang="de-DE" sz="2800" b="1" dirty="0">
                <a:solidFill>
                  <a:schemeClr val="bg1"/>
                </a:solidFill>
              </a:rPr>
              <a:t>Unterputzmodul</a:t>
            </a:r>
            <a:r>
              <a:rPr lang="pl-PL" sz="2800" b="1" dirty="0">
                <a:solidFill>
                  <a:schemeClr val="bg1"/>
                </a:solidFill>
              </a:rPr>
              <a:t>)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214027" name="Oval 11"/>
          <p:cNvSpPr>
            <a:spLocks noChangeArrowheads="1"/>
          </p:cNvSpPr>
          <p:nvPr/>
        </p:nvSpPr>
        <p:spPr bwMode="auto">
          <a:xfrm>
            <a:off x="4951413" y="3605213"/>
            <a:ext cx="1778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8" name="Text Box 12"/>
          <p:cNvSpPr txBox="1">
            <a:spLocks noChangeArrowheads="1"/>
          </p:cNvSpPr>
          <p:nvPr/>
        </p:nvSpPr>
        <p:spPr bwMode="auto">
          <a:xfrm>
            <a:off x="5240338" y="3533775"/>
            <a:ext cx="36718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 dirty="0">
                <a:latin typeface="Arial" charset="0"/>
              </a:rPr>
              <a:t>Zabezpieczenia</a:t>
            </a:r>
            <a:r>
              <a:rPr lang="de-DE" sz="1400" b="0" dirty="0">
                <a:latin typeface="Arial" charset="0"/>
              </a:rPr>
              <a:t>:</a:t>
            </a:r>
          </a:p>
          <a:p>
            <a:r>
              <a:rPr lang="pl-PL" sz="1400" b="0" dirty="0">
                <a:latin typeface="Arial" charset="0"/>
              </a:rPr>
              <a:t>Brak bezpiecznika</a:t>
            </a:r>
            <a:r>
              <a:rPr lang="de-DE" sz="1400" b="0" dirty="0">
                <a:latin typeface="Arial" charset="0"/>
              </a:rPr>
              <a:t>.</a:t>
            </a:r>
            <a:r>
              <a:rPr lang="pl-PL" sz="1400" b="0" dirty="0">
                <a:latin typeface="Arial" charset="0"/>
              </a:rPr>
              <a:t> Do ochrony przed przeciążeniem należy zastosować bezpiecznik zewnętrzny</a:t>
            </a:r>
            <a:endParaRPr lang="de-DE" sz="1400" b="0" dirty="0">
              <a:latin typeface="Arial" charset="0"/>
            </a:endParaRPr>
          </a:p>
        </p:txBody>
      </p:sp>
      <p:sp>
        <p:nvSpPr>
          <p:cNvPr id="214029" name="Oval 13"/>
          <p:cNvSpPr>
            <a:spLocks noChangeArrowheads="1"/>
          </p:cNvSpPr>
          <p:nvPr/>
        </p:nvSpPr>
        <p:spPr bwMode="auto">
          <a:xfrm>
            <a:off x="4951413" y="454183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30" name="Text Box 14"/>
          <p:cNvSpPr txBox="1">
            <a:spLocks noChangeArrowheads="1"/>
          </p:cNvSpPr>
          <p:nvPr/>
        </p:nvSpPr>
        <p:spPr bwMode="auto">
          <a:xfrm>
            <a:off x="5240338" y="4468813"/>
            <a:ext cx="3138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Brak filtra dla wyjść ściemnianych , </a:t>
            </a:r>
          </a:p>
          <a:p>
            <a:r>
              <a:rPr lang="pl-PL" sz="1400" b="0">
                <a:latin typeface="Arial" charset="0"/>
              </a:rPr>
              <a:t>KONIECZNY DODATKOWY MODUŁ</a:t>
            </a:r>
          </a:p>
          <a:p>
            <a:r>
              <a:rPr lang="pl-PL" sz="1400" b="0">
                <a:solidFill>
                  <a:srgbClr val="FFFF00"/>
                </a:solidFill>
                <a:latin typeface="Arial" charset="0"/>
              </a:rPr>
              <a:t>LCN - FI1</a:t>
            </a:r>
            <a:endParaRPr lang="de-DE" sz="14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3594" name="Line 1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3595" name="Text Box 17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aphicFrame>
        <p:nvGraphicFramePr>
          <p:cNvPr id="23568" name="Object 2"/>
          <p:cNvGraphicFramePr>
            <a:graphicFrameLocks noChangeAspect="1"/>
          </p:cNvGraphicFramePr>
          <p:nvPr/>
        </p:nvGraphicFramePr>
        <p:xfrm>
          <a:off x="611188" y="2205038"/>
          <a:ext cx="33401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339683" imgH="3276190" progId="CorelPhotoPaint.Image.8">
                  <p:embed/>
                </p:oleObj>
              </mc:Choice>
              <mc:Fallback>
                <p:oleObj r:id="rId3" imgW="3339683" imgH="3276190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2205038"/>
                        <a:ext cx="33401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9" name="Rectangle 20"/>
          <p:cNvSpPr>
            <a:spLocks noChangeArrowheads="1"/>
          </p:cNvSpPr>
          <p:nvPr/>
        </p:nvSpPr>
        <p:spPr bwMode="auto">
          <a:xfrm>
            <a:off x="1482725" y="1143000"/>
            <a:ext cx="346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eaLnBrk="0" hangingPunct="0"/>
            <a:r>
              <a:rPr lang="de-DE" sz="1800">
                <a:solidFill>
                  <a:schemeClr val="accent2"/>
                </a:solidFill>
                <a:latin typeface="Arial" charset="0"/>
              </a:rPr>
              <a:t>N</a:t>
            </a:r>
          </a:p>
        </p:txBody>
      </p:sp>
      <p:grpSp>
        <p:nvGrpSpPr>
          <p:cNvPr id="23570" name="Group 21"/>
          <p:cNvGrpSpPr>
            <a:grpSpLocks/>
          </p:cNvGrpSpPr>
          <p:nvPr/>
        </p:nvGrpSpPr>
        <p:grpSpPr bwMode="auto">
          <a:xfrm>
            <a:off x="1787525" y="1357313"/>
            <a:ext cx="1905000" cy="914400"/>
            <a:chOff x="1008" y="720"/>
            <a:chExt cx="1200" cy="576"/>
          </a:xfrm>
        </p:grpSpPr>
        <p:sp>
          <p:nvSpPr>
            <p:cNvPr id="23587" name="Line 22"/>
            <p:cNvSpPr>
              <a:spLocks noChangeShapeType="1"/>
            </p:cNvSpPr>
            <p:nvPr/>
          </p:nvSpPr>
          <p:spPr bwMode="auto">
            <a:xfrm>
              <a:off x="1776" y="1008"/>
              <a:ext cx="0" cy="144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23588" name="Group 23"/>
            <p:cNvGrpSpPr>
              <a:grpSpLocks/>
            </p:cNvGrpSpPr>
            <p:nvPr/>
          </p:nvGrpSpPr>
          <p:grpSpPr bwMode="auto">
            <a:xfrm>
              <a:off x="1008" y="720"/>
              <a:ext cx="1200" cy="288"/>
              <a:chOff x="1056" y="720"/>
              <a:chExt cx="1200" cy="288"/>
            </a:xfrm>
          </p:grpSpPr>
          <p:sp>
            <p:nvSpPr>
              <p:cNvPr id="23590" name="Freeform 24"/>
              <p:cNvSpPr>
                <a:spLocks/>
              </p:cNvSpPr>
              <p:nvPr/>
            </p:nvSpPr>
            <p:spPr bwMode="auto">
              <a:xfrm>
                <a:off x="1056" y="720"/>
                <a:ext cx="1104" cy="96"/>
              </a:xfrm>
              <a:custGeom>
                <a:avLst/>
                <a:gdLst>
                  <a:gd name="T0" fmla="*/ 1104 w 1104"/>
                  <a:gd name="T1" fmla="*/ 96 h 96"/>
                  <a:gd name="T2" fmla="*/ 1104 w 1104"/>
                  <a:gd name="T3" fmla="*/ 0 h 96"/>
                  <a:gd name="T4" fmla="*/ 0 w 1104"/>
                  <a:gd name="T5" fmla="*/ 0 h 96"/>
                  <a:gd name="T6" fmla="*/ 0 60000 65536"/>
                  <a:gd name="T7" fmla="*/ 0 60000 65536"/>
                  <a:gd name="T8" fmla="*/ 0 60000 65536"/>
                  <a:gd name="T9" fmla="*/ 0 w 1104"/>
                  <a:gd name="T10" fmla="*/ 0 h 96"/>
                  <a:gd name="T11" fmla="*/ 1104 w 1104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04" h="96">
                    <a:moveTo>
                      <a:pt x="1104" y="96"/>
                    </a:moveTo>
                    <a:lnTo>
                      <a:pt x="1104" y="0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23591" name="Line 25"/>
              <p:cNvSpPr>
                <a:spLocks noChangeShapeType="1"/>
              </p:cNvSpPr>
              <p:nvPr/>
            </p:nvSpPr>
            <p:spPr bwMode="auto">
              <a:xfrm flipV="1">
                <a:off x="1824" y="720"/>
                <a:ext cx="0" cy="96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23592" name="AutoShape 26"/>
              <p:cNvSpPr>
                <a:spLocks noChangeArrowheads="1"/>
              </p:cNvSpPr>
              <p:nvPr/>
            </p:nvSpPr>
            <p:spPr bwMode="auto">
              <a:xfrm>
                <a:off x="1728" y="816"/>
                <a:ext cx="192" cy="192"/>
              </a:xfrm>
              <a:prstGeom prst="flowChartSummingJunction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23593" name="AutoShape 27"/>
              <p:cNvSpPr>
                <a:spLocks noChangeArrowheads="1"/>
              </p:cNvSpPr>
              <p:nvPr/>
            </p:nvSpPr>
            <p:spPr bwMode="auto">
              <a:xfrm>
                <a:off x="2064" y="816"/>
                <a:ext cx="192" cy="192"/>
              </a:xfrm>
              <a:prstGeom prst="flowChartSummingJunction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</p:grpSp>
        <p:sp>
          <p:nvSpPr>
            <p:cNvPr id="23589" name="Line 28"/>
            <p:cNvSpPr>
              <a:spLocks noChangeShapeType="1"/>
            </p:cNvSpPr>
            <p:nvPr/>
          </p:nvSpPr>
          <p:spPr bwMode="auto">
            <a:xfrm>
              <a:off x="2112" y="1008"/>
              <a:ext cx="0" cy="288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sp>
        <p:nvSpPr>
          <p:cNvPr id="23571" name="Rectangle 29"/>
          <p:cNvSpPr>
            <a:spLocks noChangeArrowheads="1"/>
          </p:cNvSpPr>
          <p:nvPr/>
        </p:nvSpPr>
        <p:spPr bwMode="auto">
          <a:xfrm>
            <a:off x="4073525" y="502920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eaLnBrk="0" hangingPunct="0"/>
            <a:r>
              <a:rPr lang="de-DE" sz="1800">
                <a:solidFill>
                  <a:schemeClr val="bg2"/>
                </a:solidFill>
                <a:latin typeface="Arial" charset="0"/>
              </a:rPr>
              <a:t>L</a:t>
            </a:r>
          </a:p>
        </p:txBody>
      </p:sp>
      <p:sp>
        <p:nvSpPr>
          <p:cNvPr id="23572" name="Rectangle 30"/>
          <p:cNvSpPr>
            <a:spLocks noChangeArrowheads="1"/>
          </p:cNvSpPr>
          <p:nvPr/>
        </p:nvSpPr>
        <p:spPr bwMode="auto">
          <a:xfrm>
            <a:off x="4073525" y="4481513"/>
            <a:ext cx="34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eaLnBrk="0" hangingPunct="0"/>
            <a:r>
              <a:rPr lang="de-DE" sz="1800">
                <a:solidFill>
                  <a:srgbClr val="FF9900"/>
                </a:solidFill>
                <a:latin typeface="Arial" charset="0"/>
              </a:rPr>
              <a:t>D</a:t>
            </a:r>
          </a:p>
        </p:txBody>
      </p:sp>
      <p:sp>
        <p:nvSpPr>
          <p:cNvPr id="23573" name="Rectangle 31"/>
          <p:cNvSpPr>
            <a:spLocks noChangeArrowheads="1"/>
          </p:cNvSpPr>
          <p:nvPr/>
        </p:nvSpPr>
        <p:spPr bwMode="auto">
          <a:xfrm>
            <a:off x="4073525" y="3948113"/>
            <a:ext cx="34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eaLnBrk="0" hangingPunct="0"/>
            <a:r>
              <a:rPr lang="de-DE" sz="1800">
                <a:solidFill>
                  <a:srgbClr val="6699FF"/>
                </a:solidFill>
                <a:latin typeface="Arial" charset="0"/>
              </a:rPr>
              <a:t>N</a:t>
            </a:r>
            <a:endParaRPr lang="de-DE" sz="1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3574" name="Rectangle 32"/>
          <p:cNvSpPr>
            <a:spLocks noChangeArrowheads="1"/>
          </p:cNvSpPr>
          <p:nvPr/>
        </p:nvSpPr>
        <p:spPr bwMode="auto">
          <a:xfrm>
            <a:off x="4105275" y="2652713"/>
            <a:ext cx="180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eaLnBrk="0" hangingPunct="0"/>
            <a:endParaRPr lang="pl-PL" sz="1800">
              <a:solidFill>
                <a:schemeClr val="bg2"/>
              </a:solidFill>
              <a:latin typeface="Arial" charset="0"/>
            </a:endParaRPr>
          </a:p>
        </p:txBody>
      </p:sp>
      <p:grpSp>
        <p:nvGrpSpPr>
          <p:cNvPr id="23575" name="Group 33"/>
          <p:cNvGrpSpPr>
            <a:grpSpLocks/>
          </p:cNvGrpSpPr>
          <p:nvPr/>
        </p:nvGrpSpPr>
        <p:grpSpPr bwMode="auto">
          <a:xfrm>
            <a:off x="2244725" y="4710113"/>
            <a:ext cx="679450" cy="960437"/>
            <a:chOff x="1296" y="2832"/>
            <a:chExt cx="428" cy="605"/>
          </a:xfrm>
        </p:grpSpPr>
        <p:sp>
          <p:nvSpPr>
            <p:cNvPr id="23585" name="Text Box 34"/>
            <p:cNvSpPr txBox="1">
              <a:spLocks noChangeArrowheads="1"/>
            </p:cNvSpPr>
            <p:nvPr/>
          </p:nvSpPr>
          <p:spPr bwMode="auto">
            <a:xfrm>
              <a:off x="1327" y="3264"/>
              <a:ext cx="39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l-PL" sz="1200">
                  <a:solidFill>
                    <a:srgbClr val="FF3300"/>
                  </a:solidFill>
                  <a:latin typeface="Arial" charset="0"/>
                </a:rPr>
                <a:t>T-Port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586" name="Line 35"/>
            <p:cNvSpPr>
              <a:spLocks noChangeShapeType="1"/>
            </p:cNvSpPr>
            <p:nvPr/>
          </p:nvSpPr>
          <p:spPr bwMode="auto">
            <a:xfrm flipH="1" flipV="1">
              <a:off x="1296" y="2832"/>
              <a:ext cx="240" cy="43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pSp>
        <p:nvGrpSpPr>
          <p:cNvPr id="23576" name="Group 36"/>
          <p:cNvGrpSpPr>
            <a:grpSpLocks/>
          </p:cNvGrpSpPr>
          <p:nvPr/>
        </p:nvGrpSpPr>
        <p:grpSpPr bwMode="auto">
          <a:xfrm>
            <a:off x="2339975" y="3573463"/>
            <a:ext cx="1390650" cy="609600"/>
            <a:chOff x="1344" y="2160"/>
            <a:chExt cx="876" cy="384"/>
          </a:xfrm>
        </p:grpSpPr>
        <p:sp>
          <p:nvSpPr>
            <p:cNvPr id="23583" name="Text Box 37"/>
            <p:cNvSpPr txBox="1">
              <a:spLocks noChangeArrowheads="1"/>
            </p:cNvSpPr>
            <p:nvPr/>
          </p:nvSpPr>
          <p:spPr bwMode="auto">
            <a:xfrm>
              <a:off x="1855" y="2160"/>
              <a:ext cx="3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l-PL" sz="1200">
                  <a:solidFill>
                    <a:srgbClr val="FF3300"/>
                  </a:solidFill>
                  <a:latin typeface="Arial" charset="0"/>
                </a:rPr>
                <a:t>I-Port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584" name="Line 38"/>
            <p:cNvSpPr>
              <a:spLocks noChangeShapeType="1"/>
            </p:cNvSpPr>
            <p:nvPr/>
          </p:nvSpPr>
          <p:spPr bwMode="auto">
            <a:xfrm flipH="1">
              <a:off x="1344" y="2304"/>
              <a:ext cx="672" cy="24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sp>
        <p:nvSpPr>
          <p:cNvPr id="23577" name="Text Box 39"/>
          <p:cNvSpPr txBox="1">
            <a:spLocks noChangeArrowheads="1"/>
          </p:cNvSpPr>
          <p:nvPr/>
        </p:nvSpPr>
        <p:spPr bwMode="auto">
          <a:xfrm>
            <a:off x="1876425" y="1828800"/>
            <a:ext cx="874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200">
                <a:solidFill>
                  <a:srgbClr val="CC0066"/>
                </a:solidFill>
                <a:latin typeface="Arial" charset="0"/>
              </a:rPr>
              <a:t>Wyjście</a:t>
            </a:r>
            <a:r>
              <a:rPr lang="de-DE" sz="1200">
                <a:solidFill>
                  <a:srgbClr val="CC0066"/>
                </a:solidFill>
                <a:latin typeface="Arial" charset="0"/>
              </a:rPr>
              <a:t> 1</a:t>
            </a:r>
            <a:endParaRPr lang="de-DE" sz="800" b="0">
              <a:solidFill>
                <a:srgbClr val="FF0066"/>
              </a:solidFill>
              <a:latin typeface="Arial" charset="0"/>
            </a:endParaRPr>
          </a:p>
        </p:txBody>
      </p:sp>
      <p:sp>
        <p:nvSpPr>
          <p:cNvPr id="23578" name="Text Box 40"/>
          <p:cNvSpPr txBox="1">
            <a:spLocks noChangeArrowheads="1"/>
          </p:cNvSpPr>
          <p:nvPr/>
        </p:nvSpPr>
        <p:spPr bwMode="auto">
          <a:xfrm>
            <a:off x="3705225" y="2133600"/>
            <a:ext cx="8747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200">
                <a:solidFill>
                  <a:srgbClr val="996633"/>
                </a:solidFill>
                <a:latin typeface="Arial" charset="0"/>
              </a:rPr>
              <a:t>Wyjście</a:t>
            </a:r>
            <a:r>
              <a:rPr lang="de-DE" sz="1200">
                <a:solidFill>
                  <a:srgbClr val="996633"/>
                </a:solidFill>
                <a:latin typeface="Arial" charset="0"/>
              </a:rPr>
              <a:t> 2</a:t>
            </a:r>
            <a:endParaRPr lang="de-DE" sz="800" b="0">
              <a:solidFill>
                <a:srgbClr val="996633"/>
              </a:solidFill>
              <a:latin typeface="Arial" charset="0"/>
            </a:endParaRPr>
          </a:p>
        </p:txBody>
      </p:sp>
      <p:sp>
        <p:nvSpPr>
          <p:cNvPr id="23579" name="Rectangle 41"/>
          <p:cNvSpPr>
            <a:spLocks noChangeArrowheads="1"/>
          </p:cNvSpPr>
          <p:nvPr/>
        </p:nvSpPr>
        <p:spPr bwMode="auto">
          <a:xfrm>
            <a:off x="3851275" y="2565400"/>
            <a:ext cx="14446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pic>
        <p:nvPicPr>
          <p:cNvPr id="23580" name="Obraz 41" descr="logo lcn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D:\Pulpit\Links\r2u(CMYK)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5000625"/>
            <a:ext cx="1503362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5000625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513555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41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utoUpdateAnimBg="0"/>
      <p:bldP spid="214019" grpId="0" animBg="1"/>
      <p:bldP spid="214020" grpId="0" autoUpdateAnimBg="0"/>
      <p:bldP spid="214021" grpId="0" animBg="1"/>
      <p:bldP spid="214022" grpId="0" autoUpdateAnimBg="0"/>
      <p:bldP spid="214023" grpId="0" autoUpdateAnimBg="0"/>
      <p:bldP spid="214024" grpId="0" animBg="1"/>
      <p:bldP spid="214025" grpId="0" animBg="1"/>
      <p:bldP spid="214027" grpId="0" animBg="1"/>
      <p:bldP spid="214028" grpId="0" autoUpdateAnimBg="0"/>
      <p:bldP spid="214029" grpId="0" animBg="1"/>
      <p:bldP spid="21403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5267325" y="1219200"/>
            <a:ext cx="242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Montaż: puszka podtynkowa</a:t>
            </a:r>
            <a:endParaRPr lang="de-DE" sz="1400" b="0">
              <a:latin typeface="Arial" charset="0"/>
            </a:endParaRPr>
          </a:p>
        </p:txBody>
      </p:sp>
      <p:sp>
        <p:nvSpPr>
          <p:cNvPr id="214019" name="Oval 3"/>
          <p:cNvSpPr>
            <a:spLocks noChangeArrowheads="1"/>
          </p:cNvSpPr>
          <p:nvPr/>
        </p:nvSpPr>
        <p:spPr bwMode="auto">
          <a:xfrm>
            <a:off x="5006975" y="13176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5267325" y="1546225"/>
            <a:ext cx="392767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 dirty="0">
                <a:latin typeface="Arial" charset="0"/>
              </a:rPr>
              <a:t>Moc</a:t>
            </a:r>
            <a:r>
              <a:rPr lang="de-DE" sz="1400" b="0" dirty="0">
                <a:latin typeface="Arial" charset="0"/>
              </a:rPr>
              <a:t>:</a:t>
            </a:r>
            <a:r>
              <a:rPr lang="de-DE" sz="1400" dirty="0">
                <a:latin typeface="Arial" charset="0"/>
              </a:rPr>
              <a:t> </a:t>
            </a:r>
            <a:r>
              <a:rPr lang="de-DE" sz="1400" b="0" dirty="0">
                <a:latin typeface="Arial" charset="0"/>
              </a:rPr>
              <a:t>2 x 300 VA (</a:t>
            </a:r>
            <a:r>
              <a:rPr lang="pl-PL" sz="1400" b="0" dirty="0">
                <a:latin typeface="Arial" charset="0"/>
              </a:rPr>
              <a:t>załączanie i ściemnianie</a:t>
            </a:r>
            <a:r>
              <a:rPr lang="de-DE" sz="1400" b="0" dirty="0">
                <a:latin typeface="Arial" charset="0"/>
              </a:rPr>
              <a:t>)</a:t>
            </a:r>
            <a:r>
              <a:rPr lang="pl-PL" sz="1400" b="0" dirty="0">
                <a:latin typeface="Arial" charset="0"/>
              </a:rPr>
              <a:t> </a:t>
            </a:r>
          </a:p>
          <a:p>
            <a:r>
              <a:rPr lang="pl-PL" sz="1400" b="0" dirty="0">
                <a:solidFill>
                  <a:srgbClr val="FFFF00"/>
                </a:solidFill>
                <a:latin typeface="Arial" charset="0"/>
              </a:rPr>
              <a:t>z możliwością wyboru nacinania lub </a:t>
            </a:r>
            <a:r>
              <a:rPr lang="pl-PL" sz="1400" b="0" dirty="0" err="1">
                <a:solidFill>
                  <a:srgbClr val="FFFF00"/>
                </a:solidFill>
                <a:latin typeface="Arial" charset="0"/>
              </a:rPr>
              <a:t>odcinanisa</a:t>
            </a:r>
            <a:endParaRPr lang="pl-PL" sz="1400" b="0" dirty="0">
              <a:solidFill>
                <a:srgbClr val="FFFF00"/>
              </a:solidFill>
              <a:latin typeface="Arial" charset="0"/>
            </a:endParaRPr>
          </a:p>
          <a:p>
            <a:r>
              <a:rPr lang="pl-PL" sz="1400" b="0" dirty="0">
                <a:solidFill>
                  <a:srgbClr val="FFFF00"/>
                </a:solidFill>
                <a:latin typeface="Arial" charset="0"/>
              </a:rPr>
              <a:t>Fazy podczas ściemniania.</a:t>
            </a:r>
          </a:p>
          <a:p>
            <a:r>
              <a:rPr lang="pl-PL" sz="1400" b="0" dirty="0">
                <a:solidFill>
                  <a:srgbClr val="FFFF00"/>
                </a:solidFill>
                <a:latin typeface="Arial" charset="0"/>
              </a:rPr>
              <a:t>Dodatkowa  </a:t>
            </a:r>
            <a:r>
              <a:rPr lang="pl-PL" sz="1400" b="0" dirty="0" err="1">
                <a:solidFill>
                  <a:srgbClr val="FFFF00"/>
                </a:solidFill>
                <a:latin typeface="Arial" charset="0"/>
              </a:rPr>
              <a:t>funkjca</a:t>
            </a:r>
            <a:r>
              <a:rPr lang="pl-PL" sz="1400" b="0" dirty="0">
                <a:solidFill>
                  <a:srgbClr val="FFFF00"/>
                </a:solidFill>
                <a:latin typeface="Arial" charset="0"/>
              </a:rPr>
              <a:t> ustawienia wartości </a:t>
            </a:r>
          </a:p>
          <a:p>
            <a:r>
              <a:rPr lang="pl-PL" sz="1400" b="0" dirty="0">
                <a:solidFill>
                  <a:srgbClr val="FFFF00"/>
                </a:solidFill>
                <a:latin typeface="Arial" charset="0"/>
              </a:rPr>
              <a:t>początkowej (przydatne przy ściemnianiu LED)</a:t>
            </a:r>
            <a:endParaRPr lang="de-DE" sz="1400" b="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4021" name="Oval 5"/>
          <p:cNvSpPr>
            <a:spLocks noChangeArrowheads="1"/>
          </p:cNvSpPr>
          <p:nvPr/>
        </p:nvSpPr>
        <p:spPr bwMode="auto">
          <a:xfrm>
            <a:off x="5006975" y="16224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5284696" y="2764036"/>
            <a:ext cx="38766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 dirty="0">
                <a:latin typeface="Arial" charset="0"/>
              </a:rPr>
              <a:t>Funkcje identyczne jak w UPP</a:t>
            </a:r>
            <a:endParaRPr lang="de-DE" sz="1600" b="0" dirty="0">
              <a:latin typeface="Arial" charset="0"/>
            </a:endParaRP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5214938" y="3071813"/>
            <a:ext cx="229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Zasilanie przez przewód L</a:t>
            </a:r>
            <a:r>
              <a:rPr lang="de-DE" sz="1400" b="0">
                <a:latin typeface="Arial" charset="0"/>
              </a:rPr>
              <a:t> </a:t>
            </a:r>
          </a:p>
        </p:txBody>
      </p:sp>
      <p:sp>
        <p:nvSpPr>
          <p:cNvPr id="214024" name="Oval 8"/>
          <p:cNvSpPr>
            <a:spLocks noChangeArrowheads="1"/>
          </p:cNvSpPr>
          <p:nvPr/>
        </p:nvSpPr>
        <p:spPr bwMode="auto">
          <a:xfrm>
            <a:off x="4954588" y="3148013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5" name="Oval 9"/>
          <p:cNvSpPr>
            <a:spLocks noChangeArrowheads="1"/>
          </p:cNvSpPr>
          <p:nvPr/>
        </p:nvSpPr>
        <p:spPr bwMode="auto">
          <a:xfrm>
            <a:off x="4997450" y="2841724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356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343025" y="92075"/>
            <a:ext cx="6473825" cy="946150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 dirty="0">
                <a:solidFill>
                  <a:srgbClr val="FFFF00"/>
                </a:solidFill>
              </a:rPr>
              <a:t>LCN-UP</a:t>
            </a:r>
            <a:r>
              <a:rPr lang="pl-PL" sz="2800" b="1" dirty="0">
                <a:solidFill>
                  <a:srgbClr val="FFFF00"/>
                </a:solidFill>
              </a:rPr>
              <a:t>U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Moduł podtynkowy (</a:t>
            </a:r>
            <a:r>
              <a:rPr lang="de-DE" sz="2800" b="1" dirty="0">
                <a:solidFill>
                  <a:schemeClr val="bg1"/>
                </a:solidFill>
              </a:rPr>
              <a:t>Unterputzmodul</a:t>
            </a:r>
            <a:r>
              <a:rPr lang="pl-PL" sz="2800" b="1" dirty="0">
                <a:solidFill>
                  <a:schemeClr val="bg1"/>
                </a:solidFill>
              </a:rPr>
              <a:t>)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214027" name="Oval 11"/>
          <p:cNvSpPr>
            <a:spLocks noChangeArrowheads="1"/>
          </p:cNvSpPr>
          <p:nvPr/>
        </p:nvSpPr>
        <p:spPr bwMode="auto">
          <a:xfrm>
            <a:off x="4951413" y="3605213"/>
            <a:ext cx="1778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8" name="Text Box 12"/>
          <p:cNvSpPr txBox="1">
            <a:spLocks noChangeArrowheads="1"/>
          </p:cNvSpPr>
          <p:nvPr/>
        </p:nvSpPr>
        <p:spPr bwMode="auto">
          <a:xfrm>
            <a:off x="5240338" y="3533775"/>
            <a:ext cx="36718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 dirty="0">
                <a:latin typeface="Arial" charset="0"/>
              </a:rPr>
              <a:t>Zabezpieczenia</a:t>
            </a:r>
            <a:r>
              <a:rPr lang="de-DE" sz="1400" b="0" dirty="0">
                <a:latin typeface="Arial" charset="0"/>
              </a:rPr>
              <a:t>:</a:t>
            </a:r>
          </a:p>
          <a:p>
            <a:r>
              <a:rPr lang="pl-PL" sz="1400" b="0" dirty="0">
                <a:latin typeface="Arial" charset="0"/>
              </a:rPr>
              <a:t>Brak bezpiecznika</a:t>
            </a:r>
            <a:r>
              <a:rPr lang="de-DE" sz="1400" b="0" dirty="0">
                <a:latin typeface="Arial" charset="0"/>
              </a:rPr>
              <a:t>.</a:t>
            </a:r>
            <a:r>
              <a:rPr lang="pl-PL" sz="1400" b="0" dirty="0">
                <a:latin typeface="Arial" charset="0"/>
              </a:rPr>
              <a:t> Do ochrony przed przeciążeniem należy zastosować bezpiecznik zewnętrzny</a:t>
            </a:r>
            <a:endParaRPr lang="de-DE" sz="1400" b="0" dirty="0">
              <a:latin typeface="Arial" charset="0"/>
            </a:endParaRPr>
          </a:p>
        </p:txBody>
      </p:sp>
      <p:sp>
        <p:nvSpPr>
          <p:cNvPr id="214029" name="Oval 13"/>
          <p:cNvSpPr>
            <a:spLocks noChangeArrowheads="1"/>
          </p:cNvSpPr>
          <p:nvPr/>
        </p:nvSpPr>
        <p:spPr bwMode="auto">
          <a:xfrm>
            <a:off x="4951413" y="454183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30" name="Text Box 14"/>
          <p:cNvSpPr txBox="1">
            <a:spLocks noChangeArrowheads="1"/>
          </p:cNvSpPr>
          <p:nvPr/>
        </p:nvSpPr>
        <p:spPr bwMode="auto">
          <a:xfrm>
            <a:off x="5240338" y="4468813"/>
            <a:ext cx="31384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Brak filtra dla wyjść ściemnianych , </a:t>
            </a:r>
          </a:p>
          <a:p>
            <a:r>
              <a:rPr lang="pl-PL" sz="1400" b="0">
                <a:latin typeface="Arial" charset="0"/>
              </a:rPr>
              <a:t>KONIECZNY DODATKOWY MODUŁ</a:t>
            </a:r>
          </a:p>
          <a:p>
            <a:r>
              <a:rPr lang="pl-PL" sz="1400" b="0">
                <a:solidFill>
                  <a:srgbClr val="FFFF00"/>
                </a:solidFill>
                <a:latin typeface="Arial" charset="0"/>
              </a:rPr>
              <a:t>LCN - FI1</a:t>
            </a:r>
            <a:endParaRPr lang="de-DE" sz="14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23567" name="Group 15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3594" name="Line 1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3595" name="Text Box 17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3580" name="Obraz 41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D:\Pulpit\Links\r2u(CMYK)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38" y="5000625"/>
            <a:ext cx="1503362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5000625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46" name="Picture 94" descr="C:\LCN\FACEBOOK\PRODUKTY JPEG\LCN-UP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17624"/>
            <a:ext cx="4127599" cy="412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32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200"/>
                            </p:stCondLst>
                            <p:childTnLst>
                              <p:par>
                                <p:cTn id="41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1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utoUpdateAnimBg="0"/>
      <p:bldP spid="214019" grpId="0" animBg="1"/>
      <p:bldP spid="214020" grpId="0" autoUpdateAnimBg="0"/>
      <p:bldP spid="214021" grpId="0" animBg="1"/>
      <p:bldP spid="214022" grpId="0" autoUpdateAnimBg="0"/>
      <p:bldP spid="214023" grpId="0" autoUpdateAnimBg="0"/>
      <p:bldP spid="214024" grpId="0" animBg="1"/>
      <p:bldP spid="214025" grpId="0" animBg="1"/>
      <p:bldP spid="214027" grpId="0" animBg="1"/>
      <p:bldP spid="214028" grpId="0" autoUpdateAnimBg="0"/>
      <p:bldP spid="214029" grpId="0" animBg="1"/>
      <p:bldP spid="21403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85938"/>
            <a:ext cx="87439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0" name="Oval 20"/>
          <p:cNvSpPr>
            <a:spLocks noChangeArrowheads="1"/>
          </p:cNvSpPr>
          <p:nvPr/>
        </p:nvSpPr>
        <p:spPr bwMode="auto">
          <a:xfrm>
            <a:off x="700088" y="93345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5061" name="Oval 21"/>
          <p:cNvSpPr>
            <a:spLocks noChangeArrowheads="1"/>
          </p:cNvSpPr>
          <p:nvPr/>
        </p:nvSpPr>
        <p:spPr bwMode="auto">
          <a:xfrm>
            <a:off x="5357813" y="92868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5062" name="Text Box 22"/>
          <p:cNvSpPr txBox="1">
            <a:spLocks noChangeArrowheads="1"/>
          </p:cNvSpPr>
          <p:nvPr/>
        </p:nvSpPr>
        <p:spPr bwMode="auto">
          <a:xfrm>
            <a:off x="928688" y="857250"/>
            <a:ext cx="25796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Musi być zawsze stosowany</a:t>
            </a:r>
            <a:r>
              <a:rPr lang="de-DE" sz="1400" b="0">
                <a:latin typeface="Arial" charset="0"/>
              </a:rPr>
              <a:t> .</a:t>
            </a:r>
          </a:p>
          <a:p>
            <a:r>
              <a:rPr lang="pl-PL" sz="1400" b="0">
                <a:latin typeface="Arial" charset="0"/>
              </a:rPr>
              <a:t>oprócz</a:t>
            </a:r>
            <a:r>
              <a:rPr lang="de-DE" sz="1400" b="0">
                <a:latin typeface="Arial" charset="0"/>
              </a:rPr>
              <a:t> : </a:t>
            </a:r>
            <a:r>
              <a:rPr lang="pl-PL" sz="1400" b="0">
                <a:latin typeface="Arial" charset="0"/>
              </a:rPr>
              <a:t>Włącz/ Wyłącz</a:t>
            </a:r>
            <a:r>
              <a:rPr lang="de-DE" sz="1400" b="0">
                <a:latin typeface="Arial" charset="0"/>
              </a:rPr>
              <a:t> </a:t>
            </a:r>
            <a:r>
              <a:rPr lang="pl-PL" sz="1400" b="0">
                <a:latin typeface="Arial" charset="0"/>
              </a:rPr>
              <a:t>i obciążeń rezystancyjnych</a:t>
            </a:r>
            <a:endParaRPr lang="de-DE" sz="1400" b="0">
              <a:latin typeface="Arial" charset="0"/>
            </a:endParaRPr>
          </a:p>
        </p:txBody>
      </p:sp>
      <p:sp>
        <p:nvSpPr>
          <p:cNvPr id="215063" name="Text Box 23"/>
          <p:cNvSpPr txBox="1">
            <a:spLocks noChangeArrowheads="1"/>
          </p:cNvSpPr>
          <p:nvPr/>
        </p:nvSpPr>
        <p:spPr bwMode="auto">
          <a:xfrm>
            <a:off x="5500688" y="857250"/>
            <a:ext cx="30622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Tłumi zakłócenia, harmoniczne</a:t>
            </a:r>
          </a:p>
          <a:p>
            <a:r>
              <a:rPr lang="pl-PL" sz="1400" b="0">
                <a:latin typeface="Arial" charset="0"/>
              </a:rPr>
              <a:t>i skoki napięć występujące</a:t>
            </a:r>
            <a:r>
              <a:rPr lang="de-DE" sz="1400" b="0">
                <a:latin typeface="Arial" charset="0"/>
              </a:rPr>
              <a:t> </a:t>
            </a:r>
            <a:r>
              <a:rPr lang="pl-PL" sz="1400" b="0">
                <a:latin typeface="Arial" charset="0"/>
              </a:rPr>
              <a:t>podczas </a:t>
            </a:r>
          </a:p>
          <a:p>
            <a:r>
              <a:rPr lang="pl-PL" sz="1400" b="0">
                <a:latin typeface="Arial" charset="0"/>
              </a:rPr>
              <a:t>ściemniania  zgodnie z normą</a:t>
            </a:r>
            <a:r>
              <a:rPr lang="de-DE" sz="1400" b="0">
                <a:latin typeface="Arial" charset="0"/>
              </a:rPr>
              <a:t> CE.</a:t>
            </a:r>
            <a:endParaRPr lang="de-DE" sz="1400">
              <a:latin typeface="Arial" charset="0"/>
            </a:endParaRPr>
          </a:p>
        </p:txBody>
      </p:sp>
      <p:grpSp>
        <p:nvGrpSpPr>
          <p:cNvPr id="24583" name="Group 24"/>
          <p:cNvGrpSpPr>
            <a:grpSpLocks/>
          </p:cNvGrpSpPr>
          <p:nvPr/>
        </p:nvGrpSpPr>
        <p:grpSpPr bwMode="auto">
          <a:xfrm>
            <a:off x="455613" y="6578600"/>
            <a:ext cx="8636000" cy="274638"/>
            <a:chOff x="288" y="4147"/>
            <a:chExt cx="5440" cy="173"/>
          </a:xfrm>
        </p:grpSpPr>
        <p:sp>
          <p:nvSpPr>
            <p:cNvPr id="24586" name="Line 25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4587" name="Text Box 26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24584" name="Rectangle 27"/>
          <p:cNvSpPr>
            <a:spLocks noGrp="1" noChangeArrowheads="1"/>
          </p:cNvSpPr>
          <p:nvPr>
            <p:ph type="title" idx="4294967295"/>
          </p:nvPr>
        </p:nvSpPr>
        <p:spPr>
          <a:xfrm>
            <a:off x="1355725" y="304800"/>
            <a:ext cx="6443663" cy="519113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>
                <a:solidFill>
                  <a:srgbClr val="FFFF00"/>
                </a:solidFill>
              </a:rPr>
              <a:t>LCN-FI1</a:t>
            </a:r>
            <a:r>
              <a:rPr lang="de-DE" sz="2800" b="1">
                <a:solidFill>
                  <a:schemeClr val="bg1"/>
                </a:solidFill>
              </a:rPr>
              <a:t> </a:t>
            </a:r>
            <a:r>
              <a:rPr lang="de-DE" sz="2800" b="1">
                <a:solidFill>
                  <a:schemeClr val="bg1"/>
                </a:solidFill>
                <a:sym typeface="Symbol" pitchFamily="18" charset="2"/>
              </a:rPr>
              <a:t></a:t>
            </a:r>
            <a:r>
              <a:rPr lang="de-DE" sz="2800" b="1">
                <a:solidFill>
                  <a:schemeClr val="bg1"/>
                </a:solidFill>
              </a:rPr>
              <a:t> </a:t>
            </a:r>
            <a:r>
              <a:rPr lang="pl-PL" sz="2800" b="1">
                <a:solidFill>
                  <a:schemeClr val="bg1"/>
                </a:solidFill>
              </a:rPr>
              <a:t>Filtr dla modułu</a:t>
            </a:r>
            <a:r>
              <a:rPr lang="de-DE" sz="2800" b="1">
                <a:solidFill>
                  <a:schemeClr val="bg1"/>
                </a:solidFill>
              </a:rPr>
              <a:t> </a:t>
            </a:r>
            <a:r>
              <a:rPr lang="de-DE" sz="2800" b="1">
                <a:solidFill>
                  <a:srgbClr val="FFFF00"/>
                </a:solidFill>
              </a:rPr>
              <a:t>LCN-UPP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24585" name="Obraz 28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0" grpId="0" animBg="1"/>
      <p:bldP spid="215061" grpId="0" animBg="1"/>
      <p:bldP spid="215062" grpId="0" autoUpdateAnimBg="0"/>
      <p:bldP spid="21506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5267325" y="1219200"/>
            <a:ext cx="242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Montaż: puszka podtynkowa</a:t>
            </a:r>
            <a:endParaRPr lang="de-DE" sz="1400" b="0">
              <a:latin typeface="Arial" charset="0"/>
            </a:endParaRPr>
          </a:p>
        </p:txBody>
      </p:sp>
      <p:sp>
        <p:nvSpPr>
          <p:cNvPr id="214019" name="Oval 3"/>
          <p:cNvSpPr>
            <a:spLocks noChangeArrowheads="1"/>
          </p:cNvSpPr>
          <p:nvPr/>
        </p:nvSpPr>
        <p:spPr bwMode="auto">
          <a:xfrm>
            <a:off x="5006975" y="13176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5267325" y="1571625"/>
            <a:ext cx="38766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Przyłącza</a:t>
            </a:r>
            <a:r>
              <a:rPr lang="de-DE" sz="1400" b="0">
                <a:latin typeface="Arial" charset="0"/>
              </a:rPr>
              <a:t>:</a:t>
            </a:r>
            <a:r>
              <a:rPr lang="de-DE" sz="1400">
                <a:latin typeface="Arial" charset="0"/>
              </a:rPr>
              <a:t> </a:t>
            </a:r>
          </a:p>
          <a:p>
            <a:r>
              <a:rPr lang="pl-PL" sz="1400" b="0">
                <a:latin typeface="Arial" charset="0"/>
              </a:rPr>
              <a:t>T-port = Przyciski standartowe</a:t>
            </a:r>
            <a:r>
              <a:rPr lang="de-DE" sz="1400" b="0">
                <a:latin typeface="Arial" charset="0"/>
              </a:rPr>
              <a:t> , </a:t>
            </a:r>
          </a:p>
          <a:p>
            <a:r>
              <a:rPr lang="pl-PL" sz="1400" b="0">
                <a:latin typeface="Arial" charset="0"/>
              </a:rPr>
              <a:t>Przyciski EIB/KNX</a:t>
            </a:r>
            <a:r>
              <a:rPr lang="de-DE" sz="1400" b="0">
                <a:latin typeface="Arial" charset="0"/>
              </a:rPr>
              <a:t>,</a:t>
            </a:r>
          </a:p>
          <a:p>
            <a:r>
              <a:rPr lang="pl-PL" sz="1400" b="0"/>
              <a:t>I-port </a:t>
            </a:r>
            <a:r>
              <a:rPr lang="pl-PL" sz="1400"/>
              <a:t>= </a:t>
            </a:r>
            <a:r>
              <a:rPr lang="pl-PL" sz="1400" b="0">
                <a:latin typeface="Arial" charset="0"/>
              </a:rPr>
              <a:t>Czujniki binarne, temperatury </a:t>
            </a:r>
            <a:r>
              <a:rPr lang="pl-PL" sz="1400"/>
              <a:t>i</a:t>
            </a:r>
            <a:r>
              <a:rPr lang="pl-PL" sz="1400" b="0">
                <a:latin typeface="Arial" charset="0"/>
              </a:rPr>
              <a:t> podczerwień</a:t>
            </a:r>
            <a:endParaRPr lang="de-DE" sz="1600" b="0">
              <a:latin typeface="Arial" charset="0"/>
            </a:endParaRP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5214938" y="2738438"/>
            <a:ext cx="2292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Zasilanie przez przewód L</a:t>
            </a:r>
            <a:r>
              <a:rPr lang="de-DE" sz="1400" b="0">
                <a:latin typeface="Arial" charset="0"/>
              </a:rPr>
              <a:t> </a:t>
            </a:r>
          </a:p>
        </p:txBody>
      </p:sp>
      <p:sp>
        <p:nvSpPr>
          <p:cNvPr id="214024" name="Oval 8"/>
          <p:cNvSpPr>
            <a:spLocks noChangeArrowheads="1"/>
          </p:cNvSpPr>
          <p:nvPr/>
        </p:nvSpPr>
        <p:spPr bwMode="auto">
          <a:xfrm>
            <a:off x="4954588" y="281463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5" name="Oval 9"/>
          <p:cNvSpPr>
            <a:spLocks noChangeArrowheads="1"/>
          </p:cNvSpPr>
          <p:nvPr/>
        </p:nvSpPr>
        <p:spPr bwMode="auto">
          <a:xfrm>
            <a:off x="4997450" y="16478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560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343025" y="92075"/>
            <a:ext cx="7381875" cy="954088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>
                <a:solidFill>
                  <a:srgbClr val="FFFF00"/>
                </a:solidFill>
              </a:rPr>
              <a:t>LCN-UP</a:t>
            </a:r>
            <a:r>
              <a:rPr lang="pl-PL" sz="2800" b="1">
                <a:solidFill>
                  <a:srgbClr val="FFFF00"/>
                </a:solidFill>
              </a:rPr>
              <a:t>S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Moduł podtynkowy bez wyjść (</a:t>
            </a:r>
            <a:r>
              <a:rPr lang="de-DE" sz="2800" b="1">
                <a:solidFill>
                  <a:schemeClr val="bg1"/>
                </a:solidFill>
              </a:rPr>
              <a:t>Unterputzmodul</a:t>
            </a:r>
            <a:r>
              <a:rPr lang="pl-PL" sz="2800" b="1">
                <a:solidFill>
                  <a:schemeClr val="bg1"/>
                </a:solidFill>
              </a:rPr>
              <a:t>)</a:t>
            </a:r>
            <a:endParaRPr lang="de-DE" sz="3200" b="1">
              <a:solidFill>
                <a:schemeClr val="bg1"/>
              </a:solidFill>
            </a:endParaRPr>
          </a:p>
        </p:txBody>
      </p:sp>
      <p:grpSp>
        <p:nvGrpSpPr>
          <p:cNvPr id="25609" name="Group 15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5612" name="Line 1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5613" name="Text Box 17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5610" name="Obraz 41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2" descr="http://lcn.eu/shop/media/images/popup/LCN-U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9" y="1371600"/>
            <a:ext cx="3924300" cy="3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utoUpdateAnimBg="0"/>
      <p:bldP spid="214019" grpId="0" animBg="1"/>
      <p:bldP spid="214022" grpId="0" autoUpdateAnimBg="0"/>
      <p:bldP spid="214023" grpId="0" autoUpdateAnimBg="0"/>
      <p:bldP spid="214024" grpId="0" animBg="1"/>
      <p:bldP spid="2140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5267325" y="1862138"/>
            <a:ext cx="242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Montaż: puszka podtynkowa</a:t>
            </a:r>
            <a:endParaRPr lang="de-DE" sz="1400" b="0">
              <a:latin typeface="Arial" charset="0"/>
            </a:endParaRPr>
          </a:p>
        </p:txBody>
      </p:sp>
      <p:sp>
        <p:nvSpPr>
          <p:cNvPr id="214019" name="Oval 3"/>
          <p:cNvSpPr>
            <a:spLocks noChangeArrowheads="1"/>
          </p:cNvSpPr>
          <p:nvPr/>
        </p:nvSpPr>
        <p:spPr bwMode="auto">
          <a:xfrm>
            <a:off x="5006975" y="1960563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5267325" y="2214563"/>
            <a:ext cx="38766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Przyłącza</a:t>
            </a:r>
            <a:r>
              <a:rPr lang="de-DE" sz="1400" b="0">
                <a:latin typeface="Arial" charset="0"/>
              </a:rPr>
              <a:t>:</a:t>
            </a:r>
            <a:r>
              <a:rPr lang="de-DE" sz="1400">
                <a:latin typeface="Arial" charset="0"/>
              </a:rPr>
              <a:t> </a:t>
            </a:r>
          </a:p>
          <a:p>
            <a:r>
              <a:rPr lang="pl-PL" sz="1400" b="0">
                <a:latin typeface="Arial" charset="0"/>
              </a:rPr>
              <a:t>T-port = Przyciski standartowe</a:t>
            </a:r>
            <a:r>
              <a:rPr lang="de-DE" sz="1400" b="0">
                <a:latin typeface="Arial" charset="0"/>
              </a:rPr>
              <a:t> , </a:t>
            </a:r>
          </a:p>
          <a:p>
            <a:r>
              <a:rPr lang="pl-PL" sz="1400" b="0">
                <a:latin typeface="Arial" charset="0"/>
              </a:rPr>
              <a:t>Przyciski EIB/KNX</a:t>
            </a:r>
            <a:r>
              <a:rPr lang="de-DE" sz="1400" b="0">
                <a:latin typeface="Arial" charset="0"/>
              </a:rPr>
              <a:t>,</a:t>
            </a:r>
          </a:p>
          <a:p>
            <a:r>
              <a:rPr lang="pl-PL" sz="1400" b="0"/>
              <a:t>I-port </a:t>
            </a:r>
            <a:r>
              <a:rPr lang="pl-PL" sz="1400"/>
              <a:t>= </a:t>
            </a:r>
            <a:r>
              <a:rPr lang="pl-PL" sz="1400" b="0">
                <a:latin typeface="Arial" charset="0"/>
              </a:rPr>
              <a:t>Czujniki binarne, temperatury </a:t>
            </a:r>
            <a:r>
              <a:rPr lang="pl-PL" sz="1400"/>
              <a:t>i</a:t>
            </a:r>
            <a:r>
              <a:rPr lang="pl-PL" sz="1400" b="0">
                <a:latin typeface="Arial" charset="0"/>
              </a:rPr>
              <a:t> podczerwień</a:t>
            </a:r>
            <a:endParaRPr lang="de-DE" sz="1600" b="0">
              <a:latin typeface="Arial" charset="0"/>
            </a:endParaRP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5214938" y="3381375"/>
            <a:ext cx="1649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Zasilanie </a:t>
            </a:r>
            <a:r>
              <a:rPr lang="pl-PL" b="0">
                <a:solidFill>
                  <a:srgbClr val="FFFF00"/>
                </a:solidFill>
                <a:latin typeface="Arial" charset="0"/>
              </a:rPr>
              <a:t>26 AC</a:t>
            </a:r>
            <a:endParaRPr lang="de-DE" sz="1400" b="0">
              <a:latin typeface="Arial" charset="0"/>
            </a:endParaRPr>
          </a:p>
        </p:txBody>
      </p:sp>
      <p:sp>
        <p:nvSpPr>
          <p:cNvPr id="214024" name="Oval 8"/>
          <p:cNvSpPr>
            <a:spLocks noChangeArrowheads="1"/>
          </p:cNvSpPr>
          <p:nvPr/>
        </p:nvSpPr>
        <p:spPr bwMode="auto">
          <a:xfrm>
            <a:off x="4954588" y="345757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5" name="Oval 9"/>
          <p:cNvSpPr>
            <a:spLocks noChangeArrowheads="1"/>
          </p:cNvSpPr>
          <p:nvPr/>
        </p:nvSpPr>
        <p:spPr bwMode="auto">
          <a:xfrm>
            <a:off x="4997450" y="2290763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663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214313"/>
            <a:ext cx="8002587" cy="954087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>
                <a:solidFill>
                  <a:srgbClr val="FFFF00"/>
                </a:solidFill>
              </a:rPr>
              <a:t>LCN-UP</a:t>
            </a:r>
            <a:r>
              <a:rPr lang="pl-PL" sz="2800" b="1">
                <a:solidFill>
                  <a:srgbClr val="FFFF00"/>
                </a:solidFill>
              </a:rPr>
              <a:t>24</a:t>
            </a:r>
            <a:br>
              <a:rPr lang="pl-PL" sz="2800" b="1">
                <a:solidFill>
                  <a:schemeClr val="bg1"/>
                </a:solidFill>
              </a:rPr>
            </a:br>
            <a:r>
              <a:rPr lang="pl-PL" sz="2800" b="1">
                <a:solidFill>
                  <a:schemeClr val="bg1"/>
                </a:solidFill>
              </a:rPr>
              <a:t>Moduł niskonapięciowy bez wyjść (</a:t>
            </a:r>
            <a:r>
              <a:rPr lang="de-DE" sz="2800" b="1">
                <a:solidFill>
                  <a:schemeClr val="bg1"/>
                </a:solidFill>
              </a:rPr>
              <a:t>Unterputzmodul</a:t>
            </a:r>
            <a:r>
              <a:rPr lang="pl-PL" sz="2800" b="1">
                <a:solidFill>
                  <a:schemeClr val="bg1"/>
                </a:solidFill>
              </a:rPr>
              <a:t>)</a:t>
            </a:r>
            <a:endParaRPr lang="de-DE" sz="3200" b="1">
              <a:solidFill>
                <a:schemeClr val="bg1"/>
              </a:solidFill>
            </a:endParaRPr>
          </a:p>
        </p:txBody>
      </p:sp>
      <p:grpSp>
        <p:nvGrpSpPr>
          <p:cNvPr id="26633" name="Group 15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6636" name="Line 1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6637" name="Text Box 17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6634" name="Obraz 41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D:\Pulpit\Links\UP24(CMYK300)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224088"/>
            <a:ext cx="428625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utoUpdateAnimBg="0"/>
      <p:bldP spid="214019" grpId="0" animBg="1"/>
      <p:bldP spid="214022" grpId="0" autoUpdateAnimBg="0"/>
      <p:bldP spid="214023" grpId="0" autoUpdateAnimBg="0"/>
      <p:bldP spid="214024" grpId="0" animBg="1"/>
      <p:bldP spid="2140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5267325" y="1862138"/>
            <a:ext cx="24209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Montaż: puszka podtynkowa</a:t>
            </a:r>
            <a:endParaRPr lang="de-DE" sz="1400" b="0">
              <a:latin typeface="Arial" charset="0"/>
            </a:endParaRPr>
          </a:p>
        </p:txBody>
      </p:sp>
      <p:sp>
        <p:nvSpPr>
          <p:cNvPr id="214019" name="Oval 3"/>
          <p:cNvSpPr>
            <a:spLocks noChangeArrowheads="1"/>
          </p:cNvSpPr>
          <p:nvPr/>
        </p:nvSpPr>
        <p:spPr bwMode="auto">
          <a:xfrm>
            <a:off x="5006975" y="1960563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5267325" y="2214563"/>
            <a:ext cx="3876675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 dirty="0">
                <a:latin typeface="Arial" charset="0"/>
              </a:rPr>
              <a:t>Przyłącza</a:t>
            </a:r>
            <a:r>
              <a:rPr lang="de-DE" sz="1400" b="0" dirty="0">
                <a:latin typeface="Arial" charset="0"/>
              </a:rPr>
              <a:t>:</a:t>
            </a:r>
            <a:r>
              <a:rPr lang="de-DE" sz="1400" dirty="0">
                <a:latin typeface="Arial" charset="0"/>
              </a:rPr>
              <a:t> </a:t>
            </a:r>
          </a:p>
          <a:p>
            <a:r>
              <a:rPr lang="pl-PL" sz="1400" b="0" dirty="0">
                <a:latin typeface="Arial" charset="0"/>
              </a:rPr>
              <a:t>T-port = Przyciski </a:t>
            </a:r>
            <a:r>
              <a:rPr lang="pl-PL" sz="1400" b="0" dirty="0" err="1">
                <a:latin typeface="Arial" charset="0"/>
              </a:rPr>
              <a:t>standartowe</a:t>
            </a:r>
            <a:r>
              <a:rPr lang="de-DE" sz="1400" b="0" dirty="0">
                <a:latin typeface="Arial" charset="0"/>
              </a:rPr>
              <a:t> , </a:t>
            </a:r>
          </a:p>
          <a:p>
            <a:r>
              <a:rPr lang="pl-PL" sz="1400" b="0" dirty="0">
                <a:latin typeface="Arial" charset="0"/>
              </a:rPr>
              <a:t>Przyciski EIB/KNX</a:t>
            </a:r>
            <a:r>
              <a:rPr lang="de-DE" sz="1400" b="0" dirty="0">
                <a:latin typeface="Arial" charset="0"/>
              </a:rPr>
              <a:t>,</a:t>
            </a:r>
          </a:p>
          <a:p>
            <a:r>
              <a:rPr lang="pl-PL" sz="1400" b="0" dirty="0"/>
              <a:t>I-port </a:t>
            </a:r>
            <a:r>
              <a:rPr lang="pl-PL" sz="1400" dirty="0"/>
              <a:t>= </a:t>
            </a:r>
            <a:r>
              <a:rPr lang="pl-PL" sz="1400" b="0" dirty="0">
                <a:latin typeface="Arial" charset="0"/>
              </a:rPr>
              <a:t>Czujniki binarne, temperatury </a:t>
            </a:r>
            <a:r>
              <a:rPr lang="pl-PL" sz="1400" dirty="0"/>
              <a:t>i</a:t>
            </a:r>
            <a:r>
              <a:rPr lang="pl-PL" sz="1400" b="0" dirty="0">
                <a:latin typeface="Arial" charset="0"/>
              </a:rPr>
              <a:t> podczerwień</a:t>
            </a:r>
            <a:endParaRPr lang="de-DE" sz="1600" b="0" dirty="0">
              <a:latin typeface="Arial" charset="0"/>
            </a:endParaRP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5292080" y="3381375"/>
            <a:ext cx="30315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 dirty="0">
                <a:latin typeface="Arial" charset="0"/>
              </a:rPr>
              <a:t>Możliwość podłączenia jednej rolety</a:t>
            </a:r>
          </a:p>
        </p:txBody>
      </p:sp>
      <p:sp>
        <p:nvSpPr>
          <p:cNvPr id="214024" name="Oval 8"/>
          <p:cNvSpPr>
            <a:spLocks noChangeArrowheads="1"/>
          </p:cNvSpPr>
          <p:nvPr/>
        </p:nvSpPr>
        <p:spPr bwMode="auto">
          <a:xfrm>
            <a:off x="4954588" y="345757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4025" name="Oval 9"/>
          <p:cNvSpPr>
            <a:spLocks noChangeArrowheads="1"/>
          </p:cNvSpPr>
          <p:nvPr/>
        </p:nvSpPr>
        <p:spPr bwMode="auto">
          <a:xfrm>
            <a:off x="4997450" y="2290763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663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1006867" y="214303"/>
            <a:ext cx="7274748" cy="954107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 dirty="0">
                <a:solidFill>
                  <a:srgbClr val="FFFF00"/>
                </a:solidFill>
              </a:rPr>
              <a:t>LCN-</a:t>
            </a:r>
            <a:r>
              <a:rPr lang="pl-PL" sz="2800" b="1" dirty="0">
                <a:solidFill>
                  <a:srgbClr val="FFFF00"/>
                </a:solidFill>
              </a:rPr>
              <a:t>UMR/UMR24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Moduł inteligentny podtynkowy do rolety</a:t>
            </a:r>
            <a:endParaRPr lang="de-DE" sz="3200" b="1" dirty="0">
              <a:solidFill>
                <a:schemeClr val="bg1"/>
              </a:solidFill>
            </a:endParaRPr>
          </a:p>
        </p:txBody>
      </p:sp>
      <p:grpSp>
        <p:nvGrpSpPr>
          <p:cNvPr id="26633" name="Group 15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6636" name="Line 1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6637" name="Text Box 17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6634" name="Obraz 41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2" descr="Znalezione obrazy dla zapytania lcn-um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85" y="1422502"/>
            <a:ext cx="3984377" cy="4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41941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utoUpdateAnimBg="0"/>
      <p:bldP spid="214019" grpId="0" animBg="1"/>
      <p:bldP spid="214022" grpId="0" autoUpdateAnimBg="0"/>
      <p:bldP spid="214023" grpId="0" autoUpdateAnimBg="0"/>
      <p:bldP spid="214024" grpId="0" animBg="1"/>
      <p:bldP spid="2140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SH+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89138"/>
            <a:ext cx="20716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33650" y="990600"/>
            <a:ext cx="1123950" cy="1371600"/>
            <a:chOff x="1596" y="624"/>
            <a:chExt cx="708" cy="864"/>
          </a:xfrm>
        </p:grpSpPr>
        <p:sp>
          <p:nvSpPr>
            <p:cNvPr id="27684" name="Line 4"/>
            <p:cNvSpPr>
              <a:spLocks noChangeShapeType="1"/>
            </p:cNvSpPr>
            <p:nvPr/>
          </p:nvSpPr>
          <p:spPr bwMode="auto">
            <a:xfrm flipV="1">
              <a:off x="1696" y="864"/>
              <a:ext cx="0" cy="62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7685" name="Line 5"/>
            <p:cNvSpPr>
              <a:spLocks noChangeShapeType="1"/>
            </p:cNvSpPr>
            <p:nvPr/>
          </p:nvSpPr>
          <p:spPr bwMode="auto">
            <a:xfrm flipV="1">
              <a:off x="1936" y="864"/>
              <a:ext cx="0" cy="624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7686" name="Line 6"/>
            <p:cNvSpPr>
              <a:spLocks noChangeShapeType="1"/>
            </p:cNvSpPr>
            <p:nvPr/>
          </p:nvSpPr>
          <p:spPr bwMode="auto">
            <a:xfrm flipV="1">
              <a:off x="2176" y="864"/>
              <a:ext cx="0" cy="62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7687" name="Text Box 7"/>
            <p:cNvSpPr txBox="1">
              <a:spLocks noChangeArrowheads="1"/>
            </p:cNvSpPr>
            <p:nvPr/>
          </p:nvSpPr>
          <p:spPr bwMode="auto">
            <a:xfrm>
              <a:off x="1596" y="624"/>
              <a:ext cx="7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>
                  <a:solidFill>
                    <a:schemeClr val="bg2"/>
                  </a:solidFill>
                  <a:latin typeface="Arial" charset="0"/>
                </a:rPr>
                <a:t>L  </a:t>
              </a:r>
              <a:r>
                <a:rPr lang="de-DE">
                  <a:latin typeface="Arial" charset="0"/>
                </a:rPr>
                <a:t> </a:t>
              </a:r>
              <a:r>
                <a:rPr lang="de-DE">
                  <a:solidFill>
                    <a:srgbClr val="6699FF"/>
                  </a:solidFill>
                  <a:latin typeface="Arial" charset="0"/>
                </a:rPr>
                <a:t>N</a:t>
              </a:r>
              <a:r>
                <a:rPr lang="de-DE">
                  <a:latin typeface="Arial" charset="0"/>
                </a:rPr>
                <a:t>   </a:t>
              </a:r>
              <a:r>
                <a:rPr lang="de-DE">
                  <a:solidFill>
                    <a:srgbClr val="FF9900"/>
                  </a:solidFill>
                  <a:latin typeface="Arial" charset="0"/>
                </a:rPr>
                <a:t>D</a:t>
              </a:r>
              <a:endParaRPr lang="de-DE" sz="800" b="0">
                <a:solidFill>
                  <a:srgbClr val="FF9900"/>
                </a:solidFill>
                <a:latin typeface="Arial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879475" y="4678363"/>
            <a:ext cx="1250950" cy="884237"/>
            <a:chOff x="508" y="2736"/>
            <a:chExt cx="788" cy="557"/>
          </a:xfrm>
        </p:grpSpPr>
        <p:sp>
          <p:nvSpPr>
            <p:cNvPr id="27682" name="Text Box 9"/>
            <p:cNvSpPr txBox="1">
              <a:spLocks noChangeArrowheads="1"/>
            </p:cNvSpPr>
            <p:nvPr/>
          </p:nvSpPr>
          <p:spPr bwMode="auto">
            <a:xfrm>
              <a:off x="508" y="3120"/>
              <a:ext cx="39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  <a:latin typeface="Arial" charset="0"/>
                </a:rPr>
                <a:t>T-</a:t>
              </a:r>
              <a:r>
                <a:rPr lang="pl-PL" sz="1200">
                  <a:solidFill>
                    <a:srgbClr val="FF3300"/>
                  </a:solidFill>
                  <a:latin typeface="Arial" charset="0"/>
                </a:rPr>
                <a:t>Port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683" name="Line 10"/>
            <p:cNvSpPr>
              <a:spLocks noChangeShapeType="1"/>
            </p:cNvSpPr>
            <p:nvPr/>
          </p:nvSpPr>
          <p:spPr bwMode="auto">
            <a:xfrm flipV="1">
              <a:off x="720" y="2736"/>
              <a:ext cx="576" cy="38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347913" y="4678363"/>
            <a:ext cx="579437" cy="884237"/>
            <a:chOff x="1369" y="2736"/>
            <a:chExt cx="365" cy="557"/>
          </a:xfrm>
        </p:grpSpPr>
        <p:sp>
          <p:nvSpPr>
            <p:cNvPr id="27680" name="Text Box 12"/>
            <p:cNvSpPr txBox="1">
              <a:spLocks noChangeArrowheads="1"/>
            </p:cNvSpPr>
            <p:nvPr/>
          </p:nvSpPr>
          <p:spPr bwMode="auto">
            <a:xfrm>
              <a:off x="1369" y="3120"/>
              <a:ext cx="3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  <a:latin typeface="Arial" charset="0"/>
                </a:rPr>
                <a:t>I-</a:t>
              </a:r>
              <a:r>
                <a:rPr lang="pl-PL" sz="1200">
                  <a:solidFill>
                    <a:srgbClr val="FF3300"/>
                  </a:solidFill>
                  <a:latin typeface="Arial" charset="0"/>
                </a:rPr>
                <a:t>Port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681" name="Line 13"/>
            <p:cNvSpPr>
              <a:spLocks noChangeShapeType="1"/>
            </p:cNvSpPr>
            <p:nvPr/>
          </p:nvSpPr>
          <p:spPr bwMode="auto">
            <a:xfrm flipV="1">
              <a:off x="1584" y="2736"/>
              <a:ext cx="0" cy="38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349625" y="4678363"/>
            <a:ext cx="952500" cy="884237"/>
            <a:chOff x="1968" y="2736"/>
            <a:chExt cx="600" cy="557"/>
          </a:xfrm>
        </p:grpSpPr>
        <p:sp>
          <p:nvSpPr>
            <p:cNvPr id="27678" name="Text Box 15"/>
            <p:cNvSpPr txBox="1">
              <a:spLocks noChangeArrowheads="1"/>
            </p:cNvSpPr>
            <p:nvPr/>
          </p:nvSpPr>
          <p:spPr bwMode="auto">
            <a:xfrm>
              <a:off x="2166" y="3120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  <a:latin typeface="Arial" charset="0"/>
                </a:rPr>
                <a:t>P-</a:t>
              </a:r>
              <a:r>
                <a:rPr lang="pl-PL" sz="1200">
                  <a:solidFill>
                    <a:srgbClr val="FF3300"/>
                  </a:solidFill>
                  <a:latin typeface="Arial" charset="0"/>
                </a:rPr>
                <a:t>Port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7679" name="Line 16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384" cy="38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47700" y="1004888"/>
            <a:ext cx="1866900" cy="1281112"/>
            <a:chOff x="408" y="633"/>
            <a:chExt cx="1176" cy="807"/>
          </a:xfrm>
        </p:grpSpPr>
        <p:sp>
          <p:nvSpPr>
            <p:cNvPr id="27671" name="Freeform 18"/>
            <p:cNvSpPr>
              <a:spLocks/>
            </p:cNvSpPr>
            <p:nvPr/>
          </p:nvSpPr>
          <p:spPr bwMode="auto">
            <a:xfrm>
              <a:off x="648" y="768"/>
              <a:ext cx="816" cy="87"/>
            </a:xfrm>
            <a:custGeom>
              <a:avLst/>
              <a:gdLst>
                <a:gd name="T0" fmla="*/ 12 w 1104"/>
                <a:gd name="T1" fmla="*/ 22 h 96"/>
                <a:gd name="T2" fmla="*/ 12 w 1104"/>
                <a:gd name="T3" fmla="*/ 0 h 96"/>
                <a:gd name="T4" fmla="*/ 0 w 1104"/>
                <a:gd name="T5" fmla="*/ 0 h 96"/>
                <a:gd name="T6" fmla="*/ 0 60000 65536"/>
                <a:gd name="T7" fmla="*/ 0 60000 65536"/>
                <a:gd name="T8" fmla="*/ 0 60000 65536"/>
                <a:gd name="T9" fmla="*/ 0 w 1104"/>
                <a:gd name="T10" fmla="*/ 0 h 96"/>
                <a:gd name="T11" fmla="*/ 1104 w 1104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96">
                  <a:moveTo>
                    <a:pt x="1104" y="96"/>
                  </a:moveTo>
                  <a:lnTo>
                    <a:pt x="1104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7672" name="Line 19"/>
            <p:cNvSpPr>
              <a:spLocks noChangeShapeType="1"/>
            </p:cNvSpPr>
            <p:nvPr/>
          </p:nvSpPr>
          <p:spPr bwMode="auto">
            <a:xfrm flipV="1">
              <a:off x="1128" y="759"/>
              <a:ext cx="0" cy="96"/>
            </a:xfrm>
            <a:prstGeom prst="line">
              <a:avLst/>
            </a:prstGeom>
            <a:noFill/>
            <a:ln w="254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7673" name="AutoShape 20"/>
            <p:cNvSpPr>
              <a:spLocks noChangeArrowheads="1"/>
            </p:cNvSpPr>
            <p:nvPr/>
          </p:nvSpPr>
          <p:spPr bwMode="auto">
            <a:xfrm>
              <a:off x="1032" y="855"/>
              <a:ext cx="192" cy="192"/>
            </a:xfrm>
            <a:prstGeom prst="flowChartSummingJunct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27674" name="AutoShape 21"/>
            <p:cNvSpPr>
              <a:spLocks noChangeArrowheads="1"/>
            </p:cNvSpPr>
            <p:nvPr/>
          </p:nvSpPr>
          <p:spPr bwMode="auto">
            <a:xfrm>
              <a:off x="1368" y="855"/>
              <a:ext cx="192" cy="192"/>
            </a:xfrm>
            <a:prstGeom prst="flowChartSummingJunct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27675" name="Rectangle 22"/>
            <p:cNvSpPr>
              <a:spLocks noChangeArrowheads="1"/>
            </p:cNvSpPr>
            <p:nvPr/>
          </p:nvSpPr>
          <p:spPr bwMode="auto">
            <a:xfrm>
              <a:off x="408" y="633"/>
              <a:ext cx="2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 eaLnBrk="0" hangingPunct="0"/>
              <a:r>
                <a:rPr lang="de-DE" sz="1800">
                  <a:solidFill>
                    <a:srgbClr val="6699FF"/>
                  </a:solidFill>
                  <a:latin typeface="Arial" charset="0"/>
                </a:rPr>
                <a:t>N</a:t>
              </a:r>
              <a:endParaRPr lang="de-DE" sz="1800">
                <a:solidFill>
                  <a:schemeClr val="accent2"/>
                </a:solidFill>
                <a:latin typeface="Arial" charset="0"/>
              </a:endParaRPr>
            </a:p>
          </p:txBody>
        </p:sp>
        <p:cxnSp>
          <p:nvCxnSpPr>
            <p:cNvPr id="27676" name="AutoShape 23"/>
            <p:cNvCxnSpPr>
              <a:cxnSpLocks noChangeShapeType="1"/>
              <a:endCxn id="27674" idx="4"/>
            </p:cNvCxnSpPr>
            <p:nvPr/>
          </p:nvCxnSpPr>
          <p:spPr bwMode="auto">
            <a:xfrm rot="5400000" flipH="1">
              <a:off x="1327" y="1184"/>
              <a:ext cx="393" cy="120"/>
            </a:xfrm>
            <a:prstGeom prst="bentConnector3">
              <a:avLst>
                <a:gd name="adj1" fmla="val 49875"/>
              </a:avLst>
            </a:prstGeom>
            <a:noFill/>
            <a:ln w="254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77" name="AutoShape 24"/>
            <p:cNvCxnSpPr>
              <a:cxnSpLocks noChangeShapeType="1"/>
              <a:endCxn id="27673" idx="4"/>
            </p:cNvCxnSpPr>
            <p:nvPr/>
          </p:nvCxnSpPr>
          <p:spPr bwMode="auto">
            <a:xfrm rot="5400000" flipH="1">
              <a:off x="1111" y="1064"/>
              <a:ext cx="393" cy="360"/>
            </a:xfrm>
            <a:prstGeom prst="bentConnector3">
              <a:avLst>
                <a:gd name="adj1" fmla="val 26208"/>
              </a:avLst>
            </a:prstGeom>
            <a:noFill/>
            <a:ln w="254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16089" name="Rectangle 25"/>
          <p:cNvSpPr>
            <a:spLocks noChangeArrowheads="1"/>
          </p:cNvSpPr>
          <p:nvPr/>
        </p:nvSpPr>
        <p:spPr bwMode="auto">
          <a:xfrm>
            <a:off x="319088" y="1371600"/>
            <a:ext cx="11477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pl-PL" sz="1200">
                <a:latin typeface="Arial" charset="0"/>
              </a:rPr>
              <a:t>Wyjścia</a:t>
            </a:r>
            <a:r>
              <a:rPr lang="de-DE" sz="1200">
                <a:latin typeface="Arial" charset="0"/>
              </a:rPr>
              <a:t> 230V</a:t>
            </a:r>
          </a:p>
        </p:txBody>
      </p:sp>
      <p:sp>
        <p:nvSpPr>
          <p:cNvPr id="27657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1547813" y="0"/>
            <a:ext cx="6253162" cy="946150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>
                <a:solidFill>
                  <a:srgbClr val="FFFF00"/>
                </a:solidFill>
              </a:rPr>
              <a:t>LCN-SH+</a:t>
            </a:r>
            <a:r>
              <a:rPr lang="de-DE" sz="2800" b="1">
                <a:solidFill>
                  <a:schemeClr val="bg2"/>
                </a:solidFill>
              </a:rPr>
              <a:t> </a:t>
            </a:r>
            <a:br>
              <a:rPr lang="pl-PL" sz="2800" b="1">
                <a:solidFill>
                  <a:schemeClr val="bg2"/>
                </a:solidFill>
                <a:sym typeface="Symbol" pitchFamily="18" charset="2"/>
              </a:rPr>
            </a:br>
            <a:r>
              <a:rPr lang="pl-PL" sz="2800" b="1">
                <a:solidFill>
                  <a:schemeClr val="bg1"/>
                </a:solidFill>
                <a:sym typeface="Symbol" pitchFamily="18" charset="2"/>
              </a:rPr>
              <a:t>Standardowy moduł do rozdzielnicy</a:t>
            </a:r>
            <a:endParaRPr lang="de-DE" sz="3200" b="1">
              <a:solidFill>
                <a:schemeClr val="bg1"/>
              </a:solidFill>
            </a:endParaRP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5003800" y="1268413"/>
            <a:ext cx="393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400" b="0">
                <a:latin typeface="Arial" charset="0"/>
              </a:rPr>
              <a:t>Monta</a:t>
            </a:r>
            <a:r>
              <a:rPr lang="pl-PL" sz="1400" b="0">
                <a:latin typeface="Arial" charset="0"/>
              </a:rPr>
              <a:t>ż</a:t>
            </a:r>
            <a:r>
              <a:rPr lang="de-DE" sz="1400" b="0">
                <a:latin typeface="Arial" charset="0"/>
              </a:rPr>
              <a:t>: </a:t>
            </a:r>
            <a:r>
              <a:rPr lang="pl-PL" sz="1400" b="0">
                <a:latin typeface="Arial" charset="0"/>
              </a:rPr>
              <a:t>do montażu na szynie 35mm w rozdzielnicy</a:t>
            </a:r>
            <a:endParaRPr lang="de-DE" sz="1400" b="0">
              <a:latin typeface="Arial" charset="0"/>
            </a:endParaRPr>
          </a:p>
        </p:txBody>
      </p:sp>
      <p:sp>
        <p:nvSpPr>
          <p:cNvPr id="216092" name="Oval 28"/>
          <p:cNvSpPr>
            <a:spLocks noChangeArrowheads="1"/>
          </p:cNvSpPr>
          <p:nvPr/>
        </p:nvSpPr>
        <p:spPr bwMode="auto">
          <a:xfrm>
            <a:off x="4787900" y="134143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5060950" y="1784350"/>
            <a:ext cx="318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pl-PL" sz="1400" b="0">
                <a:latin typeface="Arial" charset="0"/>
              </a:rPr>
              <a:t>Moc</a:t>
            </a:r>
            <a:r>
              <a:rPr lang="de-DE" sz="1400" b="0">
                <a:latin typeface="Arial" charset="0"/>
              </a:rPr>
              <a:t>:</a:t>
            </a:r>
            <a:endParaRPr lang="de-DE" sz="1400">
              <a:latin typeface="Arial" charset="0"/>
            </a:endParaRPr>
          </a:p>
          <a:p>
            <a:pPr algn="just"/>
            <a:r>
              <a:rPr lang="de-DE" sz="1400" b="0">
                <a:latin typeface="Arial" charset="0"/>
              </a:rPr>
              <a:t>2 x 300 VA (</a:t>
            </a:r>
            <a:r>
              <a:rPr lang="pl-PL" sz="1400" b="0">
                <a:latin typeface="Arial" charset="0"/>
              </a:rPr>
              <a:t>załączanie i ściemnianie</a:t>
            </a:r>
            <a:r>
              <a:rPr lang="de-DE" sz="1400" b="0">
                <a:latin typeface="Arial" charset="0"/>
              </a:rPr>
              <a:t>) </a:t>
            </a:r>
          </a:p>
        </p:txBody>
      </p:sp>
      <p:sp>
        <p:nvSpPr>
          <p:cNvPr id="216094" name="Oval 30"/>
          <p:cNvSpPr>
            <a:spLocks noChangeArrowheads="1"/>
          </p:cNvSpPr>
          <p:nvPr/>
        </p:nvSpPr>
        <p:spPr bwMode="auto">
          <a:xfrm>
            <a:off x="4800600" y="186055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6095" name="Oval 31"/>
          <p:cNvSpPr>
            <a:spLocks noChangeArrowheads="1"/>
          </p:cNvSpPr>
          <p:nvPr/>
        </p:nvSpPr>
        <p:spPr bwMode="auto">
          <a:xfrm>
            <a:off x="4800600" y="23463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6096" name="Text Box 32"/>
          <p:cNvSpPr txBox="1">
            <a:spLocks noChangeArrowheads="1"/>
          </p:cNvSpPr>
          <p:nvPr/>
        </p:nvSpPr>
        <p:spPr bwMode="auto">
          <a:xfrm>
            <a:off x="5029200" y="2286000"/>
            <a:ext cx="39354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Zabezpieczenie</a:t>
            </a:r>
            <a:r>
              <a:rPr lang="de-DE" sz="1400" b="0">
                <a:latin typeface="Arial" charset="0"/>
              </a:rPr>
              <a:t> :</a:t>
            </a:r>
          </a:p>
          <a:p>
            <a:r>
              <a:rPr lang="pl-PL" sz="1400" b="0">
                <a:latin typeface="Arial" charset="0"/>
              </a:rPr>
              <a:t>Zamontowany bezpiecznik w module</a:t>
            </a:r>
            <a:r>
              <a:rPr lang="de-DE" sz="1400" b="0">
                <a:latin typeface="Arial" charset="0"/>
              </a:rPr>
              <a:t> (3,15 AF)</a:t>
            </a:r>
            <a:r>
              <a:rPr lang="pl-PL" sz="1400" b="0">
                <a:latin typeface="Arial" charset="0"/>
              </a:rPr>
              <a:t> dla wyjść i modułu</a:t>
            </a:r>
            <a:r>
              <a:rPr lang="de-DE" sz="1400" b="0">
                <a:latin typeface="Arial" charset="0"/>
              </a:rPr>
              <a:t>.</a:t>
            </a:r>
            <a:endParaRPr lang="pl-PL" sz="1400" b="0">
              <a:latin typeface="Arial" charset="0"/>
            </a:endParaRPr>
          </a:p>
        </p:txBody>
      </p:sp>
      <p:grpSp>
        <p:nvGrpSpPr>
          <p:cNvPr id="27664" name="Group 33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7669" name="Line 34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7670" name="Text Box 35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7665" name="Obraz 36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4843463" y="3275013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5072063" y="3214688"/>
            <a:ext cx="3935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Wbudowany filtr do wyjść ściemnianych</a:t>
            </a:r>
          </a:p>
        </p:txBody>
      </p:sp>
      <p:pic>
        <p:nvPicPr>
          <p:cNvPr id="17410" name="Picture 2" descr="D:\Pulpit\Links\sh(CMYK)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538" y="3714750"/>
            <a:ext cx="2811462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8" presetClass="entr" presetSubtype="9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500"/>
                                        <p:tgtEl>
                                          <p:spTgt spid="21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5" presetID="18" presetClass="entr" presetSubtype="9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3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42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6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6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51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6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6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9" grpId="0" autoUpdateAnimBg="0"/>
      <p:bldP spid="216091" grpId="0" autoUpdateAnimBg="0"/>
      <p:bldP spid="216092" grpId="0" animBg="1"/>
      <p:bldP spid="216093" grpId="0" autoUpdateAnimBg="0"/>
      <p:bldP spid="216094" grpId="0" animBg="1"/>
      <p:bldP spid="216095" grpId="0" animBg="1"/>
      <p:bldP spid="216096" grpId="0" autoUpdateAnimBg="0"/>
      <p:bldP spid="38" grpId="0" animBg="1"/>
      <p:bldP spid="3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7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1496283" y="-3978"/>
            <a:ext cx="6356227" cy="954107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 dirty="0">
                <a:solidFill>
                  <a:srgbClr val="FFFF00"/>
                </a:solidFill>
              </a:rPr>
              <a:t>LCN-</a:t>
            </a:r>
            <a:r>
              <a:rPr lang="pl-PL" sz="2800" b="1" dirty="0">
                <a:solidFill>
                  <a:srgbClr val="FFFF00"/>
                </a:solidFill>
              </a:rPr>
              <a:t>UPU oraz LCN-SHU</a:t>
            </a:r>
            <a:r>
              <a:rPr lang="de-DE" sz="2800" b="1" dirty="0">
                <a:solidFill>
                  <a:schemeClr val="bg2"/>
                </a:solidFill>
              </a:rPr>
              <a:t> </a:t>
            </a:r>
            <a:br>
              <a:rPr lang="pl-PL" sz="2800" b="1" dirty="0">
                <a:solidFill>
                  <a:schemeClr val="bg2"/>
                </a:solidFill>
                <a:sym typeface="Symbol" pitchFamily="18" charset="2"/>
              </a:rPr>
            </a:br>
            <a:r>
              <a:rPr lang="pl-PL" sz="2800" b="1" dirty="0">
                <a:solidFill>
                  <a:schemeClr val="bg1"/>
                </a:solidFill>
                <a:sym typeface="Symbol" pitchFamily="18" charset="2"/>
              </a:rPr>
              <a:t>Moduły z wyborem ściemniania fazy</a:t>
            </a:r>
            <a:endParaRPr lang="de-DE" sz="3200" b="1" dirty="0">
              <a:solidFill>
                <a:schemeClr val="bg1"/>
              </a:solidFill>
            </a:endParaRPr>
          </a:p>
        </p:txBody>
      </p:sp>
      <p:grpSp>
        <p:nvGrpSpPr>
          <p:cNvPr id="27664" name="Group 33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7669" name="Line 34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7670" name="Text Box 35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7665" name="Obraz 36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4693600-F6EC-DCE1-3A69-3AEE354CE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88838"/>
            <a:ext cx="3140968" cy="314096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F9C4336-F961-B7B5-AE76-2719D7A71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55" y="1086566"/>
            <a:ext cx="5013175" cy="50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99939"/>
      </p:ext>
    </p:extLst>
  </p:cSld>
  <p:clrMapOvr>
    <a:masterClrMapping/>
  </p:clrMapOvr>
  <p:transition advClick="0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1547813" y="0"/>
            <a:ext cx="6313487" cy="954088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>
                <a:solidFill>
                  <a:srgbClr val="FFFF00"/>
                </a:solidFill>
              </a:rPr>
              <a:t>LCN-SH</a:t>
            </a:r>
            <a:r>
              <a:rPr lang="pl-PL" sz="2800" b="1">
                <a:solidFill>
                  <a:srgbClr val="FFFF00"/>
                </a:solidFill>
              </a:rPr>
              <a:t>S</a:t>
            </a:r>
            <a:r>
              <a:rPr lang="de-DE" sz="2800" b="1">
                <a:solidFill>
                  <a:schemeClr val="bg2"/>
                </a:solidFill>
              </a:rPr>
              <a:t> </a:t>
            </a:r>
            <a:br>
              <a:rPr lang="pl-PL" sz="2800" b="1">
                <a:solidFill>
                  <a:schemeClr val="bg2"/>
                </a:solidFill>
                <a:sym typeface="Symbol" pitchFamily="18" charset="2"/>
              </a:rPr>
            </a:br>
            <a:r>
              <a:rPr lang="pl-PL" sz="2800" b="1">
                <a:solidFill>
                  <a:schemeClr val="bg1"/>
                </a:solidFill>
                <a:sym typeface="Symbol" pitchFamily="18" charset="2"/>
              </a:rPr>
              <a:t>Moduł logiczny do rozdzielnicy bez wyjść </a:t>
            </a:r>
            <a:endParaRPr lang="de-DE" sz="3200" b="1">
              <a:solidFill>
                <a:schemeClr val="bg1"/>
              </a:solidFill>
            </a:endParaRP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5003800" y="1268413"/>
            <a:ext cx="393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400" b="0">
                <a:latin typeface="Arial" charset="0"/>
              </a:rPr>
              <a:t>Monta</a:t>
            </a:r>
            <a:r>
              <a:rPr lang="pl-PL" sz="1400" b="0">
                <a:latin typeface="Arial" charset="0"/>
              </a:rPr>
              <a:t>ż</a:t>
            </a:r>
            <a:r>
              <a:rPr lang="de-DE" sz="1400" b="0">
                <a:latin typeface="Arial" charset="0"/>
              </a:rPr>
              <a:t>: </a:t>
            </a:r>
            <a:r>
              <a:rPr lang="pl-PL" sz="1400" b="0">
                <a:latin typeface="Arial" charset="0"/>
              </a:rPr>
              <a:t>do montażu na szynie 35mm w rozdzielnicy</a:t>
            </a:r>
            <a:endParaRPr lang="de-DE" sz="1400" b="0">
              <a:latin typeface="Arial" charset="0"/>
            </a:endParaRPr>
          </a:p>
        </p:txBody>
      </p:sp>
      <p:sp>
        <p:nvSpPr>
          <p:cNvPr id="216092" name="Oval 28"/>
          <p:cNvSpPr>
            <a:spLocks noChangeArrowheads="1"/>
          </p:cNvSpPr>
          <p:nvPr/>
        </p:nvSpPr>
        <p:spPr bwMode="auto">
          <a:xfrm>
            <a:off x="4787900" y="134143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grpSp>
        <p:nvGrpSpPr>
          <p:cNvPr id="28677" name="Group 33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8682" name="Line 34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8683" name="Text Box 35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8678" name="Obraz 36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14438"/>
            <a:ext cx="4291012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5003800" y="1844675"/>
            <a:ext cx="38766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 dirty="0">
                <a:latin typeface="Arial" charset="0"/>
              </a:rPr>
              <a:t>Przyłącza</a:t>
            </a:r>
            <a:r>
              <a:rPr lang="de-DE" sz="1400" b="0" dirty="0">
                <a:latin typeface="Arial" charset="0"/>
              </a:rPr>
              <a:t>:</a:t>
            </a:r>
            <a:r>
              <a:rPr lang="de-DE" sz="1400" dirty="0">
                <a:latin typeface="Arial" charset="0"/>
              </a:rPr>
              <a:t> </a:t>
            </a:r>
          </a:p>
          <a:p>
            <a:r>
              <a:rPr lang="pl-PL" sz="1400" b="0" dirty="0">
                <a:latin typeface="Arial" charset="0"/>
              </a:rPr>
              <a:t>T-port = Przyciski </a:t>
            </a:r>
            <a:r>
              <a:rPr lang="pl-PL" sz="1400" b="0" dirty="0" err="1">
                <a:latin typeface="Arial" charset="0"/>
              </a:rPr>
              <a:t>standartowe</a:t>
            </a:r>
            <a:r>
              <a:rPr lang="de-DE" sz="1400" b="0" dirty="0">
                <a:latin typeface="Arial" charset="0"/>
              </a:rPr>
              <a:t> , </a:t>
            </a:r>
          </a:p>
          <a:p>
            <a:r>
              <a:rPr lang="pl-PL" sz="1400" b="0" dirty="0">
                <a:latin typeface="Arial" charset="0"/>
              </a:rPr>
              <a:t>Przyciski EIB/KNX</a:t>
            </a:r>
            <a:r>
              <a:rPr lang="de-DE" sz="1400" b="0" dirty="0">
                <a:latin typeface="Arial" charset="0"/>
              </a:rPr>
              <a:t>,</a:t>
            </a:r>
          </a:p>
          <a:p>
            <a:r>
              <a:rPr lang="pl-PL" sz="1400" b="0" dirty="0"/>
              <a:t>I-port </a:t>
            </a:r>
            <a:r>
              <a:rPr lang="pl-PL" sz="1400" dirty="0"/>
              <a:t>= </a:t>
            </a:r>
            <a:r>
              <a:rPr lang="pl-PL" sz="1400" b="0" dirty="0">
                <a:latin typeface="Arial" charset="0"/>
              </a:rPr>
              <a:t>Czujniki binarne, temperatury </a:t>
            </a:r>
            <a:r>
              <a:rPr lang="pl-PL" sz="1400" dirty="0"/>
              <a:t>i</a:t>
            </a:r>
            <a:r>
              <a:rPr lang="pl-PL" sz="1400" b="0" dirty="0">
                <a:latin typeface="Arial" charset="0"/>
              </a:rPr>
              <a:t> podczerwień</a:t>
            </a:r>
          </a:p>
          <a:p>
            <a:r>
              <a:rPr lang="pl-PL" sz="1400" b="0" dirty="0">
                <a:latin typeface="Arial" charset="0"/>
              </a:rPr>
              <a:t>P-Port = Bloki przekaźników, czujnik prądu</a:t>
            </a:r>
            <a:endParaRPr lang="de-DE" sz="1600" b="0" dirty="0">
              <a:latin typeface="Arial" charset="0"/>
            </a:endParaRPr>
          </a:p>
        </p:txBody>
      </p:sp>
      <p:sp>
        <p:nvSpPr>
          <p:cNvPr id="214027" name="Oval 11"/>
          <p:cNvSpPr>
            <a:spLocks noChangeArrowheads="1"/>
          </p:cNvSpPr>
          <p:nvPr/>
        </p:nvSpPr>
        <p:spPr bwMode="auto">
          <a:xfrm>
            <a:off x="4787900" y="1916113"/>
            <a:ext cx="1778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</a:pPr>
            <a:endParaRPr lang="pl-PL"/>
          </a:p>
        </p:txBody>
      </p:sp>
      <p:sp>
        <p:nvSpPr>
          <p:cNvPr id="3" name="Text Box 180">
            <a:extLst>
              <a:ext uri="{FF2B5EF4-FFF2-40B4-BE49-F238E27FC236}">
                <a16:creationId xmlns:a16="http://schemas.microsoft.com/office/drawing/2014/main" id="{BEE62759-3B8A-1303-9500-1B1E3B2546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050" y="4503588"/>
            <a:ext cx="1842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dirty="0"/>
              <a:t>ESS</a:t>
            </a:r>
            <a:endParaRPr lang="de-DE" sz="2400" dirty="0">
              <a:latin typeface="Arial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D1A356-53E6-56E2-169B-DB05B77F1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058" y="4259002"/>
            <a:ext cx="2492896" cy="2492896"/>
          </a:xfrm>
          <a:prstGeom prst="rect">
            <a:avLst/>
          </a:prstGeom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91" grpId="0" autoUpdateAnimBg="0"/>
      <p:bldP spid="216092" grpId="0" animBg="1"/>
      <p:bldP spid="214022" grpId="0" autoUpdateAnimBg="0"/>
      <p:bldP spid="2140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510944" y="-9"/>
            <a:ext cx="8387232" cy="954107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 dirty="0">
                <a:solidFill>
                  <a:srgbClr val="FFFF00"/>
                </a:solidFill>
              </a:rPr>
              <a:t>LCN-SH</a:t>
            </a:r>
            <a:r>
              <a:rPr lang="pl-PL" sz="2800" b="1" dirty="0">
                <a:solidFill>
                  <a:srgbClr val="FFFF00"/>
                </a:solidFill>
              </a:rPr>
              <a:t>D</a:t>
            </a:r>
            <a:r>
              <a:rPr lang="de-DE" sz="2800" b="1" dirty="0">
                <a:solidFill>
                  <a:schemeClr val="bg2"/>
                </a:solidFill>
              </a:rPr>
              <a:t> </a:t>
            </a:r>
            <a:br>
              <a:rPr lang="pl-PL" sz="2800" b="1" dirty="0">
                <a:solidFill>
                  <a:schemeClr val="bg2"/>
                </a:solidFill>
                <a:sym typeface="Symbol" pitchFamily="18" charset="2"/>
              </a:rPr>
            </a:br>
            <a:r>
              <a:rPr lang="pl-PL" sz="2800" b="1" dirty="0">
                <a:solidFill>
                  <a:schemeClr val="bg1"/>
                </a:solidFill>
                <a:sym typeface="Symbol" pitchFamily="18" charset="2"/>
              </a:rPr>
              <a:t>Moduł logiczny do rozdzielnicy z </a:t>
            </a:r>
            <a:r>
              <a:rPr lang="pl-PL" sz="2800" b="1" dirty="0" err="1">
                <a:solidFill>
                  <a:schemeClr val="bg1"/>
                </a:solidFill>
                <a:sym typeface="Symbol" pitchFamily="18" charset="2"/>
              </a:rPr>
              <a:t>wyjśiami</a:t>
            </a:r>
            <a:r>
              <a:rPr lang="pl-PL" sz="2800" b="1" dirty="0">
                <a:solidFill>
                  <a:schemeClr val="bg1"/>
                </a:solidFill>
                <a:sym typeface="Symbol" pitchFamily="18" charset="2"/>
              </a:rPr>
              <a:t> DALI 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5003800" y="1268413"/>
            <a:ext cx="3935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400" b="0" dirty="0">
                <a:latin typeface="Arial" charset="0"/>
              </a:rPr>
              <a:t>Monta</a:t>
            </a:r>
            <a:r>
              <a:rPr lang="pl-PL" sz="1400" b="0" dirty="0">
                <a:latin typeface="Arial" charset="0"/>
              </a:rPr>
              <a:t>ż</a:t>
            </a:r>
            <a:r>
              <a:rPr lang="de-DE" sz="1400" b="0" dirty="0">
                <a:latin typeface="Arial" charset="0"/>
              </a:rPr>
              <a:t>: </a:t>
            </a:r>
            <a:r>
              <a:rPr lang="pl-PL" sz="1400" b="0" dirty="0">
                <a:latin typeface="Arial" charset="0"/>
              </a:rPr>
              <a:t>do montażu na szynie 35mm w rozdzielnicy oraz dwa kanały DALI</a:t>
            </a:r>
            <a:endParaRPr lang="de-DE" sz="1400" b="0" dirty="0">
              <a:latin typeface="Arial" charset="0"/>
            </a:endParaRPr>
          </a:p>
        </p:txBody>
      </p:sp>
      <p:sp>
        <p:nvSpPr>
          <p:cNvPr id="216092" name="Oval 28"/>
          <p:cNvSpPr>
            <a:spLocks noChangeArrowheads="1"/>
          </p:cNvSpPr>
          <p:nvPr/>
        </p:nvSpPr>
        <p:spPr bwMode="auto">
          <a:xfrm>
            <a:off x="4787900" y="1341438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grpSp>
        <p:nvGrpSpPr>
          <p:cNvPr id="28677" name="Group 33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8682" name="Line 34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8683" name="Text Box 35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8678" name="Obraz 36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5003800" y="1844675"/>
            <a:ext cx="38766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 dirty="0">
                <a:latin typeface="Arial" charset="0"/>
              </a:rPr>
              <a:t>Przyłącza</a:t>
            </a:r>
            <a:r>
              <a:rPr lang="de-DE" sz="1400" b="0" dirty="0">
                <a:latin typeface="Arial" charset="0"/>
              </a:rPr>
              <a:t>:</a:t>
            </a:r>
            <a:r>
              <a:rPr lang="de-DE" sz="1400" dirty="0">
                <a:latin typeface="Arial" charset="0"/>
              </a:rPr>
              <a:t> </a:t>
            </a:r>
          </a:p>
          <a:p>
            <a:r>
              <a:rPr lang="pl-PL" sz="1400" b="0" dirty="0">
                <a:latin typeface="Arial" charset="0"/>
              </a:rPr>
              <a:t>T-port = Przyciski </a:t>
            </a:r>
            <a:r>
              <a:rPr lang="pl-PL" sz="1400" b="0" dirty="0" err="1">
                <a:latin typeface="Arial" charset="0"/>
              </a:rPr>
              <a:t>standartowe</a:t>
            </a:r>
            <a:r>
              <a:rPr lang="de-DE" sz="1400" b="0" dirty="0">
                <a:latin typeface="Arial" charset="0"/>
              </a:rPr>
              <a:t> , </a:t>
            </a:r>
          </a:p>
          <a:p>
            <a:r>
              <a:rPr lang="pl-PL" sz="1400" b="0" dirty="0">
                <a:latin typeface="Arial" charset="0"/>
              </a:rPr>
              <a:t>Przyciski EIB/KNX</a:t>
            </a:r>
            <a:r>
              <a:rPr lang="de-DE" sz="1400" b="0" dirty="0">
                <a:latin typeface="Arial" charset="0"/>
              </a:rPr>
              <a:t>,</a:t>
            </a:r>
          </a:p>
          <a:p>
            <a:r>
              <a:rPr lang="pl-PL" sz="1400" b="0" dirty="0"/>
              <a:t>I-port </a:t>
            </a:r>
            <a:r>
              <a:rPr lang="pl-PL" sz="1400" dirty="0"/>
              <a:t>= </a:t>
            </a:r>
            <a:r>
              <a:rPr lang="pl-PL" sz="1400" b="0" dirty="0">
                <a:latin typeface="Arial" charset="0"/>
              </a:rPr>
              <a:t>Czujniki binarne, temperatury </a:t>
            </a:r>
            <a:r>
              <a:rPr lang="pl-PL" sz="1400" dirty="0"/>
              <a:t>i</a:t>
            </a:r>
            <a:r>
              <a:rPr lang="pl-PL" sz="1400" b="0" dirty="0">
                <a:latin typeface="Arial" charset="0"/>
              </a:rPr>
              <a:t> podczerwień</a:t>
            </a:r>
          </a:p>
          <a:p>
            <a:r>
              <a:rPr lang="pl-PL" sz="1400" b="0" dirty="0">
                <a:latin typeface="Arial" charset="0"/>
              </a:rPr>
              <a:t>P-Port = Bloki przekaźników, czujnik prądu</a:t>
            </a:r>
            <a:endParaRPr lang="de-DE" sz="1600" b="0" dirty="0">
              <a:latin typeface="Arial" charset="0"/>
            </a:endParaRPr>
          </a:p>
        </p:txBody>
      </p:sp>
      <p:sp>
        <p:nvSpPr>
          <p:cNvPr id="214027" name="Oval 11"/>
          <p:cNvSpPr>
            <a:spLocks noChangeArrowheads="1"/>
          </p:cNvSpPr>
          <p:nvPr/>
        </p:nvSpPr>
        <p:spPr bwMode="auto">
          <a:xfrm>
            <a:off x="4787900" y="1916113"/>
            <a:ext cx="177800" cy="142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</a:pPr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9019927-C1D9-37A7-EC45-CBEB1E648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1049854"/>
            <a:ext cx="3628330" cy="362833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2B1D668-3DFA-4AB7-CC66-BE86D957E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38" y="4163119"/>
            <a:ext cx="2852935" cy="2852935"/>
          </a:xfrm>
          <a:prstGeom prst="rect">
            <a:avLst/>
          </a:prstGeom>
        </p:spPr>
      </p:pic>
      <p:sp>
        <p:nvSpPr>
          <p:cNvPr id="6" name="Text Box 180">
            <a:extLst>
              <a:ext uri="{FF2B5EF4-FFF2-40B4-BE49-F238E27FC236}">
                <a16:creationId xmlns:a16="http://schemas.microsoft.com/office/drawing/2014/main" id="{CF22C59C-1E02-0398-AA73-B892C95F1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1050" y="4503588"/>
            <a:ext cx="1842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dirty="0"/>
              <a:t>ESD</a:t>
            </a:r>
            <a:endParaRPr lang="de-DE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01829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91" grpId="0" autoUpdateAnimBg="0"/>
      <p:bldP spid="216092" grpId="0" animBg="1"/>
      <p:bldP spid="214022" grpId="0" autoUpdateAnimBg="0"/>
      <p:bldP spid="2140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5400" b="1">
                <a:solidFill>
                  <a:schemeClr val="tx1"/>
                </a:solidFill>
              </a:rPr>
              <a:t>KURS PODSTAWOWY </a:t>
            </a:r>
            <a:endParaRPr lang="pl-PL" sz="7200" b="1">
              <a:solidFill>
                <a:schemeClr val="tx1"/>
              </a:solidFill>
            </a:endParaRPr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pl-PL" sz="2800" dirty="0"/>
          </a:p>
          <a:p>
            <a:pPr algn="ctr" eaLnBrk="1" hangingPunct="1">
              <a:buFontTx/>
              <a:buNone/>
            </a:pPr>
            <a:endParaRPr lang="pl-PL" sz="2800" dirty="0"/>
          </a:p>
          <a:p>
            <a:pPr algn="ctr" eaLnBrk="1" hangingPunct="1">
              <a:buFontTx/>
              <a:buNone/>
            </a:pPr>
            <a:r>
              <a:rPr lang="pl-PL" sz="2800" dirty="0"/>
              <a:t>Podstawowe cechy LCN</a:t>
            </a:r>
          </a:p>
          <a:p>
            <a:pPr algn="ctr" eaLnBrk="1" hangingPunct="1">
              <a:buFontTx/>
              <a:buNone/>
            </a:pPr>
            <a:r>
              <a:rPr lang="pl-PL" sz="2800" dirty="0"/>
              <a:t>Moduły logiczne LCN i urządzenia peryferyjne</a:t>
            </a:r>
          </a:p>
          <a:p>
            <a:pPr algn="ctr" eaLnBrk="1" hangingPunct="1">
              <a:buFontTx/>
              <a:buNone/>
            </a:pPr>
            <a:r>
              <a:rPr lang="pl-PL" sz="2800" dirty="0"/>
              <a:t>Wymagania instalacji</a:t>
            </a:r>
          </a:p>
          <a:p>
            <a:pPr algn="ctr" eaLnBrk="1" hangingPunct="1">
              <a:buFontTx/>
              <a:buNone/>
            </a:pPr>
            <a:r>
              <a:rPr lang="pl-PL" sz="2800" dirty="0"/>
              <a:t>Podstawy programowania</a:t>
            </a:r>
          </a:p>
          <a:p>
            <a:pPr algn="ctr" eaLnBrk="1" hangingPunct="1">
              <a:buFontTx/>
              <a:buNone/>
            </a:pPr>
            <a:r>
              <a:rPr lang="pl-PL" sz="2800" dirty="0"/>
              <a:t>Przykłady projektowania instalacji LCN</a:t>
            </a:r>
          </a:p>
          <a:p>
            <a:pPr algn="ctr" eaLnBrk="1" hangingPunct="1">
              <a:buFontTx/>
              <a:buNone/>
            </a:pPr>
            <a:r>
              <a:rPr lang="pl-PL" sz="2800" dirty="0"/>
              <a:t>Referencje w Niemczech i w Polsce</a:t>
            </a:r>
          </a:p>
        </p:txBody>
      </p:sp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8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82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82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8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82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H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1981200"/>
            <a:ext cx="24320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5029200" y="1125538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400" b="0">
                <a:latin typeface="Arial" charset="0"/>
              </a:rPr>
              <a:t>Monta</a:t>
            </a:r>
            <a:r>
              <a:rPr lang="pl-PL" sz="1400" b="0">
                <a:latin typeface="Arial" charset="0"/>
              </a:rPr>
              <a:t>ż</a:t>
            </a:r>
            <a:r>
              <a:rPr lang="de-DE" sz="1400" b="0">
                <a:latin typeface="Arial" charset="0"/>
              </a:rPr>
              <a:t>: </a:t>
            </a:r>
            <a:r>
              <a:rPr lang="pl-PL" sz="1400" b="0">
                <a:latin typeface="Arial" charset="0"/>
              </a:rPr>
              <a:t>montowany na szynę 35mm w rozdzielnicy</a:t>
            </a:r>
            <a:endParaRPr lang="de-DE" sz="1400" b="0">
              <a:latin typeface="Arial" charset="0"/>
            </a:endParaRPr>
          </a:p>
        </p:txBody>
      </p:sp>
      <p:sp>
        <p:nvSpPr>
          <p:cNvPr id="217092" name="Oval 4"/>
          <p:cNvSpPr>
            <a:spLocks noChangeArrowheads="1"/>
          </p:cNvSpPr>
          <p:nvPr/>
        </p:nvSpPr>
        <p:spPr bwMode="auto">
          <a:xfrm>
            <a:off x="4787900" y="119697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5060950" y="1784350"/>
            <a:ext cx="31877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pl-PL" sz="1400" b="0">
                <a:latin typeface="Arial" charset="0"/>
              </a:rPr>
              <a:t>Moc</a:t>
            </a:r>
            <a:r>
              <a:rPr lang="de-DE" sz="1400" b="0">
                <a:latin typeface="Arial" charset="0"/>
              </a:rPr>
              <a:t>:</a:t>
            </a:r>
            <a:endParaRPr lang="de-DE" sz="1400">
              <a:latin typeface="Arial" charset="0"/>
            </a:endParaRPr>
          </a:p>
          <a:p>
            <a:pPr algn="just"/>
            <a:r>
              <a:rPr lang="de-DE" sz="1400" b="0">
                <a:latin typeface="Arial" charset="0"/>
              </a:rPr>
              <a:t>2 x 500 VA (</a:t>
            </a:r>
            <a:r>
              <a:rPr lang="pl-PL" sz="1400" b="0">
                <a:latin typeface="Arial" charset="0"/>
              </a:rPr>
              <a:t>załączanie i ściemnianie</a:t>
            </a:r>
            <a:r>
              <a:rPr lang="de-DE" sz="1400" b="0">
                <a:latin typeface="Arial" charset="0"/>
              </a:rPr>
              <a:t>) </a:t>
            </a:r>
          </a:p>
          <a:p>
            <a:pPr algn="just"/>
            <a:r>
              <a:rPr lang="pl-PL" sz="1400" b="0">
                <a:latin typeface="Arial" charset="0"/>
              </a:rPr>
              <a:t>Wyjścia </a:t>
            </a:r>
            <a:r>
              <a:rPr lang="de-DE" sz="1400" b="0">
                <a:latin typeface="Arial" charset="0"/>
              </a:rPr>
              <a:t>0 -10 V</a:t>
            </a:r>
            <a:r>
              <a:rPr lang="pl-PL" sz="1400" b="0">
                <a:latin typeface="Arial" charset="0"/>
              </a:rPr>
              <a:t>, </a:t>
            </a:r>
            <a:r>
              <a:rPr lang="de-DE" sz="1400" b="0">
                <a:latin typeface="Arial" charset="0"/>
              </a:rPr>
              <a:t>DSI</a:t>
            </a:r>
            <a:r>
              <a:rPr lang="pl-PL" sz="1400" b="0">
                <a:latin typeface="Arial" charset="0"/>
              </a:rPr>
              <a:t> lub DALI </a:t>
            </a:r>
            <a:br>
              <a:rPr lang="pl-PL" sz="1400" b="0">
                <a:latin typeface="Arial" charset="0"/>
              </a:rPr>
            </a:br>
            <a:r>
              <a:rPr lang="pl-PL" sz="1400" b="0">
                <a:latin typeface="Arial" charset="0"/>
              </a:rPr>
              <a:t>do sterowania świetlówkami</a:t>
            </a:r>
            <a:endParaRPr lang="de-DE" sz="1400" b="0">
              <a:latin typeface="Arial" charset="0"/>
            </a:endParaRPr>
          </a:p>
        </p:txBody>
      </p:sp>
      <p:sp>
        <p:nvSpPr>
          <p:cNvPr id="217094" name="Oval 6"/>
          <p:cNvSpPr>
            <a:spLocks noChangeArrowheads="1"/>
          </p:cNvSpPr>
          <p:nvPr/>
        </p:nvSpPr>
        <p:spPr bwMode="auto">
          <a:xfrm>
            <a:off x="4800600" y="186055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200150" y="4678363"/>
            <a:ext cx="1250950" cy="884237"/>
            <a:chOff x="508" y="2736"/>
            <a:chExt cx="788" cy="557"/>
          </a:xfrm>
        </p:grpSpPr>
        <p:sp>
          <p:nvSpPr>
            <p:cNvPr id="29737" name="Text Box 8"/>
            <p:cNvSpPr txBox="1">
              <a:spLocks noChangeArrowheads="1"/>
            </p:cNvSpPr>
            <p:nvPr/>
          </p:nvSpPr>
          <p:spPr bwMode="auto">
            <a:xfrm>
              <a:off x="508" y="3120"/>
              <a:ext cx="39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  <a:latin typeface="Arial" charset="0"/>
                </a:rPr>
                <a:t>T-</a:t>
              </a:r>
              <a:r>
                <a:rPr lang="pl-PL" sz="1200">
                  <a:solidFill>
                    <a:srgbClr val="FF3300"/>
                  </a:solidFill>
                  <a:latin typeface="Arial" charset="0"/>
                </a:rPr>
                <a:t>Port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9738" name="Line 9"/>
            <p:cNvSpPr>
              <a:spLocks noChangeShapeType="1"/>
            </p:cNvSpPr>
            <p:nvPr/>
          </p:nvSpPr>
          <p:spPr bwMode="auto">
            <a:xfrm flipV="1">
              <a:off x="720" y="2736"/>
              <a:ext cx="576" cy="38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68588" y="4678363"/>
            <a:ext cx="579437" cy="884237"/>
            <a:chOff x="1369" y="2736"/>
            <a:chExt cx="365" cy="557"/>
          </a:xfrm>
        </p:grpSpPr>
        <p:sp>
          <p:nvSpPr>
            <p:cNvPr id="29735" name="Text Box 11"/>
            <p:cNvSpPr txBox="1">
              <a:spLocks noChangeArrowheads="1"/>
            </p:cNvSpPr>
            <p:nvPr/>
          </p:nvSpPr>
          <p:spPr bwMode="auto">
            <a:xfrm>
              <a:off x="1369" y="3120"/>
              <a:ext cx="36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  <a:latin typeface="Arial" charset="0"/>
                </a:rPr>
                <a:t>I-</a:t>
              </a:r>
              <a:r>
                <a:rPr lang="pl-PL" sz="1200">
                  <a:solidFill>
                    <a:srgbClr val="FF3300"/>
                  </a:solidFill>
                  <a:latin typeface="Arial" charset="0"/>
                </a:rPr>
                <a:t>Port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9736" name="Line 12"/>
            <p:cNvSpPr>
              <a:spLocks noChangeShapeType="1"/>
            </p:cNvSpPr>
            <p:nvPr/>
          </p:nvSpPr>
          <p:spPr bwMode="auto">
            <a:xfrm flipV="1">
              <a:off x="1584" y="2736"/>
              <a:ext cx="0" cy="38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517900" y="4678363"/>
            <a:ext cx="952500" cy="884237"/>
            <a:chOff x="1968" y="2736"/>
            <a:chExt cx="600" cy="557"/>
          </a:xfrm>
        </p:grpSpPr>
        <p:sp>
          <p:nvSpPr>
            <p:cNvPr id="29733" name="Text Box 14"/>
            <p:cNvSpPr txBox="1">
              <a:spLocks noChangeArrowheads="1"/>
            </p:cNvSpPr>
            <p:nvPr/>
          </p:nvSpPr>
          <p:spPr bwMode="auto">
            <a:xfrm>
              <a:off x="2166" y="3120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200">
                  <a:solidFill>
                    <a:srgbClr val="FF3300"/>
                  </a:solidFill>
                  <a:latin typeface="Arial" charset="0"/>
                </a:rPr>
                <a:t>P-</a:t>
              </a:r>
              <a:r>
                <a:rPr lang="pl-PL" sz="1200">
                  <a:solidFill>
                    <a:srgbClr val="FF3300"/>
                  </a:solidFill>
                  <a:latin typeface="Arial" charset="0"/>
                </a:rPr>
                <a:t>Port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9734" name="Line 1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384" cy="38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23850" y="1484313"/>
            <a:ext cx="1243013" cy="3095625"/>
            <a:chOff x="0" y="670"/>
            <a:chExt cx="768" cy="1922"/>
          </a:xfrm>
        </p:grpSpPr>
        <p:sp>
          <p:nvSpPr>
            <p:cNvPr id="29730" name="Text Box 17"/>
            <p:cNvSpPr txBox="1">
              <a:spLocks noChangeArrowheads="1"/>
            </p:cNvSpPr>
            <p:nvPr/>
          </p:nvSpPr>
          <p:spPr bwMode="auto">
            <a:xfrm>
              <a:off x="0" y="2225"/>
              <a:ext cx="74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>
                  <a:solidFill>
                    <a:srgbClr val="FF9900"/>
                  </a:solidFill>
                  <a:latin typeface="Arial" charset="0"/>
                </a:rPr>
                <a:t>Wyjścia </a:t>
              </a:r>
              <a:r>
                <a:rPr lang="de-DE" sz="1200">
                  <a:solidFill>
                    <a:srgbClr val="FF9900"/>
                  </a:solidFill>
                  <a:latin typeface="Arial" charset="0"/>
                </a:rPr>
                <a:t>0-10V</a:t>
              </a:r>
            </a:p>
          </p:txBody>
        </p:sp>
        <p:sp>
          <p:nvSpPr>
            <p:cNvPr id="29731" name="Line 18"/>
            <p:cNvSpPr>
              <a:spLocks noChangeShapeType="1"/>
            </p:cNvSpPr>
            <p:nvPr/>
          </p:nvSpPr>
          <p:spPr bwMode="auto">
            <a:xfrm flipH="1" flipV="1">
              <a:off x="336" y="2400"/>
              <a:ext cx="432" cy="192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9732" name="Text Box 19"/>
            <p:cNvSpPr txBox="1">
              <a:spLocks noChangeArrowheads="1"/>
            </p:cNvSpPr>
            <p:nvPr/>
          </p:nvSpPr>
          <p:spPr bwMode="auto">
            <a:xfrm>
              <a:off x="0" y="670"/>
              <a:ext cx="70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>
                  <a:latin typeface="Arial" charset="0"/>
                </a:rPr>
                <a:t>Wyjścia </a:t>
              </a:r>
              <a:r>
                <a:rPr lang="de-DE" sz="1200">
                  <a:latin typeface="Arial" charset="0"/>
                </a:rPr>
                <a:t>230V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762250" y="914400"/>
            <a:ext cx="1123950" cy="1371600"/>
            <a:chOff x="1596" y="624"/>
            <a:chExt cx="708" cy="864"/>
          </a:xfrm>
        </p:grpSpPr>
        <p:sp>
          <p:nvSpPr>
            <p:cNvPr id="29726" name="Line 21"/>
            <p:cNvSpPr>
              <a:spLocks noChangeShapeType="1"/>
            </p:cNvSpPr>
            <p:nvPr/>
          </p:nvSpPr>
          <p:spPr bwMode="auto">
            <a:xfrm flipV="1">
              <a:off x="1696" y="864"/>
              <a:ext cx="0" cy="62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9727" name="Line 22"/>
            <p:cNvSpPr>
              <a:spLocks noChangeShapeType="1"/>
            </p:cNvSpPr>
            <p:nvPr/>
          </p:nvSpPr>
          <p:spPr bwMode="auto">
            <a:xfrm flipV="1">
              <a:off x="1936" y="864"/>
              <a:ext cx="0" cy="624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9728" name="Line 23"/>
            <p:cNvSpPr>
              <a:spLocks noChangeShapeType="1"/>
            </p:cNvSpPr>
            <p:nvPr/>
          </p:nvSpPr>
          <p:spPr bwMode="auto">
            <a:xfrm flipV="1">
              <a:off x="2176" y="864"/>
              <a:ext cx="0" cy="624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9729" name="Text Box 24"/>
            <p:cNvSpPr txBox="1">
              <a:spLocks noChangeArrowheads="1"/>
            </p:cNvSpPr>
            <p:nvPr/>
          </p:nvSpPr>
          <p:spPr bwMode="auto">
            <a:xfrm>
              <a:off x="1596" y="624"/>
              <a:ext cx="70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>
                  <a:solidFill>
                    <a:schemeClr val="bg2"/>
                  </a:solidFill>
                  <a:latin typeface="Arial" charset="0"/>
                </a:rPr>
                <a:t>L  </a:t>
              </a:r>
              <a:r>
                <a:rPr lang="de-DE">
                  <a:latin typeface="Arial" charset="0"/>
                </a:rPr>
                <a:t> </a:t>
              </a:r>
              <a:r>
                <a:rPr lang="de-DE">
                  <a:solidFill>
                    <a:srgbClr val="6699FF"/>
                  </a:solidFill>
                  <a:latin typeface="Arial" charset="0"/>
                </a:rPr>
                <a:t>N</a:t>
              </a:r>
              <a:r>
                <a:rPr lang="de-DE">
                  <a:latin typeface="Arial" charset="0"/>
                </a:rPr>
                <a:t>   </a:t>
              </a:r>
              <a:r>
                <a:rPr lang="de-DE">
                  <a:solidFill>
                    <a:srgbClr val="FF9900"/>
                  </a:solidFill>
                  <a:latin typeface="Arial" charset="0"/>
                </a:rPr>
                <a:t>D</a:t>
              </a:r>
              <a:endParaRPr lang="de-DE" sz="800" b="0">
                <a:solidFill>
                  <a:srgbClr val="FF9900"/>
                </a:solidFill>
                <a:latin typeface="Arial" charset="0"/>
              </a:endParaRP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800100" y="1004888"/>
            <a:ext cx="1866900" cy="1281112"/>
            <a:chOff x="408" y="633"/>
            <a:chExt cx="1176" cy="807"/>
          </a:xfrm>
        </p:grpSpPr>
        <p:sp>
          <p:nvSpPr>
            <p:cNvPr id="29719" name="Freeform 26"/>
            <p:cNvSpPr>
              <a:spLocks/>
            </p:cNvSpPr>
            <p:nvPr/>
          </p:nvSpPr>
          <p:spPr bwMode="auto">
            <a:xfrm>
              <a:off x="648" y="768"/>
              <a:ext cx="816" cy="87"/>
            </a:xfrm>
            <a:custGeom>
              <a:avLst/>
              <a:gdLst>
                <a:gd name="T0" fmla="*/ 12 w 1104"/>
                <a:gd name="T1" fmla="*/ 22 h 96"/>
                <a:gd name="T2" fmla="*/ 12 w 1104"/>
                <a:gd name="T3" fmla="*/ 0 h 96"/>
                <a:gd name="T4" fmla="*/ 0 w 1104"/>
                <a:gd name="T5" fmla="*/ 0 h 96"/>
                <a:gd name="T6" fmla="*/ 0 60000 65536"/>
                <a:gd name="T7" fmla="*/ 0 60000 65536"/>
                <a:gd name="T8" fmla="*/ 0 60000 65536"/>
                <a:gd name="T9" fmla="*/ 0 w 1104"/>
                <a:gd name="T10" fmla="*/ 0 h 96"/>
                <a:gd name="T11" fmla="*/ 1104 w 1104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96">
                  <a:moveTo>
                    <a:pt x="1104" y="96"/>
                  </a:moveTo>
                  <a:lnTo>
                    <a:pt x="1104" y="0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9720" name="Line 27"/>
            <p:cNvSpPr>
              <a:spLocks noChangeShapeType="1"/>
            </p:cNvSpPr>
            <p:nvPr/>
          </p:nvSpPr>
          <p:spPr bwMode="auto">
            <a:xfrm flipV="1">
              <a:off x="1128" y="759"/>
              <a:ext cx="0" cy="96"/>
            </a:xfrm>
            <a:prstGeom prst="line">
              <a:avLst/>
            </a:prstGeom>
            <a:noFill/>
            <a:ln w="254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9721" name="AutoShape 28"/>
            <p:cNvSpPr>
              <a:spLocks noChangeArrowheads="1"/>
            </p:cNvSpPr>
            <p:nvPr/>
          </p:nvSpPr>
          <p:spPr bwMode="auto">
            <a:xfrm>
              <a:off x="1032" y="855"/>
              <a:ext cx="192" cy="192"/>
            </a:xfrm>
            <a:prstGeom prst="flowChartSummingJunct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29722" name="AutoShape 29"/>
            <p:cNvSpPr>
              <a:spLocks noChangeArrowheads="1"/>
            </p:cNvSpPr>
            <p:nvPr/>
          </p:nvSpPr>
          <p:spPr bwMode="auto">
            <a:xfrm>
              <a:off x="1368" y="855"/>
              <a:ext cx="192" cy="192"/>
            </a:xfrm>
            <a:prstGeom prst="flowChartSummingJunct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29723" name="Rectangle 30"/>
            <p:cNvSpPr>
              <a:spLocks noChangeArrowheads="1"/>
            </p:cNvSpPr>
            <p:nvPr/>
          </p:nvSpPr>
          <p:spPr bwMode="auto">
            <a:xfrm>
              <a:off x="408" y="633"/>
              <a:ext cx="2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pPr algn="ctr" eaLnBrk="0" hangingPunct="0"/>
              <a:r>
                <a:rPr lang="de-DE" sz="1800">
                  <a:solidFill>
                    <a:srgbClr val="6699FF"/>
                  </a:solidFill>
                  <a:latin typeface="Arial" charset="0"/>
                </a:rPr>
                <a:t>N</a:t>
              </a:r>
              <a:endParaRPr lang="de-DE" sz="1800">
                <a:solidFill>
                  <a:schemeClr val="accent2"/>
                </a:solidFill>
                <a:latin typeface="Arial" charset="0"/>
              </a:endParaRPr>
            </a:p>
          </p:txBody>
        </p:sp>
        <p:cxnSp>
          <p:nvCxnSpPr>
            <p:cNvPr id="29724" name="AutoShape 31"/>
            <p:cNvCxnSpPr>
              <a:cxnSpLocks noChangeShapeType="1"/>
              <a:endCxn id="29722" idx="4"/>
            </p:cNvCxnSpPr>
            <p:nvPr/>
          </p:nvCxnSpPr>
          <p:spPr bwMode="auto">
            <a:xfrm rot="5400000" flipH="1">
              <a:off x="1327" y="1184"/>
              <a:ext cx="393" cy="120"/>
            </a:xfrm>
            <a:prstGeom prst="bentConnector3">
              <a:avLst>
                <a:gd name="adj1" fmla="val 49875"/>
              </a:avLst>
            </a:prstGeom>
            <a:noFill/>
            <a:ln w="254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725" name="AutoShape 32"/>
            <p:cNvCxnSpPr>
              <a:cxnSpLocks noChangeShapeType="1"/>
              <a:endCxn id="29721" idx="4"/>
            </p:cNvCxnSpPr>
            <p:nvPr/>
          </p:nvCxnSpPr>
          <p:spPr bwMode="auto">
            <a:xfrm rot="5400000" flipH="1">
              <a:off x="1111" y="1064"/>
              <a:ext cx="393" cy="360"/>
            </a:xfrm>
            <a:prstGeom prst="bentConnector3">
              <a:avLst>
                <a:gd name="adj1" fmla="val 26208"/>
              </a:avLst>
            </a:prstGeom>
            <a:noFill/>
            <a:ln w="25400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709" name="Rectangle 33"/>
          <p:cNvSpPr>
            <a:spLocks noGrp="1" noChangeArrowheads="1"/>
          </p:cNvSpPr>
          <p:nvPr>
            <p:ph type="title" idx="4294967295"/>
          </p:nvPr>
        </p:nvSpPr>
        <p:spPr>
          <a:xfrm>
            <a:off x="1681163" y="-23813"/>
            <a:ext cx="6115050" cy="946151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>
                <a:solidFill>
                  <a:srgbClr val="FFFF00"/>
                </a:solidFill>
              </a:rPr>
              <a:t>LCN-HU</a:t>
            </a:r>
            <a:r>
              <a:rPr lang="de-DE" sz="2800" b="1">
                <a:solidFill>
                  <a:srgbClr val="FFFF00"/>
                </a:solidFill>
                <a:sym typeface="Symbol" pitchFamily="18" charset="2"/>
              </a:rPr>
              <a:t> </a:t>
            </a:r>
            <a:br>
              <a:rPr lang="pl-PL" sz="2800" b="1">
                <a:solidFill>
                  <a:srgbClr val="FFFF00"/>
                </a:solidFill>
                <a:sym typeface="Symbol" pitchFamily="18" charset="2"/>
              </a:rPr>
            </a:br>
            <a:r>
              <a:rPr lang="pl-PL" sz="2800" b="1">
                <a:solidFill>
                  <a:schemeClr val="bg1"/>
                </a:solidFill>
                <a:sym typeface="Symbol" pitchFamily="18" charset="2"/>
              </a:rPr>
              <a:t>Uniwersalny moduł do rozdzielnicy</a:t>
            </a:r>
            <a:endParaRPr lang="de-DE" sz="3200" b="1">
              <a:solidFill>
                <a:schemeClr val="bg1"/>
              </a:solidFill>
            </a:endParaRPr>
          </a:p>
        </p:txBody>
      </p:sp>
      <p:sp>
        <p:nvSpPr>
          <p:cNvPr id="217122" name="Oval 34"/>
          <p:cNvSpPr>
            <a:spLocks noChangeArrowheads="1"/>
          </p:cNvSpPr>
          <p:nvPr/>
        </p:nvSpPr>
        <p:spPr bwMode="auto">
          <a:xfrm>
            <a:off x="4843463" y="2917825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7123" name="Text Box 35"/>
          <p:cNvSpPr txBox="1">
            <a:spLocks noChangeArrowheads="1"/>
          </p:cNvSpPr>
          <p:nvPr/>
        </p:nvSpPr>
        <p:spPr bwMode="auto">
          <a:xfrm>
            <a:off x="5072063" y="2857500"/>
            <a:ext cx="38449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Zabezpieczenie</a:t>
            </a:r>
            <a:r>
              <a:rPr lang="de-DE" sz="1400" b="0">
                <a:latin typeface="Arial" charset="0"/>
              </a:rPr>
              <a:t> :</a:t>
            </a:r>
          </a:p>
          <a:p>
            <a:r>
              <a:rPr lang="pl-PL" sz="1400" b="0">
                <a:latin typeface="Arial" charset="0"/>
              </a:rPr>
              <a:t>Zamontowany bezpiecznik w module </a:t>
            </a:r>
            <a:r>
              <a:rPr lang="de-DE" sz="1400" b="0">
                <a:latin typeface="Arial" charset="0"/>
              </a:rPr>
              <a:t>(2,5 AF)</a:t>
            </a:r>
            <a:r>
              <a:rPr lang="pl-PL" sz="1400" b="0">
                <a:latin typeface="Arial" charset="0"/>
              </a:rPr>
              <a:t> </a:t>
            </a:r>
          </a:p>
          <a:p>
            <a:r>
              <a:rPr lang="pl-PL" sz="1400" b="0">
                <a:latin typeface="Arial" charset="0"/>
              </a:rPr>
              <a:t>dla wyjść nie dla modułu</a:t>
            </a:r>
            <a:endParaRPr lang="de-DE" sz="1400" b="0">
              <a:latin typeface="Arial" charset="0"/>
            </a:endParaRPr>
          </a:p>
        </p:txBody>
      </p:sp>
      <p:grpSp>
        <p:nvGrpSpPr>
          <p:cNvPr id="29712" name="Group 36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29717" name="Line 37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9718" name="Text Box 38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29713" name="Obraz 38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4"/>
          <p:cNvSpPr>
            <a:spLocks noChangeArrowheads="1"/>
          </p:cNvSpPr>
          <p:nvPr/>
        </p:nvSpPr>
        <p:spPr bwMode="auto">
          <a:xfrm>
            <a:off x="4957763" y="368935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1" name="Text Box 35"/>
          <p:cNvSpPr txBox="1">
            <a:spLocks noChangeArrowheads="1"/>
          </p:cNvSpPr>
          <p:nvPr/>
        </p:nvSpPr>
        <p:spPr bwMode="auto">
          <a:xfrm>
            <a:off x="5186363" y="3629025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>
                <a:latin typeface="Arial" charset="0"/>
              </a:rPr>
              <a:t>Wszystkie funkcje SH+</a:t>
            </a:r>
            <a:endParaRPr lang="de-DE" sz="1400" b="0">
              <a:latin typeface="Arial" charset="0"/>
            </a:endParaRPr>
          </a:p>
        </p:txBody>
      </p:sp>
      <p:pic>
        <p:nvPicPr>
          <p:cNvPr id="18434" name="Picture 2" descr="D:\Pulpit\Links\hu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957638"/>
            <a:ext cx="2571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8" presetClass="entr" presetSubtype="9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5" presetID="18" presetClass="entr" presetSubtype="9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33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42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700"/>
                            </p:stCondLst>
                            <p:childTnLst>
                              <p:par>
                                <p:cTn id="51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7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7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0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6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1" grpId="0" autoUpdateAnimBg="0"/>
      <p:bldP spid="217092" grpId="0" animBg="1"/>
      <p:bldP spid="217093" grpId="0" autoUpdateAnimBg="0"/>
      <p:bldP spid="217094" grpId="0" animBg="1"/>
      <p:bldP spid="217122" grpId="0" animBg="1"/>
      <p:bldP spid="217123" grpId="0" autoUpdateAnimBg="0"/>
      <p:bldP spid="40" grpId="0" animBg="1"/>
      <p:bldP spid="4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942976" y="148422"/>
            <a:ext cx="6797376" cy="954107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de-DE" sz="2800" b="1" dirty="0">
                <a:solidFill>
                  <a:srgbClr val="FFFF00"/>
                </a:solidFill>
              </a:rPr>
              <a:t>LCN-</a:t>
            </a:r>
            <a:r>
              <a:rPr lang="pl-PL" sz="2800" b="1" dirty="0">
                <a:solidFill>
                  <a:srgbClr val="FFFF00"/>
                </a:solidFill>
              </a:rPr>
              <a:t>SR6</a:t>
            </a:r>
            <a:r>
              <a:rPr lang="de-DE" sz="2800" b="1" dirty="0">
                <a:solidFill>
                  <a:srgbClr val="FFFF00"/>
                </a:solidFill>
              </a:rPr>
              <a:t> </a:t>
            </a:r>
            <a:r>
              <a:rPr lang="pl-PL" sz="2800" b="1" dirty="0">
                <a:solidFill>
                  <a:srgbClr val="FFFF00"/>
                </a:solidFill>
              </a:rPr>
              <a:t>(SR6G – pozłacane styki)</a:t>
            </a:r>
            <a:br>
              <a:rPr lang="pl-PL" sz="2800" b="1" dirty="0">
                <a:solidFill>
                  <a:schemeClr val="bg2"/>
                </a:solidFill>
                <a:sym typeface="Symbol" pitchFamily="18" charset="2"/>
              </a:rPr>
            </a:br>
            <a:r>
              <a:rPr lang="pl-PL" sz="2800" b="1" dirty="0">
                <a:solidFill>
                  <a:schemeClr val="bg1"/>
                </a:solidFill>
                <a:sym typeface="Symbol" pitchFamily="18" charset="2"/>
              </a:rPr>
              <a:t>Logiczny moduł przekaźnikowy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218127" name="Text Box 15"/>
          <p:cNvSpPr txBox="1">
            <a:spLocks noChangeArrowheads="1"/>
          </p:cNvSpPr>
          <p:nvPr/>
        </p:nvSpPr>
        <p:spPr bwMode="auto">
          <a:xfrm>
            <a:off x="5029200" y="1022350"/>
            <a:ext cx="1968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de-DE" sz="1400" b="0">
                <a:latin typeface="Arial" charset="0"/>
              </a:rPr>
              <a:t>Mont</a:t>
            </a:r>
            <a:r>
              <a:rPr lang="pl-PL" sz="1400" b="0">
                <a:latin typeface="Arial" charset="0"/>
              </a:rPr>
              <a:t>aż: w rozdzielnicy</a:t>
            </a:r>
            <a:endParaRPr lang="de-DE" sz="1400" b="0">
              <a:latin typeface="Arial" charset="0"/>
            </a:endParaRPr>
          </a:p>
        </p:txBody>
      </p:sp>
      <p:sp>
        <p:nvSpPr>
          <p:cNvPr id="218128" name="Oval 16"/>
          <p:cNvSpPr>
            <a:spLocks noChangeArrowheads="1"/>
          </p:cNvSpPr>
          <p:nvPr/>
        </p:nvSpPr>
        <p:spPr bwMode="auto">
          <a:xfrm>
            <a:off x="4800600" y="109855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8129" name="Text Box 17"/>
          <p:cNvSpPr txBox="1">
            <a:spLocks noChangeArrowheads="1"/>
          </p:cNvSpPr>
          <p:nvPr/>
        </p:nvSpPr>
        <p:spPr bwMode="auto">
          <a:xfrm>
            <a:off x="5060950" y="1327150"/>
            <a:ext cx="24334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just"/>
            <a:r>
              <a:rPr lang="pl-PL" sz="1400" b="0" dirty="0">
                <a:latin typeface="Arial" charset="0"/>
              </a:rPr>
              <a:t>Moc</a:t>
            </a:r>
            <a:r>
              <a:rPr lang="de-DE" sz="1400" b="0" dirty="0">
                <a:latin typeface="Arial" charset="0"/>
              </a:rPr>
              <a:t>:</a:t>
            </a:r>
            <a:r>
              <a:rPr lang="pl-PL" sz="1400" b="0" dirty="0">
                <a:latin typeface="Arial" charset="0"/>
              </a:rPr>
              <a:t> 6 wyjść 16A</a:t>
            </a:r>
            <a:endParaRPr lang="de-DE" sz="1400" dirty="0">
              <a:latin typeface="Arial" charset="0"/>
            </a:endParaRPr>
          </a:p>
        </p:txBody>
      </p:sp>
      <p:sp>
        <p:nvSpPr>
          <p:cNvPr id="218130" name="Oval 18"/>
          <p:cNvSpPr>
            <a:spLocks noChangeArrowheads="1"/>
          </p:cNvSpPr>
          <p:nvPr/>
        </p:nvSpPr>
        <p:spPr bwMode="auto">
          <a:xfrm>
            <a:off x="4800600" y="140335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8131" name="Oval 19"/>
          <p:cNvSpPr>
            <a:spLocks noChangeArrowheads="1"/>
          </p:cNvSpPr>
          <p:nvPr/>
        </p:nvSpPr>
        <p:spPr bwMode="auto">
          <a:xfrm>
            <a:off x="4824027" y="1709024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18132" name="Text Box 20"/>
          <p:cNvSpPr txBox="1">
            <a:spLocks noChangeArrowheads="1"/>
          </p:cNvSpPr>
          <p:nvPr/>
        </p:nvSpPr>
        <p:spPr bwMode="auto">
          <a:xfrm>
            <a:off x="5029200" y="1623442"/>
            <a:ext cx="23950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 b="0" dirty="0">
                <a:latin typeface="Arial" charset="0"/>
              </a:rPr>
              <a:t>Porty I oraz P (brak portu T)</a:t>
            </a:r>
            <a:endParaRPr lang="de-DE" sz="1400" b="0" dirty="0">
              <a:latin typeface="Arial" charset="0"/>
            </a:endParaRPr>
          </a:p>
        </p:txBody>
      </p:sp>
      <p:grpSp>
        <p:nvGrpSpPr>
          <p:cNvPr id="30735" name="Group 23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30739" name="Line 24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30740" name="Text Box 25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30737" name="Obraz 27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5653869-AB18-4EB5-6C5D-E3918ACB0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12837"/>
            <a:ext cx="4284712" cy="4284712"/>
          </a:xfrm>
          <a:prstGeom prst="rect">
            <a:avLst/>
          </a:prstGeom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8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4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8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27" grpId="0" autoUpdateAnimBg="0"/>
      <p:bldP spid="218128" grpId="0" animBg="1"/>
      <p:bldP spid="218129" grpId="0" autoUpdateAnimBg="0"/>
      <p:bldP spid="218130" grpId="0" animBg="1"/>
      <p:bldP spid="218131" grpId="0" animBg="1"/>
      <p:bldP spid="21813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772816"/>
            <a:ext cx="8229600" cy="3313112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Moduły peryferyjne:</a:t>
            </a:r>
            <a:br>
              <a:rPr lang="pl-PL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pl-PL" b="1" dirty="0"/>
            </a:br>
            <a:br>
              <a:rPr lang="pl-PL" b="1" dirty="0"/>
            </a:br>
            <a:r>
              <a:rPr lang="pl-PL" sz="4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l" eaLnBrk="1" hangingPunct="1"/>
            <a:r>
              <a:rPr lang="pl-PL" sz="4000" b="1" dirty="0"/>
              <a:t>- moduły do wyjść</a:t>
            </a:r>
            <a:br>
              <a:rPr lang="pl-PL" sz="4000" b="1" dirty="0"/>
            </a:br>
            <a:r>
              <a:rPr lang="pl-PL" sz="4000" b="1" dirty="0"/>
              <a:t>- port T</a:t>
            </a:r>
            <a:br>
              <a:rPr lang="pl-PL" sz="4000" b="1" dirty="0"/>
            </a:br>
            <a:r>
              <a:rPr lang="pl-PL" sz="4000" b="1" dirty="0"/>
              <a:t>- port I</a:t>
            </a:r>
            <a:br>
              <a:rPr lang="pl-PL" sz="4000" b="1" dirty="0"/>
            </a:br>
            <a:r>
              <a:rPr lang="pl-PL" sz="4000" b="1" dirty="0"/>
              <a:t>- port P</a:t>
            </a:r>
            <a:br>
              <a:rPr lang="pl-PL" sz="4000" b="1" dirty="0">
                <a:solidFill>
                  <a:schemeClr val="tx1"/>
                </a:solidFill>
              </a:rPr>
            </a:br>
            <a:r>
              <a:rPr lang="pl-PL" sz="2400" b="1" dirty="0">
                <a:solidFill>
                  <a:srgbClr val="FF0000"/>
                </a:solidFill>
              </a:rPr>
              <a:t>przegląd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455613" y="6583363"/>
            <a:ext cx="8636000" cy="274637"/>
            <a:chOff x="288" y="4147"/>
            <a:chExt cx="5440" cy="173"/>
          </a:xfrm>
        </p:grpSpPr>
        <p:sp>
          <p:nvSpPr>
            <p:cNvPr id="32781" name="Line 3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32782" name="Text Box 4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32771" name="Rectangle 187"/>
          <p:cNvSpPr>
            <a:spLocks noGrp="1" noChangeArrowheads="1"/>
          </p:cNvSpPr>
          <p:nvPr>
            <p:ph type="title" idx="4294967295"/>
          </p:nvPr>
        </p:nvSpPr>
        <p:spPr>
          <a:xfrm>
            <a:off x="3087688" y="334963"/>
            <a:ext cx="2713037" cy="523875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 dirty="0">
                <a:solidFill>
                  <a:srgbClr val="FF0000"/>
                </a:solidFill>
              </a:rPr>
              <a:t>Moduły do wyjść</a:t>
            </a: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199" name="Picture 4" descr="D:\Pulpit\Links\r2u(CMYK)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911" y="1457325"/>
            <a:ext cx="20732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73" y="1457325"/>
            <a:ext cx="20716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" name="Text Box 180"/>
          <p:cNvSpPr txBox="1">
            <a:spLocks noChangeArrowheads="1"/>
          </p:cNvSpPr>
          <p:nvPr/>
        </p:nvSpPr>
        <p:spPr bwMode="auto">
          <a:xfrm>
            <a:off x="1058536" y="957263"/>
            <a:ext cx="2193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dirty="0"/>
              <a:t>FI1</a:t>
            </a:r>
            <a:endParaRPr lang="de-DE" sz="2400" dirty="0">
              <a:latin typeface="Arial" charset="0"/>
            </a:endParaRPr>
          </a:p>
        </p:txBody>
      </p:sp>
      <p:sp>
        <p:nvSpPr>
          <p:cNvPr id="202" name="Text Box 180"/>
          <p:cNvSpPr txBox="1">
            <a:spLocks noChangeArrowheads="1"/>
          </p:cNvSpPr>
          <p:nvPr/>
        </p:nvSpPr>
        <p:spPr bwMode="auto">
          <a:xfrm>
            <a:off x="3987473" y="957263"/>
            <a:ext cx="18694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dirty="0"/>
              <a:t>R2U</a:t>
            </a:r>
            <a:endParaRPr lang="de-DE" sz="2400" dirty="0">
              <a:latin typeface="Arial" charset="0"/>
            </a:endParaRP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98" y="4251325"/>
            <a:ext cx="20732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Text Box 180"/>
          <p:cNvSpPr txBox="1">
            <a:spLocks noChangeArrowheads="1"/>
          </p:cNvSpPr>
          <p:nvPr/>
        </p:nvSpPr>
        <p:spPr bwMode="auto">
          <a:xfrm>
            <a:off x="956053" y="3751263"/>
            <a:ext cx="2119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dirty="0"/>
              <a:t>AO1R</a:t>
            </a:r>
            <a:endParaRPr lang="de-DE" sz="2400" dirty="0">
              <a:latin typeface="Arial" charset="0"/>
            </a:endParaRPr>
          </a:p>
        </p:txBody>
      </p:sp>
      <p:pic>
        <p:nvPicPr>
          <p:cNvPr id="32778" name="Obraz 12" descr="logo lcn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11" y="4251325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80"/>
          <p:cNvSpPr txBox="1">
            <a:spLocks noChangeArrowheads="1"/>
          </p:cNvSpPr>
          <p:nvPr/>
        </p:nvSpPr>
        <p:spPr bwMode="auto">
          <a:xfrm>
            <a:off x="3642986" y="3746500"/>
            <a:ext cx="2805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dirty="0"/>
              <a:t>AVN/AVC</a:t>
            </a:r>
            <a:endParaRPr lang="de-DE" sz="2400" dirty="0">
              <a:latin typeface="Arial" charset="0"/>
            </a:endParaRPr>
          </a:p>
        </p:txBody>
      </p:sp>
      <p:sp>
        <p:nvSpPr>
          <p:cNvPr id="16" name="Text Box 180"/>
          <p:cNvSpPr txBox="1">
            <a:spLocks noChangeArrowheads="1"/>
          </p:cNvSpPr>
          <p:nvPr/>
        </p:nvSpPr>
        <p:spPr bwMode="auto">
          <a:xfrm>
            <a:off x="6703544" y="957560"/>
            <a:ext cx="18678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dirty="0"/>
              <a:t>RSU</a:t>
            </a:r>
            <a:endParaRPr lang="de-DE" sz="2400" dirty="0">
              <a:latin typeface="Arial" charset="0"/>
            </a:endParaRPr>
          </a:p>
        </p:txBody>
      </p:sp>
      <p:pic>
        <p:nvPicPr>
          <p:cNvPr id="96258" name="Picture 2" descr="http://lcn.eu/shop/media/images/popup/LCN-RSU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45" y="1497309"/>
            <a:ext cx="2033291" cy="20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02" grpId="0"/>
      <p:bldP spid="205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455613" y="6583363"/>
            <a:ext cx="8636000" cy="274637"/>
            <a:chOff x="288" y="4147"/>
            <a:chExt cx="5440" cy="173"/>
          </a:xfrm>
        </p:grpSpPr>
        <p:sp>
          <p:nvSpPr>
            <p:cNvPr id="34849" name="Line 3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34850" name="Text Box 4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34820" name="Rectangle 187"/>
          <p:cNvSpPr>
            <a:spLocks noGrp="1" noChangeArrowheads="1"/>
          </p:cNvSpPr>
          <p:nvPr>
            <p:ph type="title" idx="4294967295"/>
          </p:nvPr>
        </p:nvSpPr>
        <p:spPr>
          <a:xfrm>
            <a:off x="3143250" y="142875"/>
            <a:ext cx="3009900" cy="519113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 dirty="0">
                <a:solidFill>
                  <a:srgbClr val="FF0000"/>
                </a:solidFill>
              </a:rPr>
              <a:t>Port</a:t>
            </a:r>
            <a:r>
              <a:rPr lang="pl-PL" sz="2800" b="1" dirty="0">
                <a:solidFill>
                  <a:srgbClr val="FF0000"/>
                </a:solidFill>
              </a:rPr>
              <a:t> T</a:t>
            </a:r>
            <a:r>
              <a:rPr lang="de-DE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>
                <a:solidFill>
                  <a:schemeClr val="bg1"/>
                </a:solidFill>
              </a:rPr>
              <a:t>- </a:t>
            </a:r>
            <a:r>
              <a:rPr lang="pl-PL" sz="2800" b="1" dirty="0">
                <a:solidFill>
                  <a:schemeClr val="bg1"/>
                </a:solidFill>
              </a:rPr>
              <a:t>Przegląd</a:t>
            </a:r>
            <a:endParaRPr lang="de-DE" sz="3200" b="1" dirty="0">
              <a:solidFill>
                <a:schemeClr val="bg1"/>
              </a:solidFill>
            </a:endParaRPr>
          </a:p>
        </p:txBody>
      </p:sp>
      <p:grpSp>
        <p:nvGrpSpPr>
          <p:cNvPr id="7" name="Group 191"/>
          <p:cNvGrpSpPr>
            <a:grpSpLocks/>
          </p:cNvGrpSpPr>
          <p:nvPr/>
        </p:nvGrpSpPr>
        <p:grpSpPr bwMode="auto">
          <a:xfrm>
            <a:off x="5294315" y="2827338"/>
            <a:ext cx="1731963" cy="2286000"/>
            <a:chOff x="3743" y="2672"/>
            <a:chExt cx="1091" cy="1440"/>
          </a:xfrm>
        </p:grpSpPr>
        <p:pic>
          <p:nvPicPr>
            <p:cNvPr id="34845" name="Picture 192" descr="R1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2" y="2912"/>
              <a:ext cx="90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46" name="Text Box 193"/>
            <p:cNvSpPr txBox="1">
              <a:spLocks noChangeArrowheads="1"/>
            </p:cNvSpPr>
            <p:nvPr/>
          </p:nvSpPr>
          <p:spPr bwMode="auto">
            <a:xfrm>
              <a:off x="3743" y="2672"/>
              <a:ext cx="91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dirty="0">
                  <a:solidFill>
                    <a:srgbClr val="FFFF00"/>
                  </a:solidFill>
                  <a:latin typeface="Arial" charset="0"/>
                </a:rPr>
                <a:t>LCN</a:t>
              </a:r>
              <a:r>
                <a:rPr lang="de-DE" dirty="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de-DE" dirty="0">
                  <a:latin typeface="Arial" charset="0"/>
                </a:rPr>
                <a:t>- R1U</a:t>
              </a:r>
            </a:p>
          </p:txBody>
        </p:sp>
      </p:grpSp>
      <p:sp>
        <p:nvSpPr>
          <p:cNvPr id="166096" name="Text Box 208"/>
          <p:cNvSpPr txBox="1">
            <a:spLocks noChangeArrowheads="1"/>
          </p:cNvSpPr>
          <p:nvPr/>
        </p:nvSpPr>
        <p:spPr bwMode="auto">
          <a:xfrm>
            <a:off x="107950" y="398463"/>
            <a:ext cx="14542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TEU</a:t>
            </a: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858838"/>
            <a:ext cx="1427162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" name="Text Box 208"/>
          <p:cNvSpPr txBox="1">
            <a:spLocks noChangeArrowheads="1"/>
          </p:cNvSpPr>
          <p:nvPr/>
        </p:nvSpPr>
        <p:spPr bwMode="auto">
          <a:xfrm>
            <a:off x="107950" y="2787650"/>
            <a:ext cx="1468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TE</a:t>
            </a:r>
            <a:r>
              <a:rPr lang="pl-PL" dirty="0">
                <a:latin typeface="Arial" charset="0"/>
              </a:rPr>
              <a:t>1</a:t>
            </a:r>
            <a:endParaRPr lang="de-DE" dirty="0">
              <a:latin typeface="Arial" charset="0"/>
            </a:endParaRPr>
          </a:p>
        </p:txBody>
      </p:sp>
      <p:sp>
        <p:nvSpPr>
          <p:cNvPr id="221" name="Text Box 208"/>
          <p:cNvSpPr txBox="1">
            <a:spLocks noChangeArrowheads="1"/>
          </p:cNvSpPr>
          <p:nvPr/>
        </p:nvSpPr>
        <p:spPr bwMode="auto">
          <a:xfrm>
            <a:off x="107950" y="3216275"/>
            <a:ext cx="1468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TE</a:t>
            </a:r>
            <a:r>
              <a:rPr lang="pl-PL" dirty="0">
                <a:latin typeface="Arial" charset="0"/>
              </a:rPr>
              <a:t>2</a:t>
            </a:r>
            <a:endParaRPr lang="de-DE" dirty="0">
              <a:latin typeface="Arial" charset="0"/>
            </a:endParaRPr>
          </a:p>
        </p:txBody>
      </p:sp>
      <p:pic>
        <p:nvPicPr>
          <p:cNvPr id="22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76" y="1117835"/>
            <a:ext cx="1643062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" name="Text Box 180"/>
          <p:cNvSpPr txBox="1">
            <a:spLocks noChangeArrowheads="1"/>
          </p:cNvSpPr>
          <p:nvPr/>
        </p:nvSpPr>
        <p:spPr bwMode="auto">
          <a:xfrm>
            <a:off x="3779838" y="668338"/>
            <a:ext cx="1624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/>
              <a:t>DDR</a:t>
            </a:r>
            <a:endParaRPr lang="de-DE" dirty="0">
              <a:latin typeface="Arial" charset="0"/>
            </a:endParaRPr>
          </a:p>
        </p:txBody>
      </p:sp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44900"/>
            <a:ext cx="14255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Obraz 196" descr="logo lcn.bm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" name="Text Box 193"/>
          <p:cNvSpPr txBox="1">
            <a:spLocks noChangeArrowheads="1"/>
          </p:cNvSpPr>
          <p:nvPr/>
        </p:nvSpPr>
        <p:spPr bwMode="auto">
          <a:xfrm>
            <a:off x="1598085" y="4724400"/>
            <a:ext cx="1553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EGR</a:t>
            </a:r>
            <a:endParaRPr lang="de-DE" dirty="0">
              <a:latin typeface="Arial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577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" name="Text Box 193"/>
          <p:cNvSpPr txBox="1">
            <a:spLocks noChangeArrowheads="1"/>
          </p:cNvSpPr>
          <p:nvPr/>
        </p:nvSpPr>
        <p:spPr bwMode="auto">
          <a:xfrm>
            <a:off x="3067050" y="4724400"/>
            <a:ext cx="17827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TL12R</a:t>
            </a:r>
            <a:endParaRPr lang="de-DE" dirty="0">
              <a:latin typeface="Arial" charset="0"/>
            </a:endParaRPr>
          </a:p>
        </p:txBody>
      </p:sp>
      <p:pic>
        <p:nvPicPr>
          <p:cNvPr id="35018" name="Picture 2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799" y="1209675"/>
            <a:ext cx="1654175" cy="164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" name="Text Box 195"/>
          <p:cNvSpPr txBox="1">
            <a:spLocks noChangeArrowheads="1"/>
          </p:cNvSpPr>
          <p:nvPr/>
        </p:nvSpPr>
        <p:spPr bwMode="auto">
          <a:xfrm>
            <a:off x="7274287" y="661988"/>
            <a:ext cx="1782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de-DE" dirty="0">
                <a:solidFill>
                  <a:srgbClr val="FFFF00"/>
                </a:solidFill>
                <a:latin typeface="Arial" charset="0"/>
                <a:cs typeface="+mn-cs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  <a:cs typeface="+mn-cs"/>
              </a:rPr>
              <a:t> </a:t>
            </a:r>
            <a:r>
              <a:rPr lang="de-DE" dirty="0">
                <a:latin typeface="Arial" charset="0"/>
                <a:cs typeface="+mn-cs"/>
              </a:rPr>
              <a:t>– </a:t>
            </a:r>
            <a:r>
              <a:rPr lang="pl-PL" dirty="0">
                <a:latin typeface="Arial" charset="0"/>
                <a:cs typeface="+mn-cs"/>
              </a:rPr>
              <a:t>TL12H</a:t>
            </a:r>
            <a:endParaRPr lang="de-DE" dirty="0">
              <a:latin typeface="Arial" charset="0"/>
              <a:cs typeface="+mn-cs"/>
            </a:endParaRPr>
          </a:p>
        </p:txBody>
      </p:sp>
      <p:sp>
        <p:nvSpPr>
          <p:cNvPr id="4" name="Prostokąt 3"/>
          <p:cNvSpPr/>
          <p:nvPr/>
        </p:nvSpPr>
        <p:spPr>
          <a:xfrm rot="2913432">
            <a:off x="7680905" y="1941348"/>
            <a:ext cx="18573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pl-PL" cap="all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1970088" y="581026"/>
            <a:ext cx="1296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T</a:t>
            </a:r>
            <a:r>
              <a:rPr lang="pl-PL" dirty="0">
                <a:latin typeface="Arial" charset="0"/>
              </a:rPr>
              <a:t>8</a:t>
            </a:r>
            <a:endParaRPr lang="de-DE" dirty="0">
              <a:latin typeface="Arial" charset="0"/>
            </a:endParaRPr>
          </a:p>
        </p:txBody>
      </p:sp>
      <p:pic>
        <p:nvPicPr>
          <p:cNvPr id="35036" name="Picture 2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85838"/>
            <a:ext cx="1954213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68" name="Picture 52" descr="LCN-TU4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00" y="3323337"/>
            <a:ext cx="1401063" cy="14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93"/>
          <p:cNvSpPr txBox="1">
            <a:spLocks noChangeArrowheads="1"/>
          </p:cNvSpPr>
          <p:nvPr/>
        </p:nvSpPr>
        <p:spPr bwMode="auto">
          <a:xfrm>
            <a:off x="1989075" y="2833628"/>
            <a:ext cx="16690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TU4C</a:t>
            </a:r>
            <a:endParaRPr lang="de-DE" dirty="0">
              <a:latin typeface="Arial" charset="0"/>
            </a:endParaRPr>
          </a:p>
        </p:txBody>
      </p:sp>
      <p:pic>
        <p:nvPicPr>
          <p:cNvPr id="99330" name="Picture 2" descr="C:\LCN\FACEBOOK\LCN-Pressemitteilungen\LCN-Pressemitteilungen\Alt\2016_02_PM_LCN-EGR\LCN-EGR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835" y="5138738"/>
            <a:ext cx="1146175" cy="151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B3C9CA5-10E4-4A18-B7F7-C0F35D1317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05" y="5151704"/>
            <a:ext cx="1431925" cy="1431925"/>
          </a:xfrm>
          <a:prstGeom prst="rect">
            <a:avLst/>
          </a:prstGeom>
        </p:spPr>
      </p:pic>
      <p:sp>
        <p:nvSpPr>
          <p:cNvPr id="32" name="Text Box 193">
            <a:extLst>
              <a:ext uri="{FF2B5EF4-FFF2-40B4-BE49-F238E27FC236}">
                <a16:creationId xmlns:a16="http://schemas.microsoft.com/office/drawing/2014/main" id="{937C5CD1-2E4C-45A5-BBAC-CA785E4D4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637" y="4721837"/>
            <a:ext cx="14542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TL6</a:t>
            </a:r>
            <a:endParaRPr lang="de-DE" dirty="0">
              <a:latin typeface="Arial" charset="0"/>
            </a:endParaRPr>
          </a:p>
        </p:txBody>
      </p:sp>
      <p:sp>
        <p:nvSpPr>
          <p:cNvPr id="5" name="Text Box 193">
            <a:extLst>
              <a:ext uri="{FF2B5EF4-FFF2-40B4-BE49-F238E27FC236}">
                <a16:creationId xmlns:a16="http://schemas.microsoft.com/office/drawing/2014/main" id="{D115D2B4-BF51-E95D-FD9F-8B9D344EB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1965" y="3714217"/>
            <a:ext cx="14542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</a:t>
            </a:r>
            <a:r>
              <a:rPr lang="pl-PL" dirty="0">
                <a:latin typeface="Arial" charset="0"/>
              </a:rPr>
              <a:t>TXR</a:t>
            </a:r>
            <a:endParaRPr lang="de-DE" dirty="0">
              <a:latin typeface="Arial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3D3D72A-D76E-CC78-5480-1DEFA79CBC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98" y="394950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5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3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35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096" grpId="0"/>
      <p:bldP spid="219" grpId="0"/>
      <p:bldP spid="221" grpId="0"/>
      <p:bldP spid="225" grpId="0"/>
      <p:bldP spid="198" grpId="0"/>
      <p:bldP spid="200" grpId="0"/>
      <p:bldP spid="201" grpId="0"/>
      <p:bldP spid="8" grpId="0"/>
      <p:bldP spid="31" grpId="0"/>
      <p:bldP spid="3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:\WINDOWS\Pulpit\ei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2306638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192338" y="457200"/>
            <a:ext cx="4772025" cy="519113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chemeClr val="bg2"/>
                </a:solidFill>
              </a:rPr>
              <a:t>Klawisze systemu </a:t>
            </a:r>
            <a:r>
              <a:rPr lang="pl-PL" sz="2800" b="1" dirty="0">
                <a:solidFill>
                  <a:srgbClr val="FFFF00"/>
                </a:solidFill>
              </a:rPr>
              <a:t>KNX/EIB</a:t>
            </a:r>
            <a:endParaRPr lang="en-US" sz="2800" b="1" dirty="0">
              <a:solidFill>
                <a:schemeClr val="bg2"/>
              </a:solidFill>
              <a:sym typeface="Symbol" pitchFamily="18" charset="2"/>
            </a:endParaRPr>
          </a:p>
        </p:txBody>
      </p:sp>
      <p:sp>
        <p:nvSpPr>
          <p:cNvPr id="134151" name="Line 7"/>
          <p:cNvSpPr>
            <a:spLocks noChangeShapeType="1"/>
          </p:cNvSpPr>
          <p:nvPr/>
        </p:nvSpPr>
        <p:spPr bwMode="auto">
          <a:xfrm>
            <a:off x="3352800" y="1524000"/>
            <a:ext cx="10668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 flipH="1">
            <a:off x="2895600" y="3276600"/>
            <a:ext cx="1524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>
            <a:off x="762000" y="2133600"/>
            <a:ext cx="9906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134154" name="Line 10"/>
          <p:cNvSpPr>
            <a:spLocks noChangeShapeType="1"/>
          </p:cNvSpPr>
          <p:nvPr/>
        </p:nvSpPr>
        <p:spPr bwMode="auto">
          <a:xfrm>
            <a:off x="2590800" y="1981200"/>
            <a:ext cx="18288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134155" name="Line 11"/>
          <p:cNvSpPr>
            <a:spLocks noChangeShapeType="1"/>
          </p:cNvSpPr>
          <p:nvPr/>
        </p:nvSpPr>
        <p:spPr bwMode="auto">
          <a:xfrm>
            <a:off x="762000" y="3124200"/>
            <a:ext cx="17526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134156" name="Text Box 12"/>
          <p:cNvSpPr txBox="1">
            <a:spLocks noChangeArrowheads="1"/>
          </p:cNvSpPr>
          <p:nvPr/>
        </p:nvSpPr>
        <p:spPr bwMode="auto">
          <a:xfrm>
            <a:off x="4495800" y="135255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34157" name="Text Box 13"/>
          <p:cNvSpPr txBox="1">
            <a:spLocks noChangeArrowheads="1"/>
          </p:cNvSpPr>
          <p:nvPr/>
        </p:nvSpPr>
        <p:spPr bwMode="auto">
          <a:xfrm>
            <a:off x="4427538" y="1801813"/>
            <a:ext cx="533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4158" name="Text Box 14"/>
          <p:cNvSpPr txBox="1">
            <a:spLocks noChangeArrowheads="1"/>
          </p:cNvSpPr>
          <p:nvPr/>
        </p:nvSpPr>
        <p:spPr bwMode="auto">
          <a:xfrm>
            <a:off x="304800" y="2960688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34159" name="Text Box 15"/>
          <p:cNvSpPr txBox="1">
            <a:spLocks noChangeArrowheads="1"/>
          </p:cNvSpPr>
          <p:nvPr/>
        </p:nvSpPr>
        <p:spPr bwMode="auto">
          <a:xfrm>
            <a:off x="381000" y="1971675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34160" name="Text Box 16"/>
          <p:cNvSpPr txBox="1">
            <a:spLocks noChangeArrowheads="1"/>
          </p:cNvSpPr>
          <p:nvPr/>
        </p:nvSpPr>
        <p:spPr bwMode="auto">
          <a:xfrm>
            <a:off x="4462463" y="311150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34161" name="Text Box 17"/>
          <p:cNvSpPr txBox="1">
            <a:spLocks noChangeArrowheads="1"/>
          </p:cNvSpPr>
          <p:nvPr/>
        </p:nvSpPr>
        <p:spPr bwMode="auto">
          <a:xfrm>
            <a:off x="5435600" y="1773238"/>
            <a:ext cx="3505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800">
                <a:solidFill>
                  <a:srgbClr val="FFFF00"/>
                </a:solidFill>
              </a:rPr>
              <a:t>1, 4</a:t>
            </a:r>
            <a:r>
              <a:rPr lang="pl-PL" sz="1800"/>
              <a:t> </a:t>
            </a:r>
            <a:r>
              <a:rPr lang="pl-PL" sz="1800">
                <a:solidFill>
                  <a:schemeClr val="hlink"/>
                </a:solidFill>
              </a:rPr>
              <a:t>– klawisze</a:t>
            </a:r>
          </a:p>
          <a:p>
            <a:pPr>
              <a:spcBef>
                <a:spcPct val="50000"/>
              </a:spcBef>
            </a:pPr>
            <a:r>
              <a:rPr lang="pl-PL" sz="1800">
                <a:solidFill>
                  <a:srgbClr val="FFFF00"/>
                </a:solidFill>
              </a:rPr>
              <a:t>2, 3</a:t>
            </a:r>
            <a:r>
              <a:rPr lang="pl-PL" sz="1800"/>
              <a:t> </a:t>
            </a:r>
            <a:r>
              <a:rPr lang="pl-PL" sz="1800">
                <a:solidFill>
                  <a:schemeClr val="hlink"/>
                </a:solidFill>
              </a:rPr>
              <a:t>– diody sygnalizacyjne</a:t>
            </a:r>
          </a:p>
          <a:p>
            <a:pPr>
              <a:spcBef>
                <a:spcPct val="50000"/>
              </a:spcBef>
            </a:pPr>
            <a:r>
              <a:rPr lang="pl-PL" sz="1800">
                <a:solidFill>
                  <a:srgbClr val="FFFF00"/>
                </a:solidFill>
              </a:rPr>
              <a:t>5</a:t>
            </a:r>
            <a:r>
              <a:rPr lang="pl-PL" sz="1800"/>
              <a:t> </a:t>
            </a:r>
            <a:r>
              <a:rPr lang="pl-PL" sz="1800">
                <a:solidFill>
                  <a:schemeClr val="hlink"/>
                </a:solidFill>
              </a:rPr>
              <a:t>– miejsce na opis</a:t>
            </a:r>
          </a:p>
        </p:txBody>
      </p:sp>
      <p:sp>
        <p:nvSpPr>
          <p:cNvPr id="134164" name="Text Box 20"/>
          <p:cNvSpPr txBox="1">
            <a:spLocks noChangeArrowheads="1"/>
          </p:cNvSpPr>
          <p:nvPr/>
        </p:nvSpPr>
        <p:spPr bwMode="auto">
          <a:xfrm>
            <a:off x="1257300" y="5673725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400">
                <a:solidFill>
                  <a:schemeClr val="hlink"/>
                </a:solidFill>
              </a:rPr>
              <a:t>Klawisz 4-krotny</a:t>
            </a:r>
          </a:p>
        </p:txBody>
      </p:sp>
      <p:pic>
        <p:nvPicPr>
          <p:cNvPr id="3585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3644900"/>
            <a:ext cx="6334125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2"/>
          <p:cNvSpPr txBox="1">
            <a:spLocks noChangeArrowheads="1"/>
          </p:cNvSpPr>
          <p:nvPr/>
        </p:nvSpPr>
        <p:spPr bwMode="auto">
          <a:xfrm>
            <a:off x="4551073" y="71765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endParaRPr lang="de-DE" sz="2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795" name="Rectangle 1036"/>
          <p:cNvSpPr>
            <a:spLocks noChangeArrowheads="1"/>
          </p:cNvSpPr>
          <p:nvPr/>
        </p:nvSpPr>
        <p:spPr bwMode="auto">
          <a:xfrm>
            <a:off x="3563938" y="2708275"/>
            <a:ext cx="1079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1" name="Prostokąt 40"/>
          <p:cNvSpPr>
            <a:spLocks noChangeArrowheads="1"/>
          </p:cNvSpPr>
          <p:nvPr/>
        </p:nvSpPr>
        <p:spPr bwMode="auto">
          <a:xfrm>
            <a:off x="1048318" y="789044"/>
            <a:ext cx="2100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-GT6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261477" y="1030473"/>
            <a:ext cx="45365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dirty="0"/>
              <a:t>Przyciski GT: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dirty="0"/>
              <a:t>Szklane wykończenie, wbudowany czujnik temperatury TS, Oświetlenie CORONA®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dirty="0"/>
              <a:t>Kolory: biały, czarny, szampański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dirty="0"/>
              <a:t>GT6 lub GTS6 – 6 przycisków, 6 diod LED</a:t>
            </a:r>
          </a:p>
          <a:p>
            <a:pPr marL="342900" indent="-342900">
              <a:buFontTx/>
              <a:buChar char="-"/>
              <a:defRPr/>
            </a:pPr>
            <a:endParaRPr lang="pl-PL" sz="1600" dirty="0"/>
          </a:p>
        </p:txBody>
      </p:sp>
      <p:pic>
        <p:nvPicPr>
          <p:cNvPr id="96258" name="Picture 2" descr="C:\LCN\Ulotki\Zdj i mat reklamowe\GT6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79" y="1254125"/>
            <a:ext cx="1836539" cy="19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79" y="4258549"/>
            <a:ext cx="1810407" cy="181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047001" y="3673660"/>
            <a:ext cx="2100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-GT6S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 idx="4294967295"/>
          </p:nvPr>
        </p:nvSpPr>
        <p:spPr>
          <a:xfrm>
            <a:off x="528638" y="146060"/>
            <a:ext cx="8229600" cy="419331"/>
          </a:xfrm>
        </p:spPr>
        <p:txBody>
          <a:bodyPr/>
          <a:lstStyle/>
          <a:p>
            <a:pPr rtl="0" fontAlgn="base"/>
            <a:r>
              <a:rPr lang="pl-PL" sz="2800" b="1" kern="1200" dirty="0">
                <a:solidFill>
                  <a:srgbClr val="FFFFFF"/>
                </a:solidFill>
                <a:effectLst/>
                <a:latin typeface="Arial"/>
                <a:cs typeface="Arial"/>
              </a:rPr>
              <a:t>Panele sterujące: </a:t>
            </a:r>
            <a:r>
              <a:rPr lang="pl-PL" sz="2800" b="1" kern="1200" dirty="0">
                <a:solidFill>
                  <a:srgbClr val="FFFF00"/>
                </a:solidFill>
                <a:effectLst/>
                <a:latin typeface="Arial"/>
                <a:cs typeface="Arial"/>
              </a:rPr>
              <a:t>LCN-GT6 do portu T</a:t>
            </a:r>
          </a:p>
        </p:txBody>
      </p:sp>
    </p:spTree>
    <p:extLst>
      <p:ext uri="{BB962C8B-B14F-4D97-AF65-F5344CB8AC3E}">
        <p14:creationId xmlns:p14="http://schemas.microsoft.com/office/powerpoint/2010/main" val="4063952974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2"/>
          <p:cNvSpPr txBox="1">
            <a:spLocks noChangeArrowheads="1"/>
          </p:cNvSpPr>
          <p:nvPr/>
        </p:nvSpPr>
        <p:spPr bwMode="auto">
          <a:xfrm>
            <a:off x="4551073" y="71765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endParaRPr lang="de-DE" sz="2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795" name="Rectangle 1036"/>
          <p:cNvSpPr>
            <a:spLocks noChangeArrowheads="1"/>
          </p:cNvSpPr>
          <p:nvPr/>
        </p:nvSpPr>
        <p:spPr bwMode="auto">
          <a:xfrm>
            <a:off x="3563938" y="2708275"/>
            <a:ext cx="1079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1" name="Prostokąt 40"/>
          <p:cNvSpPr>
            <a:spLocks noChangeArrowheads="1"/>
          </p:cNvSpPr>
          <p:nvPr/>
        </p:nvSpPr>
        <p:spPr bwMode="auto">
          <a:xfrm>
            <a:off x="1438853" y="506598"/>
            <a:ext cx="2100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-GT8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261477" y="1030473"/>
            <a:ext cx="4536504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dirty="0"/>
              <a:t>Przyciski GT: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dirty="0"/>
              <a:t>Szklane wykończenie, wbudowany czujnik temperatury TS, Oświetlenie CORONA® i </a:t>
            </a:r>
            <a:r>
              <a:rPr lang="pl-PL" dirty="0" err="1"/>
              <a:t>bargraph</a:t>
            </a:r>
            <a:endParaRPr lang="pl-PL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dirty="0"/>
              <a:t>Kolory: biały, czarny, szampański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dirty="0"/>
              <a:t>GT8 lub GTS8 – 8 (dwa na </a:t>
            </a:r>
            <a:r>
              <a:rPr lang="pl-PL" dirty="0" err="1"/>
              <a:t>bargraphie</a:t>
            </a:r>
            <a:r>
              <a:rPr lang="pl-PL" dirty="0"/>
              <a:t>) przycisków, 6 diod LED, </a:t>
            </a:r>
            <a:br>
              <a:rPr lang="pl-PL" dirty="0"/>
            </a:br>
            <a:r>
              <a:rPr lang="pl-PL" dirty="0"/>
              <a:t>potencjometr (</a:t>
            </a:r>
            <a:r>
              <a:rPr lang="pl-PL" dirty="0" err="1"/>
              <a:t>Bargraph</a:t>
            </a:r>
            <a:r>
              <a:rPr lang="pl-PL" dirty="0"/>
              <a:t> 15 LED)</a:t>
            </a:r>
          </a:p>
          <a:p>
            <a:pPr marL="342900" indent="-342900">
              <a:buFontTx/>
              <a:buChar char="-"/>
              <a:defRPr/>
            </a:pPr>
            <a:endParaRPr lang="pl-PL" sz="1600" dirty="0"/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397735" y="3553478"/>
            <a:ext cx="2100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-GTS8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 idx="4294967295"/>
          </p:nvPr>
        </p:nvSpPr>
        <p:spPr>
          <a:xfrm>
            <a:off x="528638" y="146060"/>
            <a:ext cx="8229600" cy="415276"/>
          </a:xfrm>
        </p:spPr>
        <p:txBody>
          <a:bodyPr/>
          <a:lstStyle/>
          <a:p>
            <a:pPr rtl="0" fontAlgn="base"/>
            <a:r>
              <a:rPr lang="pl-PL" sz="2800" b="1" kern="1200" dirty="0">
                <a:solidFill>
                  <a:srgbClr val="FFFFFF"/>
                </a:solidFill>
                <a:effectLst/>
                <a:latin typeface="Arial"/>
                <a:cs typeface="Arial"/>
              </a:rPr>
              <a:t>Panele sterujące: </a:t>
            </a:r>
            <a:r>
              <a:rPr lang="pl-PL" sz="2800" b="1" kern="1200" dirty="0">
                <a:solidFill>
                  <a:srgbClr val="FFFF00"/>
                </a:solidFill>
                <a:effectLst/>
                <a:latin typeface="Arial"/>
                <a:cs typeface="Arial"/>
              </a:rPr>
              <a:t>LCN-GT8 do portu 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5D4E984-0433-447D-9553-ED0A6190A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07350"/>
            <a:ext cx="2304306" cy="2304306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8AF3FB9-09AC-4C20-ABBC-FCEAFF1F4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13" y="4219175"/>
            <a:ext cx="2304306" cy="23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83111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32"/>
          <p:cNvSpPr txBox="1">
            <a:spLocks noChangeArrowheads="1"/>
          </p:cNvSpPr>
          <p:nvPr/>
        </p:nvSpPr>
        <p:spPr bwMode="auto">
          <a:xfrm>
            <a:off x="4551073" y="71765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endParaRPr lang="de-DE" sz="2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3795" name="Rectangle 1036"/>
          <p:cNvSpPr>
            <a:spLocks noChangeArrowheads="1"/>
          </p:cNvSpPr>
          <p:nvPr/>
        </p:nvSpPr>
        <p:spPr bwMode="auto">
          <a:xfrm>
            <a:off x="3563938" y="2708275"/>
            <a:ext cx="1079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3" name="Prostokąt 42"/>
          <p:cNvSpPr>
            <a:spLocks noChangeArrowheads="1"/>
          </p:cNvSpPr>
          <p:nvPr/>
        </p:nvSpPr>
        <p:spPr bwMode="auto">
          <a:xfrm>
            <a:off x="110689" y="587738"/>
            <a:ext cx="2100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-GT12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261477" y="1030473"/>
            <a:ext cx="4536504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dirty="0"/>
              <a:t>Przyciski GT: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dirty="0"/>
              <a:t>Szklane wykończenie, wbudowany czujnik temperatury TS, Oświetlenie CORONA®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dirty="0"/>
              <a:t>Kolory: biały, czarny, szampański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l-PL" dirty="0"/>
              <a:t>GT12 lub GTS12 – 12 przycisków, 12 diod LED, </a:t>
            </a:r>
            <a:br>
              <a:rPr lang="pl-PL" dirty="0"/>
            </a:br>
            <a:r>
              <a:rPr lang="pl-PL" dirty="0"/>
              <a:t>potencjometr (</a:t>
            </a:r>
            <a:r>
              <a:rPr lang="pl-PL" dirty="0" err="1"/>
              <a:t>Bargraph</a:t>
            </a:r>
            <a:r>
              <a:rPr lang="pl-PL" dirty="0"/>
              <a:t> 15 LED)</a:t>
            </a:r>
          </a:p>
          <a:p>
            <a:pPr marL="342900" indent="-342900">
              <a:buFontTx/>
              <a:buChar char="-"/>
              <a:defRPr/>
            </a:pPr>
            <a:endParaRPr lang="pl-PL" sz="1600" dirty="0"/>
          </a:p>
        </p:txBody>
      </p:sp>
      <p:pic>
        <p:nvPicPr>
          <p:cNvPr id="96260" name="Picture 4" descr="C:\LCN\Ulotki\Zdj i mat reklamowe\GT1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5" y="1111613"/>
            <a:ext cx="1836539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093" y="3559232"/>
            <a:ext cx="1519835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rostokąt 12"/>
          <p:cNvSpPr>
            <a:spLocks noChangeArrowheads="1"/>
          </p:cNvSpPr>
          <p:nvPr/>
        </p:nvSpPr>
        <p:spPr bwMode="auto">
          <a:xfrm>
            <a:off x="2054135" y="3035356"/>
            <a:ext cx="22073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-GTS12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 idx="4294967295"/>
          </p:nvPr>
        </p:nvSpPr>
        <p:spPr>
          <a:xfrm>
            <a:off x="528638" y="146060"/>
            <a:ext cx="8229600" cy="538937"/>
          </a:xfrm>
        </p:spPr>
        <p:txBody>
          <a:bodyPr/>
          <a:lstStyle/>
          <a:p>
            <a:pPr rtl="0" fontAlgn="base"/>
            <a:r>
              <a:rPr lang="pl-PL" sz="2800" b="1" kern="1200" dirty="0">
                <a:solidFill>
                  <a:srgbClr val="FFFFFF"/>
                </a:solidFill>
                <a:effectLst/>
                <a:latin typeface="Arial"/>
                <a:cs typeface="Arial"/>
              </a:rPr>
              <a:t>Panele sterujące: </a:t>
            </a:r>
            <a:r>
              <a:rPr lang="pl-PL" sz="2800" b="1" kern="1200" dirty="0">
                <a:solidFill>
                  <a:srgbClr val="FFFF00"/>
                </a:solidFill>
                <a:effectLst/>
                <a:latin typeface="Arial"/>
                <a:cs typeface="Arial"/>
              </a:rPr>
              <a:t>LCN-GT12 do portu T</a:t>
            </a:r>
          </a:p>
        </p:txBody>
      </p:sp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1036"/>
          <p:cNvSpPr>
            <a:spLocks noChangeArrowheads="1"/>
          </p:cNvSpPr>
          <p:nvPr/>
        </p:nvSpPr>
        <p:spPr bwMode="auto">
          <a:xfrm>
            <a:off x="3563938" y="2708275"/>
            <a:ext cx="1079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73" y="2708275"/>
            <a:ext cx="216217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045851" y="2506127"/>
            <a:ext cx="4860925" cy="22775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800" dirty="0"/>
              <a:t>Przyciski GT3L do portu I:</a:t>
            </a:r>
          </a:p>
          <a:p>
            <a:pPr marL="342900" indent="-342900">
              <a:buFontTx/>
              <a:buChar char="-"/>
              <a:defRPr/>
            </a:pPr>
            <a:r>
              <a:rPr lang="pl-PL" sz="1800" dirty="0"/>
              <a:t>Szklane wykończenie</a:t>
            </a:r>
          </a:p>
          <a:p>
            <a:pPr marL="342900" indent="-342900">
              <a:buFontTx/>
              <a:buChar char="-"/>
              <a:defRPr/>
            </a:pPr>
            <a:r>
              <a:rPr lang="pl-PL" sz="1800" dirty="0"/>
              <a:t>GT3L – 3 przyciski pojemnościowe, 10 LED oraz </a:t>
            </a:r>
            <a:br>
              <a:rPr lang="pl-PL" sz="1800" dirty="0"/>
            </a:br>
            <a:r>
              <a:rPr lang="pl-PL" sz="1800" dirty="0"/>
              <a:t>12 LED oświetlających CORONA®</a:t>
            </a:r>
            <a:br>
              <a:rPr lang="pl-PL" sz="1800" dirty="0"/>
            </a:br>
            <a:r>
              <a:rPr lang="pl-PL" sz="1800" dirty="0"/>
              <a:t>wysokość 30 cm</a:t>
            </a:r>
            <a:br>
              <a:rPr lang="pl-PL" sz="1800" dirty="0"/>
            </a:br>
            <a:r>
              <a:rPr lang="pl-PL" sz="1800" dirty="0"/>
              <a:t>Kolor biały, czarny, szampański</a:t>
            </a:r>
          </a:p>
          <a:p>
            <a:pPr marL="342900" indent="-342900">
              <a:buFontTx/>
              <a:buChar char="-"/>
              <a:defRPr/>
            </a:pPr>
            <a:endParaRPr lang="pl-PL" sz="1600" dirty="0"/>
          </a:p>
        </p:txBody>
      </p:sp>
      <p:sp>
        <p:nvSpPr>
          <p:cNvPr id="24" name="Prostokąt 23"/>
          <p:cNvSpPr>
            <a:spLocks noChangeArrowheads="1"/>
          </p:cNvSpPr>
          <p:nvPr/>
        </p:nvSpPr>
        <p:spPr bwMode="auto">
          <a:xfrm>
            <a:off x="1096223" y="2212975"/>
            <a:ext cx="2100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-GT3L</a:t>
            </a:r>
          </a:p>
        </p:txBody>
      </p:sp>
      <p:sp>
        <p:nvSpPr>
          <p:cNvPr id="6" name="Tytuł 5"/>
          <p:cNvSpPr>
            <a:spLocks noGrp="1"/>
          </p:cNvSpPr>
          <p:nvPr>
            <p:ph type="title" idx="4294967295"/>
          </p:nvPr>
        </p:nvSpPr>
        <p:spPr>
          <a:xfrm>
            <a:off x="436272" y="71765"/>
            <a:ext cx="8229600" cy="523875"/>
          </a:xfrm>
        </p:spPr>
        <p:txBody>
          <a:bodyPr/>
          <a:lstStyle/>
          <a:p>
            <a:pPr rtl="0" fontAlgn="base"/>
            <a:r>
              <a:rPr lang="pl-PL" sz="2800" b="1" kern="1200" dirty="0">
                <a:solidFill>
                  <a:srgbClr val="FFFFFF"/>
                </a:solidFill>
                <a:effectLst/>
                <a:latin typeface="Arial"/>
                <a:cs typeface="Arial"/>
              </a:rPr>
              <a:t>Panele sterujące: </a:t>
            </a:r>
            <a:r>
              <a:rPr lang="pl-PL" sz="2800" b="1" kern="1200" dirty="0">
                <a:solidFill>
                  <a:srgbClr val="FFFF00"/>
                </a:solidFill>
                <a:effectLst/>
                <a:latin typeface="Arial"/>
                <a:cs typeface="Arial"/>
              </a:rPr>
              <a:t>LCN-GT3L do portu I</a:t>
            </a:r>
            <a:endParaRPr lang="pl-PL" dirty="0">
              <a:effectLst/>
            </a:endParaRPr>
          </a:p>
        </p:txBody>
      </p:sp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b="1" dirty="0">
                <a:solidFill>
                  <a:srgbClr val="FFFF00"/>
                </a:solidFill>
              </a:rPr>
              <a:t>PODSTAWOWE CECHY LCN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893175" cy="4781550"/>
          </a:xfrm>
        </p:spPr>
        <p:txBody>
          <a:bodyPr/>
          <a:lstStyle/>
          <a:p>
            <a:pPr eaLnBrk="1" hangingPunct="1"/>
            <a:r>
              <a:rPr lang="pl-PL" sz="1800" dirty="0">
                <a:solidFill>
                  <a:schemeClr val="bg1"/>
                </a:solidFill>
              </a:rPr>
              <a:t>Okablowanie standardowe przewodem YDY 1.5mm</a:t>
            </a:r>
            <a:r>
              <a:rPr lang="pl-PL" sz="1800" baseline="30000" dirty="0">
                <a:solidFill>
                  <a:schemeClr val="bg1"/>
                </a:solidFill>
              </a:rPr>
              <a:t>2</a:t>
            </a:r>
            <a:r>
              <a:rPr lang="pl-PL" sz="1800" dirty="0">
                <a:solidFill>
                  <a:schemeClr val="bg1"/>
                </a:solidFill>
              </a:rPr>
              <a:t>, 2.5mm</a:t>
            </a:r>
            <a:r>
              <a:rPr lang="pl-PL" sz="1800" baseline="30000" dirty="0">
                <a:solidFill>
                  <a:schemeClr val="bg1"/>
                </a:solidFill>
              </a:rPr>
              <a:t>2</a:t>
            </a:r>
            <a:r>
              <a:rPr lang="pl-PL" sz="1800" dirty="0">
                <a:solidFill>
                  <a:schemeClr val="bg1"/>
                </a:solidFill>
              </a:rPr>
              <a:t>, itd.</a:t>
            </a:r>
          </a:p>
          <a:p>
            <a:pPr eaLnBrk="1" hangingPunct="1"/>
            <a:r>
              <a:rPr lang="pl-PL" sz="1800" dirty="0">
                <a:solidFill>
                  <a:schemeClr val="bg1"/>
                </a:solidFill>
              </a:rPr>
              <a:t>Topologia sieci dowolna (gwiazda, drzewo...).</a:t>
            </a:r>
          </a:p>
          <a:p>
            <a:pPr eaLnBrk="1" hangingPunct="1"/>
            <a:r>
              <a:rPr lang="pl-PL" sz="1800" dirty="0">
                <a:solidFill>
                  <a:schemeClr val="bg1"/>
                </a:solidFill>
              </a:rPr>
              <a:t>Do 250 modułów łączonych bezpośrednio w jednym segmencie.</a:t>
            </a:r>
          </a:p>
          <a:p>
            <a:pPr eaLnBrk="1" hangingPunct="1"/>
            <a:r>
              <a:rPr lang="pl-PL" sz="1800" dirty="0">
                <a:solidFill>
                  <a:schemeClr val="bg1"/>
                </a:solidFill>
              </a:rPr>
              <a:t>Do 30 000 modułów łączonych przez sprzęgła segmentowe.</a:t>
            </a:r>
          </a:p>
          <a:p>
            <a:pPr eaLnBrk="1" hangingPunct="1"/>
            <a:r>
              <a:rPr lang="pl-PL" sz="1800" dirty="0">
                <a:solidFill>
                  <a:schemeClr val="bg1"/>
                </a:solidFill>
              </a:rPr>
              <a:t>Łączna długość żyły danych w jednej sieci to 1km.</a:t>
            </a:r>
          </a:p>
          <a:p>
            <a:pPr eaLnBrk="1" hangingPunct="1"/>
            <a:r>
              <a:rPr lang="pl-PL" sz="1800" dirty="0">
                <a:solidFill>
                  <a:schemeClr val="bg1"/>
                </a:solidFill>
              </a:rPr>
              <a:t>Możliwość łączenia ze sobą kilku sieci za pomocą modułu wzmacniacza i separacji galwanicznej.</a:t>
            </a:r>
          </a:p>
          <a:p>
            <a:pPr eaLnBrk="1" hangingPunct="1"/>
            <a:r>
              <a:rPr lang="pl-PL" sz="1800" dirty="0">
                <a:solidFill>
                  <a:schemeClr val="bg1"/>
                </a:solidFill>
              </a:rPr>
              <a:t>Konieczność zastosowania łącznika instalacyjnego dla każdego przewodu transmisyjnego – styku pomocniczego.</a:t>
            </a:r>
          </a:p>
          <a:p>
            <a:pPr eaLnBrk="1" hangingPunct="1"/>
            <a:r>
              <a:rPr lang="pl-PL" sz="1800" dirty="0">
                <a:solidFill>
                  <a:schemeClr val="bg1"/>
                </a:solidFill>
              </a:rPr>
              <a:t>Przyciski </a:t>
            </a:r>
            <a:r>
              <a:rPr lang="pl-PL" sz="1800" b="1" dirty="0">
                <a:solidFill>
                  <a:srgbClr val="FFFF00"/>
                </a:solidFill>
              </a:rPr>
              <a:t>LCN</a:t>
            </a:r>
            <a:r>
              <a:rPr lang="pl-PL" sz="1800" dirty="0">
                <a:solidFill>
                  <a:schemeClr val="bg1"/>
                </a:solidFill>
              </a:rPr>
              <a:t> rozróżniają trzy stany pracy: przyciśnięcie krótkie, przyciśnięcie długie i zwolnienie.</a:t>
            </a:r>
          </a:p>
          <a:p>
            <a:pPr eaLnBrk="1" hangingPunct="1"/>
            <a:r>
              <a:rPr lang="pl-PL" sz="1800" dirty="0">
                <a:solidFill>
                  <a:schemeClr val="bg1"/>
                </a:solidFill>
              </a:rPr>
              <a:t>Wszystkie funkcje można zdalnie programować, łącznie z konfiguracją i ustawieniem czujników.</a:t>
            </a:r>
            <a:endParaRPr lang="pl-PL" sz="1800" b="1" dirty="0">
              <a:solidFill>
                <a:schemeClr val="bg1"/>
              </a:solidFill>
            </a:endParaRPr>
          </a:p>
        </p:txBody>
      </p:sp>
      <p:grpSp>
        <p:nvGrpSpPr>
          <p:cNvPr id="16388" name="Group 4"/>
          <p:cNvGrpSpPr>
            <a:grpSpLocks/>
          </p:cNvGrpSpPr>
          <p:nvPr/>
        </p:nvGrpSpPr>
        <p:grpSpPr bwMode="auto">
          <a:xfrm>
            <a:off x="912813" y="6524625"/>
            <a:ext cx="8231187" cy="276225"/>
            <a:chOff x="288" y="4147"/>
            <a:chExt cx="5560" cy="143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6391" name="Text Box 6"/>
            <p:cNvSpPr txBox="1">
              <a:spLocks noChangeArrowheads="1"/>
            </p:cNvSpPr>
            <p:nvPr/>
          </p:nvSpPr>
          <p:spPr bwMode="auto">
            <a:xfrm>
              <a:off x="5189" y="4147"/>
              <a:ext cx="65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l-PL" sz="120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pl-PL" sz="14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16389" name="Obraz 9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6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6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6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06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06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06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06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06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06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LCN\LCN-GTs_freigestellt_png\gt2_schwar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79011"/>
            <a:ext cx="2138362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1036"/>
          <p:cNvSpPr>
            <a:spLocks noChangeArrowheads="1"/>
          </p:cNvSpPr>
          <p:nvPr/>
        </p:nvSpPr>
        <p:spPr bwMode="auto">
          <a:xfrm>
            <a:off x="3563938" y="2708275"/>
            <a:ext cx="1079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4283075" y="2567225"/>
            <a:ext cx="4860925" cy="17235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800" dirty="0"/>
              <a:t>Przyciski GT do portu I:</a:t>
            </a:r>
          </a:p>
          <a:p>
            <a:pPr marL="342900" indent="-342900">
              <a:buFontTx/>
              <a:buChar char="-"/>
              <a:defRPr/>
            </a:pPr>
            <a:r>
              <a:rPr lang="pl-PL" sz="1800" dirty="0"/>
              <a:t>Szklane wykończenie</a:t>
            </a:r>
          </a:p>
          <a:p>
            <a:pPr marL="342900" indent="-342900">
              <a:buFontTx/>
              <a:buChar char="-"/>
              <a:defRPr/>
            </a:pPr>
            <a:r>
              <a:rPr lang="pl-PL" sz="1800" dirty="0"/>
              <a:t>GT2-  2 przyciski pojemnościowe,</a:t>
            </a:r>
            <a:br>
              <a:rPr lang="pl-PL" sz="1800" dirty="0"/>
            </a:br>
            <a:r>
              <a:rPr lang="pl-PL" sz="1800" dirty="0"/>
              <a:t>Oświetlenie CORONA®</a:t>
            </a:r>
            <a:br>
              <a:rPr lang="pl-PL" sz="1800" dirty="0"/>
            </a:br>
            <a:r>
              <a:rPr lang="pl-PL" sz="1800" dirty="0"/>
              <a:t>Kolor biały, czarny, szampański</a:t>
            </a:r>
          </a:p>
          <a:p>
            <a:pPr marL="342900" indent="-342900">
              <a:buFontTx/>
              <a:buChar char="-"/>
              <a:defRPr/>
            </a:pPr>
            <a:endParaRPr lang="pl-PL" sz="1600" dirty="0"/>
          </a:p>
        </p:txBody>
      </p:sp>
      <p:sp>
        <p:nvSpPr>
          <p:cNvPr id="25" name="Prostokąt 24"/>
          <p:cNvSpPr>
            <a:spLocks noChangeArrowheads="1"/>
          </p:cNvSpPr>
          <p:nvPr/>
        </p:nvSpPr>
        <p:spPr bwMode="auto">
          <a:xfrm>
            <a:off x="918642" y="504143"/>
            <a:ext cx="2100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-GT2</a:t>
            </a:r>
          </a:p>
        </p:txBody>
      </p:sp>
      <p:sp>
        <p:nvSpPr>
          <p:cNvPr id="6" name="Tytuł 5"/>
          <p:cNvSpPr>
            <a:spLocks noGrp="1"/>
          </p:cNvSpPr>
          <p:nvPr>
            <p:ph type="title" idx="4294967295"/>
          </p:nvPr>
        </p:nvSpPr>
        <p:spPr>
          <a:xfrm>
            <a:off x="436272" y="71765"/>
            <a:ext cx="8229600" cy="461635"/>
          </a:xfrm>
        </p:spPr>
        <p:txBody>
          <a:bodyPr/>
          <a:lstStyle/>
          <a:p>
            <a:pPr rtl="0" fontAlgn="base"/>
            <a:r>
              <a:rPr lang="pl-PL" sz="2800" b="1" kern="1200" dirty="0">
                <a:solidFill>
                  <a:srgbClr val="FFFFFF"/>
                </a:solidFill>
                <a:effectLst/>
                <a:latin typeface="Arial"/>
                <a:cs typeface="Arial"/>
              </a:rPr>
              <a:t>Panele sterujące: </a:t>
            </a:r>
            <a:r>
              <a:rPr lang="pl-PL" sz="2800" b="1" kern="1200" dirty="0">
                <a:solidFill>
                  <a:srgbClr val="FFFF00"/>
                </a:solidFill>
                <a:effectLst/>
                <a:latin typeface="Arial"/>
                <a:cs typeface="Arial"/>
              </a:rPr>
              <a:t>LCN-GT2 do portu I</a:t>
            </a:r>
            <a:endParaRPr lang="pl-PL" dirty="0"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F1BF584-AD46-4F97-8DB8-7C35CEBAD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892" y="3550040"/>
            <a:ext cx="21002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-GTS2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30ACCBF-22E9-4774-BE94-7ED16B8E7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92" y="4546217"/>
            <a:ext cx="1765698" cy="176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05334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1036"/>
          <p:cNvSpPr>
            <a:spLocks noChangeArrowheads="1"/>
          </p:cNvSpPr>
          <p:nvPr/>
        </p:nvSpPr>
        <p:spPr bwMode="auto">
          <a:xfrm>
            <a:off x="3563938" y="2708275"/>
            <a:ext cx="1079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2" name="Prostokąt 41"/>
          <p:cNvSpPr>
            <a:spLocks noChangeArrowheads="1"/>
          </p:cNvSpPr>
          <p:nvPr/>
        </p:nvSpPr>
        <p:spPr bwMode="auto">
          <a:xfrm>
            <a:off x="711800" y="823367"/>
            <a:ext cx="2100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-GT4D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781831" y="2050842"/>
            <a:ext cx="4860925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800" dirty="0"/>
              <a:t>Przyciski GT do portu I:</a:t>
            </a:r>
          </a:p>
          <a:p>
            <a:pPr marL="342900" indent="-342900">
              <a:buFontTx/>
              <a:buChar char="-"/>
              <a:defRPr/>
            </a:pPr>
            <a:r>
              <a:rPr lang="pl-PL" sz="1800" dirty="0"/>
              <a:t>Szklane wykończenie</a:t>
            </a:r>
          </a:p>
          <a:p>
            <a:pPr marL="342900" indent="-342900">
              <a:buFontTx/>
              <a:buChar char="-"/>
              <a:defRPr/>
            </a:pPr>
            <a:r>
              <a:rPr lang="pl-PL" sz="1800" dirty="0"/>
              <a:t>GT4D – 4 przyciski, wyświetlacz (4 linijki tekstu+6 ikon lub 3 linijki tekstu+6 ikon+ pola opisowe przycisków),</a:t>
            </a:r>
            <a:br>
              <a:rPr lang="pl-PL" sz="1800" dirty="0"/>
            </a:br>
            <a:r>
              <a:rPr lang="pl-PL" sz="1800" dirty="0"/>
              <a:t>Oświetlenie CORONA® </a:t>
            </a:r>
            <a:br>
              <a:rPr lang="pl-PL" sz="1800" dirty="0"/>
            </a:br>
            <a:r>
              <a:rPr lang="pl-PL" sz="1800" dirty="0"/>
              <a:t>Kolor biały, czarny, szampański</a:t>
            </a:r>
          </a:p>
        </p:txBody>
      </p:sp>
      <p:sp>
        <p:nvSpPr>
          <p:cNvPr id="6" name="Tytuł 5"/>
          <p:cNvSpPr>
            <a:spLocks noGrp="1"/>
          </p:cNvSpPr>
          <p:nvPr>
            <p:ph type="title" idx="4294967295"/>
          </p:nvPr>
        </p:nvSpPr>
        <p:spPr>
          <a:xfrm>
            <a:off x="436272" y="71765"/>
            <a:ext cx="8229600" cy="504825"/>
          </a:xfrm>
        </p:spPr>
        <p:txBody>
          <a:bodyPr/>
          <a:lstStyle/>
          <a:p>
            <a:pPr rtl="0" fontAlgn="base"/>
            <a:r>
              <a:rPr lang="pl-PL" sz="2800" b="1" kern="1200" dirty="0">
                <a:solidFill>
                  <a:srgbClr val="FFFFFF"/>
                </a:solidFill>
                <a:effectLst/>
                <a:latin typeface="Arial"/>
                <a:cs typeface="Arial"/>
              </a:rPr>
              <a:t>Panele sterujące: </a:t>
            </a:r>
            <a:r>
              <a:rPr lang="pl-PL" sz="2800" b="1" kern="1200" dirty="0">
                <a:solidFill>
                  <a:srgbClr val="FFFF00"/>
                </a:solidFill>
                <a:effectLst/>
                <a:latin typeface="Arial"/>
                <a:cs typeface="Arial"/>
              </a:rPr>
              <a:t>LCN-GT4D do portu I</a:t>
            </a:r>
            <a:endParaRPr lang="pl-PL" dirty="0">
              <a:effectLst/>
            </a:endParaRPr>
          </a:p>
        </p:txBody>
      </p:sp>
      <p:pic>
        <p:nvPicPr>
          <p:cNvPr id="13" name="Picture 2" descr="C:\LCN\Ulotki\Zdj i mat reklamowe\GT4D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25" y="1318667"/>
            <a:ext cx="159702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9E5517D0-9CB6-40BB-A3E0-56B3C31A4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327" y="3296647"/>
            <a:ext cx="2226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-GTS4D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A889AF3F-C27C-48B7-B4B4-7A928C58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25" y="4050512"/>
            <a:ext cx="1691233" cy="169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417309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1036"/>
          <p:cNvSpPr>
            <a:spLocks noChangeArrowheads="1"/>
          </p:cNvSpPr>
          <p:nvPr/>
        </p:nvSpPr>
        <p:spPr bwMode="auto">
          <a:xfrm>
            <a:off x="3563938" y="2708275"/>
            <a:ext cx="1079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4" name="Prostokąt 43"/>
          <p:cNvSpPr>
            <a:spLocks noChangeArrowheads="1"/>
          </p:cNvSpPr>
          <p:nvPr/>
        </p:nvSpPr>
        <p:spPr bwMode="auto">
          <a:xfrm>
            <a:off x="65379" y="597510"/>
            <a:ext cx="2203451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-GT10D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284371" y="697995"/>
            <a:ext cx="4860925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800" dirty="0"/>
              <a:t>Przyciski GT do portu I:</a:t>
            </a:r>
          </a:p>
          <a:p>
            <a:pPr marL="342900" indent="-342900">
              <a:buFontTx/>
              <a:buChar char="-"/>
              <a:defRPr/>
            </a:pPr>
            <a:r>
              <a:rPr lang="pl-PL" sz="1800" dirty="0"/>
              <a:t>Szklane wykończenie</a:t>
            </a:r>
          </a:p>
          <a:p>
            <a:pPr marL="342900" indent="-342900">
              <a:buFontTx/>
              <a:buChar char="-"/>
              <a:defRPr/>
            </a:pPr>
            <a:r>
              <a:rPr lang="pl-PL" sz="1800" dirty="0"/>
              <a:t>GT10D – 10 przycisków, 6 LED, wyświetlacz 	(identyczny wyświetlacz jak w GT4D</a:t>
            </a:r>
            <a:br>
              <a:rPr lang="pl-PL" sz="1800" dirty="0"/>
            </a:br>
            <a:r>
              <a:rPr lang="pl-PL" sz="1800" dirty="0"/>
              <a:t>Oświetlenie CORONA ®</a:t>
            </a:r>
            <a:br>
              <a:rPr lang="pl-PL" sz="1800" dirty="0"/>
            </a:br>
            <a:r>
              <a:rPr lang="pl-PL" sz="1800" dirty="0"/>
              <a:t>Kolor biały, czarny, szampański</a:t>
            </a:r>
          </a:p>
        </p:txBody>
      </p:sp>
      <p:pic>
        <p:nvPicPr>
          <p:cNvPr id="97284" name="Picture 4" descr="C:\LCN\Ulotki\Zdj i mat reklamowe\GT10D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5" y="1065741"/>
            <a:ext cx="1739728" cy="278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5"/>
          <p:cNvSpPr>
            <a:spLocks noGrp="1"/>
          </p:cNvSpPr>
          <p:nvPr>
            <p:ph type="title" idx="4294967295"/>
          </p:nvPr>
        </p:nvSpPr>
        <p:spPr>
          <a:xfrm>
            <a:off x="436272" y="71765"/>
            <a:ext cx="8229600" cy="437642"/>
          </a:xfrm>
        </p:spPr>
        <p:txBody>
          <a:bodyPr/>
          <a:lstStyle/>
          <a:p>
            <a:pPr rtl="0" fontAlgn="base"/>
            <a:r>
              <a:rPr lang="pl-PL" sz="2800" b="1" kern="1200" dirty="0">
                <a:solidFill>
                  <a:srgbClr val="FFFFFF"/>
                </a:solidFill>
                <a:effectLst/>
                <a:latin typeface="Arial"/>
                <a:cs typeface="Arial"/>
              </a:rPr>
              <a:t>Panele sterujące: </a:t>
            </a:r>
            <a:r>
              <a:rPr lang="pl-PL" sz="2800" b="1" kern="1200" dirty="0">
                <a:solidFill>
                  <a:srgbClr val="FFFF00"/>
                </a:solidFill>
                <a:effectLst/>
                <a:latin typeface="Arial"/>
                <a:cs typeface="Arial"/>
              </a:rPr>
              <a:t>LCN-GT10 do portu I</a:t>
            </a:r>
            <a:endParaRPr lang="pl-PL" dirty="0">
              <a:effectLst/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D345180B-7743-4515-9D63-ED50E6FAB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36" y="2736777"/>
            <a:ext cx="2491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2800" dirty="0">
                <a:solidFill>
                  <a:schemeClr val="accent3"/>
                </a:solidFill>
                <a:latin typeface="Arial" charset="0"/>
              </a:rPr>
              <a:t>-GTS10D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D79D2175-6347-47CB-9269-C176AF25E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19" y="3260514"/>
            <a:ext cx="1547217" cy="299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925240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1036"/>
          <p:cNvSpPr>
            <a:spLocks noChangeArrowheads="1"/>
          </p:cNvSpPr>
          <p:nvPr/>
        </p:nvSpPr>
        <p:spPr bwMode="auto">
          <a:xfrm>
            <a:off x="1691680" y="2841521"/>
            <a:ext cx="10795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5" name="Tytuł 4"/>
          <p:cNvSpPr>
            <a:spLocks noGrp="1"/>
          </p:cNvSpPr>
          <p:nvPr>
            <p:ph type="title" idx="4294967295"/>
          </p:nvPr>
        </p:nvSpPr>
        <p:spPr>
          <a:xfrm>
            <a:off x="457200" y="69900"/>
            <a:ext cx="8229600" cy="441980"/>
          </a:xfrm>
        </p:spPr>
        <p:txBody>
          <a:bodyPr/>
          <a:lstStyle/>
          <a:p>
            <a:pPr rtl="0" fontAlgn="base"/>
            <a:r>
              <a:rPr lang="pl-PL" sz="2800" b="1" kern="1200" dirty="0">
                <a:solidFill>
                  <a:srgbClr val="FFFF00"/>
                </a:solidFill>
                <a:latin typeface="Arial"/>
                <a:cs typeface="Arial"/>
              </a:rPr>
              <a:t>Akcesoria do paneli GT</a:t>
            </a:r>
            <a:endParaRPr lang="pl-PL" sz="2800" b="1" kern="1200" dirty="0">
              <a:solidFill>
                <a:srgbClr val="FFFF00"/>
              </a:solidFill>
              <a:effectLst/>
              <a:latin typeface="Arial"/>
              <a:cs typeface="Arial"/>
            </a:endParaRPr>
          </a:p>
        </p:txBody>
      </p:sp>
      <p:pic>
        <p:nvPicPr>
          <p:cNvPr id="100354" name="Picture 2" descr="http://lcn.de/produkte/prod-g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74014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 descr="http://lcn.de/produkte/prod-g55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89040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306610" y="1273959"/>
            <a:ext cx="22076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G55/GS55</a:t>
            </a:r>
            <a:endParaRPr lang="de-DE" dirty="0">
              <a:latin typeface="Arial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071344" y="3350713"/>
            <a:ext cx="26629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G55-2/GS55-2</a:t>
            </a:r>
            <a:endParaRPr lang="de-DE" dirty="0">
              <a:latin typeface="Arial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7B6C2FA-7D9E-41AD-83C7-AB3E7B802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32" y="1886426"/>
            <a:ext cx="1728192" cy="1728192"/>
          </a:xfrm>
          <a:prstGeom prst="rect">
            <a:avLst/>
          </a:prstGeom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id="{EF534907-A6DB-4590-902E-2740C3815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3765" y="1252733"/>
            <a:ext cx="22381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NUI/NUI24</a:t>
            </a:r>
            <a:endParaRPr 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06846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455613" y="6583363"/>
            <a:ext cx="8636000" cy="274637"/>
            <a:chOff x="288" y="4147"/>
            <a:chExt cx="5440" cy="173"/>
          </a:xfrm>
        </p:grpSpPr>
        <p:sp>
          <p:nvSpPr>
            <p:cNvPr id="37929" name="Line 3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37930" name="Text Box 4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3789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681149" y="-2053"/>
            <a:ext cx="3935694" cy="523220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 dirty="0">
                <a:solidFill>
                  <a:srgbClr val="FF0000"/>
                </a:solidFill>
              </a:rPr>
              <a:t>Port I</a:t>
            </a:r>
            <a:r>
              <a:rPr lang="pl-PL" sz="2800" b="1" dirty="0">
                <a:solidFill>
                  <a:srgbClr val="FF0000"/>
                </a:solidFill>
              </a:rPr>
              <a:t> </a:t>
            </a:r>
            <a:r>
              <a:rPr lang="de-DE" sz="2800" b="1" dirty="0">
                <a:solidFill>
                  <a:schemeClr val="bg1"/>
                </a:solidFill>
              </a:rPr>
              <a:t>– </a:t>
            </a:r>
            <a:r>
              <a:rPr lang="pl-PL" sz="2800" b="1" dirty="0">
                <a:solidFill>
                  <a:schemeClr val="bg1"/>
                </a:solidFill>
              </a:rPr>
              <a:t>Przegląd Cz. 1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3250162" y="4629316"/>
            <a:ext cx="13388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B3I</a:t>
            </a:r>
          </a:p>
        </p:txBody>
      </p:sp>
      <p:sp>
        <p:nvSpPr>
          <p:cNvPr id="167947" name="Text Box 11"/>
          <p:cNvSpPr txBox="1">
            <a:spLocks noChangeArrowheads="1"/>
          </p:cNvSpPr>
          <p:nvPr/>
        </p:nvSpPr>
        <p:spPr bwMode="auto">
          <a:xfrm>
            <a:off x="1033698" y="732694"/>
            <a:ext cx="13115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RR</a:t>
            </a:r>
          </a:p>
        </p:txBody>
      </p:sp>
      <p:sp>
        <p:nvSpPr>
          <p:cNvPr id="167955" name="Text Box 19"/>
          <p:cNvSpPr txBox="1">
            <a:spLocks noChangeArrowheads="1"/>
          </p:cNvSpPr>
          <p:nvPr/>
        </p:nvSpPr>
        <p:spPr bwMode="auto">
          <a:xfrm>
            <a:off x="5156355" y="706635"/>
            <a:ext cx="1268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TS</a:t>
            </a:r>
          </a:p>
        </p:txBody>
      </p:sp>
      <p:sp>
        <p:nvSpPr>
          <p:cNvPr id="167959" name="Text Box 23"/>
          <p:cNvSpPr txBox="1">
            <a:spLocks noChangeArrowheads="1"/>
          </p:cNvSpPr>
          <p:nvPr/>
        </p:nvSpPr>
        <p:spPr bwMode="auto">
          <a:xfrm>
            <a:off x="7060748" y="4616095"/>
            <a:ext cx="1282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UT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74"/>
          <a:stretch>
            <a:fillRect/>
          </a:stretch>
        </p:blipFill>
        <p:spPr bwMode="auto">
          <a:xfrm>
            <a:off x="3007994" y="5129705"/>
            <a:ext cx="15716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82" y="1140654"/>
            <a:ext cx="1758167" cy="52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02" y="2584809"/>
            <a:ext cx="1223560" cy="122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286921" y="2153867"/>
            <a:ext cx="12827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R</a:t>
            </a:r>
            <a:r>
              <a:rPr lang="pl-PL" dirty="0">
                <a:latin typeface="Arial" charset="0"/>
              </a:rPr>
              <a:t>T</a:t>
            </a:r>
            <a:endParaRPr lang="de-DE" dirty="0">
              <a:latin typeface="Arial" charset="0"/>
            </a:endParaRP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33" y="2565558"/>
            <a:ext cx="1226652" cy="122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1988376" y="2135561"/>
            <a:ext cx="1625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R</a:t>
            </a:r>
            <a:r>
              <a:rPr lang="pl-PL" dirty="0">
                <a:latin typeface="Arial" charset="0"/>
              </a:rPr>
              <a:t>T16</a:t>
            </a:r>
            <a:endParaRPr lang="de-DE" dirty="0">
              <a:latin typeface="Arial" charset="0"/>
            </a:endParaRPr>
          </a:p>
        </p:txBody>
      </p:sp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3"/>
          <a:stretch>
            <a:fillRect/>
          </a:stretch>
        </p:blipFill>
        <p:spPr bwMode="auto">
          <a:xfrm>
            <a:off x="4776759" y="1140654"/>
            <a:ext cx="2027489" cy="71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 descr="D:\Pulpit\a80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663" y="4992217"/>
            <a:ext cx="1255027" cy="125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17" descr="D:\Pulpit\Links\b3in(CMYK)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91" y="5129705"/>
            <a:ext cx="1287317" cy="128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005740" y="4653136"/>
            <a:ext cx="15824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+mj-lt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+mj-lt"/>
              </a:rPr>
              <a:t> </a:t>
            </a:r>
            <a:r>
              <a:rPr lang="de-DE" dirty="0">
                <a:latin typeface="+mj-lt"/>
              </a:rPr>
              <a:t>– </a:t>
            </a:r>
            <a:r>
              <a:rPr lang="pl-PL" dirty="0">
                <a:latin typeface="+mj-lt"/>
              </a:rPr>
              <a:t>B3IN</a:t>
            </a:r>
            <a:endParaRPr lang="de-DE" dirty="0">
              <a:latin typeface="+mj-lt"/>
            </a:endParaRPr>
          </a:p>
        </p:txBody>
      </p:sp>
      <p:pic>
        <p:nvPicPr>
          <p:cNvPr id="37914" name="Obraz 28" descr="logo lcn.bmp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4412623" y="2045900"/>
            <a:ext cx="14542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TS</a:t>
            </a:r>
            <a:r>
              <a:rPr lang="pl-PL" dirty="0">
                <a:latin typeface="Arial" charset="0"/>
              </a:rPr>
              <a:t>T</a:t>
            </a:r>
            <a:endParaRPr lang="de-DE" dirty="0">
              <a:latin typeface="Arial" charset="0"/>
            </a:endParaRPr>
          </a:p>
        </p:txBody>
      </p:sp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669" y="2522529"/>
            <a:ext cx="126206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189"/>
          <p:cNvSpPr txBox="1">
            <a:spLocks noChangeArrowheads="1"/>
          </p:cNvSpPr>
          <p:nvPr/>
        </p:nvSpPr>
        <p:spPr bwMode="auto">
          <a:xfrm>
            <a:off x="6058226" y="2022140"/>
            <a:ext cx="157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latin typeface="Arial" charset="0"/>
              </a:rPr>
              <a:t>-LS</a:t>
            </a:r>
            <a:r>
              <a:rPr lang="pl-PL" dirty="0">
                <a:latin typeface="Arial" charset="0"/>
              </a:rPr>
              <a:t>A</a:t>
            </a:r>
            <a:r>
              <a:rPr lang="de-DE" dirty="0">
                <a:solidFill>
                  <a:schemeClr val="bg2"/>
                </a:solidFill>
                <a:latin typeface="Arial" charset="0"/>
              </a:rPr>
              <a:t>       </a:t>
            </a:r>
          </a:p>
        </p:txBody>
      </p:sp>
      <p:sp>
        <p:nvSpPr>
          <p:cNvPr id="29" name="Text Box 189"/>
          <p:cNvSpPr txBox="1">
            <a:spLocks noChangeArrowheads="1"/>
          </p:cNvSpPr>
          <p:nvPr/>
        </p:nvSpPr>
        <p:spPr bwMode="auto">
          <a:xfrm>
            <a:off x="1150848" y="4629376"/>
            <a:ext cx="157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latin typeface="Arial" charset="0"/>
              </a:rPr>
              <a:t>-</a:t>
            </a:r>
            <a:r>
              <a:rPr lang="pl-PL" dirty="0">
                <a:latin typeface="Arial" charset="0"/>
              </a:rPr>
              <a:t>ZEA</a:t>
            </a:r>
            <a:r>
              <a:rPr lang="de-DE" dirty="0">
                <a:solidFill>
                  <a:schemeClr val="bg2"/>
                </a:solidFill>
                <a:latin typeface="Arial" charset="0"/>
              </a:rPr>
              <a:t>       </a:t>
            </a:r>
          </a:p>
        </p:txBody>
      </p:sp>
      <p:pic>
        <p:nvPicPr>
          <p:cNvPr id="100354" name="Picture 2" descr="http://www.lcn.de/produkte/prod-ze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90" y="5082598"/>
            <a:ext cx="1359532" cy="13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94723BD-29C3-6594-F78A-F3B70C662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27" y="2459048"/>
            <a:ext cx="1484783" cy="1484783"/>
          </a:xfrm>
          <a:prstGeom prst="rect">
            <a:avLst/>
          </a:prstGeom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7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6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67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4" grpId="0"/>
      <p:bldP spid="167947" grpId="0"/>
      <p:bldP spid="167955" grpId="0"/>
      <p:bldP spid="167959" grpId="0"/>
      <p:bldP spid="30" grpId="0"/>
      <p:bldP spid="32" grpId="0"/>
      <p:bldP spid="42" grpId="0"/>
      <p:bldP spid="38" grpId="0"/>
      <p:bldP spid="39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4556630" y="-2053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de-DE" sz="2800" b="1" kern="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5613" y="6583363"/>
            <a:ext cx="8636000" cy="274637"/>
            <a:chOff x="288" y="4147"/>
            <a:chExt cx="5440" cy="173"/>
          </a:xfrm>
        </p:grpSpPr>
        <p:sp>
          <p:nvSpPr>
            <p:cNvPr id="4" name="Line 3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6" name="Obraz 28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5540916" y="1067701"/>
            <a:ext cx="14093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</a:t>
            </a:r>
            <a:r>
              <a:rPr lang="pl-PL" dirty="0">
                <a:latin typeface="Arial" charset="0"/>
              </a:rPr>
              <a:t>P</a:t>
            </a:r>
            <a:r>
              <a:rPr lang="de-DE" dirty="0">
                <a:latin typeface="Arial" charset="0"/>
              </a:rPr>
              <a:t>MI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664128" y="4012176"/>
            <a:ext cx="14814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</a:t>
            </a:r>
            <a:r>
              <a:rPr lang="pl-PL" dirty="0">
                <a:latin typeface="Arial" charset="0"/>
              </a:rPr>
              <a:t>GRT</a:t>
            </a:r>
            <a:endParaRPr lang="de-DE" dirty="0">
              <a:latin typeface="Arial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21970" y="4029989"/>
            <a:ext cx="14814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</a:t>
            </a:r>
            <a:r>
              <a:rPr lang="pl-PL" dirty="0">
                <a:latin typeface="Arial" charset="0"/>
              </a:rPr>
              <a:t>GBL</a:t>
            </a:r>
            <a:endParaRPr lang="de-DE" dirty="0">
              <a:latin typeface="Arial" charset="0"/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484793" y="1027519"/>
            <a:ext cx="1524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CO2</a:t>
            </a:r>
            <a:endParaRPr lang="de-DE" dirty="0">
              <a:latin typeface="Arial" charset="0"/>
            </a:endParaRPr>
          </a:p>
        </p:txBody>
      </p:sp>
      <p:sp>
        <p:nvSpPr>
          <p:cNvPr id="20" name="Text Box 189"/>
          <p:cNvSpPr txBox="1">
            <a:spLocks noChangeArrowheads="1"/>
          </p:cNvSpPr>
          <p:nvPr/>
        </p:nvSpPr>
        <p:spPr bwMode="auto">
          <a:xfrm>
            <a:off x="181837" y="1022975"/>
            <a:ext cx="1577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latin typeface="Arial" charset="0"/>
              </a:rPr>
              <a:t>-</a:t>
            </a:r>
            <a:r>
              <a:rPr lang="pl-PL" dirty="0">
                <a:latin typeface="Arial" charset="0"/>
              </a:rPr>
              <a:t>BT4H</a:t>
            </a:r>
            <a:endParaRPr lang="de-DE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" name="Text Box 189"/>
          <p:cNvSpPr txBox="1">
            <a:spLocks noChangeArrowheads="1"/>
          </p:cNvSpPr>
          <p:nvPr/>
        </p:nvSpPr>
        <p:spPr bwMode="auto">
          <a:xfrm>
            <a:off x="3860008" y="1022975"/>
            <a:ext cx="1577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latin typeface="Arial" charset="0"/>
              </a:rPr>
              <a:t>-</a:t>
            </a:r>
            <a:r>
              <a:rPr lang="pl-PL" dirty="0">
                <a:latin typeface="Arial" charset="0"/>
              </a:rPr>
              <a:t>BU4L</a:t>
            </a:r>
            <a:r>
              <a:rPr lang="de-DE" dirty="0">
                <a:solidFill>
                  <a:schemeClr val="bg2"/>
                </a:solidFill>
                <a:latin typeface="Arial" charset="0"/>
              </a:rPr>
              <a:t>  </a:t>
            </a:r>
          </a:p>
        </p:txBody>
      </p:sp>
      <p:pic>
        <p:nvPicPr>
          <p:cNvPr id="23" name="Picture 3" descr="C:\LCN\Ulotki\Zdj i mat reklamowe\neues-bt4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4" y="140770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189"/>
          <p:cNvSpPr txBox="1">
            <a:spLocks noChangeArrowheads="1"/>
          </p:cNvSpPr>
          <p:nvPr/>
        </p:nvSpPr>
        <p:spPr bwMode="auto">
          <a:xfrm>
            <a:off x="1948084" y="1000961"/>
            <a:ext cx="1577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latin typeface="Arial" charset="0"/>
              </a:rPr>
              <a:t>-</a:t>
            </a:r>
            <a:r>
              <a:rPr lang="pl-PL" dirty="0">
                <a:latin typeface="Arial" charset="0"/>
              </a:rPr>
              <a:t>BT4R</a:t>
            </a:r>
            <a:endParaRPr lang="de-DE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 idx="4294967295"/>
          </p:nvPr>
        </p:nvSpPr>
        <p:spPr>
          <a:xfrm>
            <a:off x="455613" y="81221"/>
            <a:ext cx="8229600" cy="1143000"/>
          </a:xfrm>
        </p:spPr>
        <p:txBody>
          <a:bodyPr/>
          <a:lstStyle/>
          <a:p>
            <a:pPr rtl="0" eaLnBrk="1" fontAlgn="base" hangingPunct="1"/>
            <a:r>
              <a:rPr lang="de-DE" sz="2800" b="1" dirty="0">
                <a:solidFill>
                  <a:srgbClr val="FF0000"/>
                </a:solidFill>
                <a:effectLst/>
                <a:latin typeface="Verdana"/>
                <a:cs typeface="Arial"/>
              </a:rPr>
              <a:t>Port I</a:t>
            </a:r>
            <a:r>
              <a:rPr lang="pl-PL" sz="2800" b="1" dirty="0">
                <a:solidFill>
                  <a:srgbClr val="FF0000"/>
                </a:solidFill>
                <a:effectLst/>
                <a:latin typeface="Verdana"/>
                <a:cs typeface="Arial"/>
              </a:rPr>
              <a:t> </a:t>
            </a:r>
            <a:r>
              <a:rPr lang="de-DE" sz="2800" b="1" dirty="0">
                <a:solidFill>
                  <a:srgbClr val="FFFFFF"/>
                </a:solidFill>
                <a:effectLst/>
                <a:latin typeface="Verdana"/>
                <a:cs typeface="Arial"/>
              </a:rPr>
              <a:t>– </a:t>
            </a:r>
            <a:r>
              <a:rPr lang="pl-PL" sz="2800" b="1" dirty="0">
                <a:solidFill>
                  <a:srgbClr val="FFFFFF"/>
                </a:solidFill>
                <a:effectLst/>
                <a:latin typeface="Verdana"/>
                <a:cs typeface="Arial"/>
              </a:rPr>
              <a:t>Przegląd Cz. 2</a:t>
            </a:r>
            <a:endParaRPr lang="pl-PL" dirty="0">
              <a:effectLst/>
            </a:endParaRPr>
          </a:p>
          <a:p>
            <a:endParaRPr lang="pl-PL" dirty="0"/>
          </a:p>
        </p:txBody>
      </p:sp>
      <p:pic>
        <p:nvPicPr>
          <p:cNvPr id="36" name="Picture 2" descr="http://lcn.eu/shop/media/images/popup/LCN-BT4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094" y="1434386"/>
            <a:ext cx="1416965" cy="141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LCN\Ulotki\Zdj i mat reklamowe\neues-ad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404" y="1434386"/>
            <a:ext cx="7905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1" descr="D:\Pulpit\Links\bmi(CMYK)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97"/>
          <a:stretch>
            <a:fillRect/>
          </a:stretch>
        </p:blipFill>
        <p:spPr bwMode="auto">
          <a:xfrm>
            <a:off x="5661604" y="1510071"/>
            <a:ext cx="150018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C:\LCN\LCN-GTs_freigestellt_png\LCN-GBL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4" b="18104"/>
          <a:stretch/>
        </p:blipFill>
        <p:spPr bwMode="auto">
          <a:xfrm>
            <a:off x="66348" y="4264535"/>
            <a:ext cx="1792740" cy="15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C:\LCN\LCN-GTs_freigestellt_png\LCN-GRT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b="26535"/>
          <a:stretch/>
        </p:blipFill>
        <p:spPr bwMode="auto">
          <a:xfrm>
            <a:off x="1514144" y="4361819"/>
            <a:ext cx="1781465" cy="143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http://www.lcn.de/produkte/prod-co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43" y="1510096"/>
            <a:ext cx="1279892" cy="127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LCN\FACEBOOK\PRODUKTY JPEG\LCN-GUS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04" y="4628663"/>
            <a:ext cx="1213751" cy="121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LCN\FACEBOOK\PRODUKTY JPEG\LCN-GUSW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52" y="4613152"/>
            <a:ext cx="1228126" cy="12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543224" y="3976438"/>
            <a:ext cx="2465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GUS/GUS68</a:t>
            </a:r>
            <a:endParaRPr lang="de-D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506320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20" grpId="0"/>
      <p:bldP spid="21" grpId="0"/>
      <p:bldP spid="48" grpId="0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4556630" y="-2053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endParaRPr lang="de-DE" sz="2800" b="1" kern="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5613" y="6583363"/>
            <a:ext cx="8636000" cy="274637"/>
            <a:chOff x="288" y="4147"/>
            <a:chExt cx="5440" cy="173"/>
          </a:xfrm>
        </p:grpSpPr>
        <p:sp>
          <p:nvSpPr>
            <p:cNvPr id="4" name="Line 3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6" name="Obraz 28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617196" y="4874844"/>
            <a:ext cx="11817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IV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504477" y="3236486"/>
            <a:ext cx="1367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IV</a:t>
            </a:r>
            <a:r>
              <a:rPr lang="pl-PL" dirty="0">
                <a:latin typeface="Arial" charset="0"/>
              </a:rPr>
              <a:t>H</a:t>
            </a:r>
            <a:endParaRPr lang="de-DE" dirty="0">
              <a:latin typeface="Arial" charset="0"/>
            </a:endParaRPr>
          </a:p>
        </p:txBody>
      </p:sp>
      <p:pic>
        <p:nvPicPr>
          <p:cNvPr id="101378" name="Picture 2" descr="http://www.lcn.de/produkte/prod-nd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098" y="985461"/>
            <a:ext cx="1187461" cy="118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114719" y="635188"/>
            <a:ext cx="13821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</a:t>
            </a:r>
            <a:r>
              <a:rPr lang="pl-PL" dirty="0">
                <a:latin typeface="Arial" charset="0"/>
              </a:rPr>
              <a:t>DIH</a:t>
            </a:r>
            <a:endParaRPr lang="de-DE" dirty="0">
              <a:latin typeface="Arial" charset="0"/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 idx="4294967295"/>
          </p:nvPr>
        </p:nvSpPr>
        <p:spPr>
          <a:xfrm>
            <a:off x="409784" y="77895"/>
            <a:ext cx="8229600" cy="1143000"/>
          </a:xfrm>
        </p:spPr>
        <p:txBody>
          <a:bodyPr/>
          <a:lstStyle/>
          <a:p>
            <a:pPr rtl="0" eaLnBrk="1" fontAlgn="base" hangingPunct="1"/>
            <a:r>
              <a:rPr lang="de-DE" sz="2800" b="1" dirty="0">
                <a:solidFill>
                  <a:srgbClr val="FF0000"/>
                </a:solidFill>
                <a:effectLst/>
                <a:latin typeface="Verdana"/>
                <a:cs typeface="Arial"/>
              </a:rPr>
              <a:t>Port I</a:t>
            </a:r>
            <a:r>
              <a:rPr lang="pl-PL" sz="2800" b="1" dirty="0">
                <a:solidFill>
                  <a:srgbClr val="FF0000"/>
                </a:solidFill>
                <a:effectLst/>
                <a:latin typeface="Verdana"/>
                <a:cs typeface="Arial"/>
              </a:rPr>
              <a:t> </a:t>
            </a:r>
            <a:r>
              <a:rPr lang="de-DE" sz="2800" b="1" dirty="0">
                <a:solidFill>
                  <a:srgbClr val="FFFFFF"/>
                </a:solidFill>
                <a:effectLst/>
                <a:latin typeface="Verdana"/>
                <a:cs typeface="Arial"/>
              </a:rPr>
              <a:t>– </a:t>
            </a:r>
            <a:r>
              <a:rPr lang="pl-PL" sz="2800" b="1" dirty="0">
                <a:solidFill>
                  <a:srgbClr val="FFFFFF"/>
                </a:solidFill>
                <a:effectLst/>
                <a:latin typeface="Verdana"/>
                <a:cs typeface="Arial"/>
              </a:rPr>
              <a:t>Przegląd Cz. </a:t>
            </a:r>
            <a:r>
              <a:rPr lang="pl-PL" sz="2800" b="1" dirty="0">
                <a:solidFill>
                  <a:srgbClr val="FFFFFF"/>
                </a:solidFill>
                <a:latin typeface="Verdana"/>
                <a:cs typeface="Arial"/>
              </a:rPr>
              <a:t>3</a:t>
            </a:r>
            <a:endParaRPr lang="pl-PL" dirty="0">
              <a:effectLst/>
            </a:endParaRPr>
          </a:p>
          <a:p>
            <a:endParaRPr lang="pl-PL" dirty="0"/>
          </a:p>
        </p:txBody>
      </p:sp>
      <p:pic>
        <p:nvPicPr>
          <p:cNvPr id="4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446" y="5274954"/>
            <a:ext cx="1135484" cy="113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954" y="3662208"/>
            <a:ext cx="1142728" cy="114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Picture 2" descr="Znalezione obrazy dla zapytania lcn-eg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74" y="661401"/>
            <a:ext cx="962201" cy="9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288127" y="220043"/>
            <a:ext cx="14959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</a:t>
            </a:r>
            <a:r>
              <a:rPr lang="pl-PL" dirty="0">
                <a:latin typeface="Arial" charset="0"/>
              </a:rPr>
              <a:t>EGR</a:t>
            </a:r>
            <a:endParaRPr lang="de-DE" dirty="0">
              <a:latin typeface="Arial" charset="0"/>
            </a:endParaRPr>
          </a:p>
        </p:txBody>
      </p:sp>
      <p:sp>
        <p:nvSpPr>
          <p:cNvPr id="10" name="AutoShape 4" descr="Znalezione obrazy dla zapytania LCN-GF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9334" name="Picture 6" descr="Znalezione obrazy dla zapytania LCN-GF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30" y="4092051"/>
            <a:ext cx="2457119" cy="196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4886795" y="3572460"/>
            <a:ext cx="16385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- </a:t>
            </a:r>
            <a:r>
              <a:rPr lang="pl-PL" dirty="0">
                <a:latin typeface="Arial" charset="0"/>
              </a:rPr>
              <a:t>GFPS</a:t>
            </a:r>
            <a:endParaRPr lang="de-DE" dirty="0">
              <a:latin typeface="Arial" charset="0"/>
            </a:endParaRPr>
          </a:p>
        </p:txBody>
      </p:sp>
      <p:sp>
        <p:nvSpPr>
          <p:cNvPr id="55" name="Text Box 14"/>
          <p:cNvSpPr txBox="1">
            <a:spLocks noChangeArrowheads="1"/>
          </p:cNvSpPr>
          <p:nvPr/>
        </p:nvSpPr>
        <p:spPr bwMode="auto">
          <a:xfrm>
            <a:off x="7054929" y="640984"/>
            <a:ext cx="17540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DMXH</a:t>
            </a:r>
            <a:endParaRPr lang="de-DE" dirty="0">
              <a:latin typeface="Arial" charset="0"/>
            </a:endParaRPr>
          </a:p>
        </p:txBody>
      </p:sp>
      <p:pic>
        <p:nvPicPr>
          <p:cNvPr id="99338" name="Picture 10" descr="http://lcn.de/produkte/prod-dmx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704" y="1029830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LCN\Ulotki\Zdj i mat reklamowe\LCN-WIH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36" y="3972570"/>
            <a:ext cx="1846600" cy="18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89"/>
          <p:cNvSpPr txBox="1">
            <a:spLocks noChangeArrowheads="1"/>
          </p:cNvSpPr>
          <p:nvPr/>
        </p:nvSpPr>
        <p:spPr bwMode="auto">
          <a:xfrm>
            <a:off x="2414035" y="3497942"/>
            <a:ext cx="1577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latin typeface="Arial" charset="0"/>
              </a:rPr>
              <a:t>-</a:t>
            </a:r>
            <a:r>
              <a:rPr lang="pl-PL" dirty="0">
                <a:latin typeface="Arial" charset="0"/>
              </a:rPr>
              <a:t>WIH</a:t>
            </a:r>
            <a:endParaRPr lang="de-DE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37" name="Text Box 195"/>
          <p:cNvSpPr txBox="1">
            <a:spLocks noChangeArrowheads="1"/>
          </p:cNvSpPr>
          <p:nvPr/>
        </p:nvSpPr>
        <p:spPr bwMode="auto">
          <a:xfrm>
            <a:off x="320675" y="3506871"/>
            <a:ext cx="1444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pl-PL" dirty="0">
                <a:solidFill>
                  <a:srgbClr val="FFFF00"/>
                </a:solidFill>
                <a:latin typeface="Arial" charset="0"/>
                <a:cs typeface="+mn-cs"/>
              </a:rPr>
              <a:t>LCN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charset="0"/>
                <a:cs typeface="+mn-cs"/>
              </a:rPr>
              <a:t>- </a:t>
            </a:r>
            <a:r>
              <a:rPr lang="pl-PL" dirty="0">
                <a:latin typeface="Arial" charset="0"/>
                <a:cs typeface="+mn-cs"/>
              </a:rPr>
              <a:t>AD2</a:t>
            </a:r>
            <a:endParaRPr lang="de-DE" dirty="0">
              <a:latin typeface="Arial" charset="0"/>
              <a:cs typeface="+mn-cs"/>
            </a:endParaRPr>
          </a:p>
        </p:txBody>
      </p:sp>
      <p:pic>
        <p:nvPicPr>
          <p:cNvPr id="38" name="Picture 20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270799"/>
            <a:ext cx="14573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9F57DE40-C288-35F9-8AF3-66C221DC9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355" y="649395"/>
            <a:ext cx="163217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HL4+</a:t>
            </a:r>
            <a:endParaRPr lang="de-DE" dirty="0">
              <a:latin typeface="Arial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CD387A6-9748-4DD7-75DE-3C756170B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022" y="849861"/>
            <a:ext cx="2172148" cy="2172148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E92D3988-1234-3F7C-846E-CE4A66B61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6160" y="647917"/>
            <a:ext cx="16177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EL4+</a:t>
            </a:r>
            <a:endParaRPr lang="de-DE" dirty="0">
              <a:latin typeface="Arial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CD51F7EF-73DA-81FC-3A82-ABF8FAC38E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824" y="804672"/>
            <a:ext cx="2074243" cy="2074243"/>
          </a:xfrm>
          <a:prstGeom prst="rect">
            <a:avLst/>
          </a:prstGeom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E51B1512-64A8-1682-0DC1-92816636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00" y="1772461"/>
            <a:ext cx="13676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dirty="0">
                <a:latin typeface="Arial" charset="0"/>
              </a:rPr>
              <a:t>– </a:t>
            </a:r>
            <a:r>
              <a:rPr lang="pl-PL" dirty="0">
                <a:latin typeface="Arial" charset="0"/>
              </a:rPr>
              <a:t>T4I</a:t>
            </a:r>
            <a:endParaRPr lang="de-DE" dirty="0">
              <a:latin typeface="Arial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8D3B838D-5A6F-3624-155E-018E8F3DA9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24" y="2234109"/>
            <a:ext cx="1184723" cy="1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26845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99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32" grpId="0"/>
      <p:bldP spid="44" grpId="0"/>
      <p:bldP spid="52" grpId="0"/>
      <p:bldP spid="55" grpId="0"/>
      <p:bldP spid="36" grpId="0"/>
      <p:bldP spid="37" grpId="0"/>
      <p:bldP spid="8" grpId="0"/>
      <p:bldP spid="12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455613" y="6583363"/>
            <a:ext cx="8636000" cy="274637"/>
            <a:chOff x="288" y="4147"/>
            <a:chExt cx="5440" cy="173"/>
          </a:xfrm>
        </p:grpSpPr>
        <p:sp>
          <p:nvSpPr>
            <p:cNvPr id="38935" name="Line 3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38936" name="Text Box 4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3891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3071813" y="214313"/>
            <a:ext cx="3028950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de-DE" sz="2800" b="1">
                <a:solidFill>
                  <a:srgbClr val="FF0000"/>
                </a:solidFill>
              </a:rPr>
              <a:t>Port</a:t>
            </a:r>
            <a:r>
              <a:rPr lang="de-DE" sz="2800" b="1">
                <a:solidFill>
                  <a:schemeClr val="bg2"/>
                </a:solidFill>
              </a:rPr>
              <a:t> </a:t>
            </a:r>
            <a:r>
              <a:rPr lang="de-DE" sz="2800" b="1">
                <a:solidFill>
                  <a:srgbClr val="FF0000"/>
                </a:solidFill>
              </a:rPr>
              <a:t>P</a:t>
            </a:r>
            <a:r>
              <a:rPr lang="pl-PL" sz="2800" b="1">
                <a:solidFill>
                  <a:srgbClr val="FF0000"/>
                </a:solidFill>
              </a:rPr>
              <a:t> </a:t>
            </a:r>
            <a:r>
              <a:rPr lang="de-DE" sz="2800" b="1">
                <a:solidFill>
                  <a:schemeClr val="bg1"/>
                </a:solidFill>
              </a:rPr>
              <a:t>- </a:t>
            </a:r>
            <a:r>
              <a:rPr lang="pl-PL" sz="2800" b="1">
                <a:solidFill>
                  <a:schemeClr val="bg1"/>
                </a:solidFill>
              </a:rPr>
              <a:t>Przegląd</a:t>
            </a:r>
            <a:endParaRPr lang="de-DE" sz="2800" b="1">
              <a:solidFill>
                <a:schemeClr val="bg1"/>
              </a:solidFill>
            </a:endParaRPr>
          </a:p>
        </p:txBody>
      </p:sp>
      <p:sp>
        <p:nvSpPr>
          <p:cNvPr id="38929" name="Text Box 13"/>
          <p:cNvSpPr txBox="1">
            <a:spLocks noChangeArrowheads="1"/>
          </p:cNvSpPr>
          <p:nvPr/>
        </p:nvSpPr>
        <p:spPr bwMode="auto">
          <a:xfrm>
            <a:off x="5289552" y="1104064"/>
            <a:ext cx="1776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de-DE" sz="2400" b="0" dirty="0">
                <a:latin typeface="Arial" charset="0"/>
              </a:rPr>
              <a:t>R</a:t>
            </a:r>
            <a:r>
              <a:rPr lang="pl-PL" sz="2400" b="0" dirty="0">
                <a:latin typeface="Arial" charset="0"/>
              </a:rPr>
              <a:t>6</a:t>
            </a:r>
            <a:r>
              <a:rPr lang="de-DE" sz="2400" b="0" dirty="0">
                <a:latin typeface="Arial" charset="0"/>
              </a:rPr>
              <a:t>H</a:t>
            </a:r>
            <a:endParaRPr lang="en-US" sz="2400" dirty="0">
              <a:latin typeface="Arial" charset="0"/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2470150" y="1105650"/>
            <a:ext cx="1692275" cy="2316163"/>
            <a:chOff x="3792" y="720"/>
            <a:chExt cx="1066" cy="1459"/>
          </a:xfrm>
        </p:grpSpPr>
        <p:pic>
          <p:nvPicPr>
            <p:cNvPr id="38927" name="Picture 16" descr="R2H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" y="1008"/>
              <a:ext cx="351" cy="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8" name="Text Box 17"/>
            <p:cNvSpPr txBox="1">
              <a:spLocks noChangeArrowheads="1"/>
            </p:cNvSpPr>
            <p:nvPr/>
          </p:nvSpPr>
          <p:spPr bwMode="auto">
            <a:xfrm>
              <a:off x="3792" y="720"/>
              <a:ext cx="106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2400">
                  <a:solidFill>
                    <a:srgbClr val="FFFF00"/>
                  </a:solidFill>
                  <a:latin typeface="Arial" charset="0"/>
                </a:rPr>
                <a:t>LCN</a:t>
              </a:r>
              <a:r>
                <a:rPr lang="de-DE" sz="2400">
                  <a:solidFill>
                    <a:schemeClr val="folHlink"/>
                  </a:solidFill>
                  <a:latin typeface="Arial" charset="0"/>
                </a:rPr>
                <a:t> </a:t>
              </a:r>
              <a:r>
                <a:rPr lang="de-DE" sz="2400">
                  <a:latin typeface="Arial" charset="0"/>
                </a:rPr>
                <a:t>- </a:t>
              </a:r>
              <a:r>
                <a:rPr lang="de-DE" sz="2400" b="0">
                  <a:latin typeface="Arial" charset="0"/>
                </a:rPr>
                <a:t>R2H</a:t>
              </a:r>
              <a:endParaRPr lang="en-US" sz="2400">
                <a:latin typeface="Arial" charset="0"/>
              </a:endParaRPr>
            </a:p>
          </p:txBody>
        </p:sp>
      </p:grpSp>
      <p:sp>
        <p:nvSpPr>
          <p:cNvPr id="38925" name="Text Box 19"/>
          <p:cNvSpPr txBox="1">
            <a:spLocks noChangeArrowheads="1"/>
          </p:cNvSpPr>
          <p:nvPr/>
        </p:nvSpPr>
        <p:spPr bwMode="auto">
          <a:xfrm>
            <a:off x="5154613" y="3820275"/>
            <a:ext cx="211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- </a:t>
            </a:r>
            <a:r>
              <a:rPr lang="de-DE" sz="2400" b="0" dirty="0">
                <a:latin typeface="Arial" charset="0"/>
              </a:rPr>
              <a:t>R4M2H</a:t>
            </a:r>
            <a:endParaRPr lang="en-US" sz="2400" dirty="0">
              <a:latin typeface="Arial" charset="0"/>
            </a:endParaRPr>
          </a:p>
        </p:txBody>
      </p:sp>
      <p:pic>
        <p:nvPicPr>
          <p:cNvPr id="38922" name="Obraz 25" descr="logo lcn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2" descr="http://lcn.de/produkte/prod-r4m2h-5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04" y="4443370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1EF29D5-37D1-CE68-BCA4-ECAD91B5D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32" y="1371226"/>
            <a:ext cx="2233052" cy="223305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135A11D-86F8-E27E-6DF2-68F9062570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22" y="4609626"/>
            <a:ext cx="1772813" cy="1772813"/>
          </a:xfrm>
          <a:prstGeom prst="rect">
            <a:avLst/>
          </a:prstGeom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id="{BD99F333-C81D-7C2D-8E8E-102470492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520" y="4126198"/>
            <a:ext cx="1758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b="0" dirty="0">
                <a:latin typeface="Arial" charset="0"/>
              </a:rPr>
              <a:t>A4H</a:t>
            </a:r>
            <a:endParaRPr lang="en-US" sz="2400" dirty="0">
              <a:latin typeface="Arial" charset="0"/>
            </a:endParaRPr>
          </a:p>
        </p:txBody>
      </p:sp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9" grpId="0"/>
      <p:bldP spid="38925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2"/>
          <p:cNvGrpSpPr>
            <a:grpSpLocks/>
          </p:cNvGrpSpPr>
          <p:nvPr/>
        </p:nvGrpSpPr>
        <p:grpSpPr bwMode="auto">
          <a:xfrm>
            <a:off x="455613" y="6583363"/>
            <a:ext cx="8636000" cy="274637"/>
            <a:chOff x="288" y="4147"/>
            <a:chExt cx="5440" cy="173"/>
          </a:xfrm>
        </p:grpSpPr>
        <p:sp>
          <p:nvSpPr>
            <p:cNvPr id="38935" name="Line 3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38936" name="Text Box 4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3891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3633944" y="212259"/>
            <a:ext cx="1904689" cy="523220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 dirty="0">
                <a:solidFill>
                  <a:srgbClr val="FF0000"/>
                </a:solidFill>
              </a:rPr>
              <a:t>Akcesoria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38929" name="Text Box 13"/>
          <p:cNvSpPr txBox="1">
            <a:spLocks noChangeArrowheads="1"/>
          </p:cNvSpPr>
          <p:nvPr/>
        </p:nvSpPr>
        <p:spPr bwMode="auto">
          <a:xfrm>
            <a:off x="5410552" y="1103418"/>
            <a:ext cx="1535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b="0" dirty="0">
                <a:latin typeface="Arial" charset="0"/>
              </a:rPr>
              <a:t>K3</a:t>
            </a:r>
            <a:endParaRPr lang="en-US" sz="2400" dirty="0">
              <a:latin typeface="Arial" charset="0"/>
            </a:endParaRPr>
          </a:p>
        </p:txBody>
      </p:sp>
      <p:sp>
        <p:nvSpPr>
          <p:cNvPr id="38928" name="Text Box 17"/>
          <p:cNvSpPr txBox="1">
            <a:spLocks noChangeArrowheads="1"/>
          </p:cNvSpPr>
          <p:nvPr/>
        </p:nvSpPr>
        <p:spPr bwMode="auto">
          <a:xfrm>
            <a:off x="2291008" y="1103418"/>
            <a:ext cx="2050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b="0" dirty="0">
                <a:latin typeface="Arial" charset="0"/>
              </a:rPr>
              <a:t>A6835</a:t>
            </a:r>
            <a:endParaRPr lang="en-US" sz="2400" dirty="0">
              <a:latin typeface="Arial" charset="0"/>
            </a:endParaRPr>
          </a:p>
        </p:txBody>
      </p:sp>
      <p:pic>
        <p:nvPicPr>
          <p:cNvPr id="38922" name="Obraz 25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0" name="Picture 2" descr="http://www.lcn.de/produkte/prod-a683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1720805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http://www.lcn.de/produkte/prod-k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81" y="1720805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LCN-IK7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437112"/>
            <a:ext cx="1714500" cy="1714500"/>
          </a:xfrm>
          <a:prstGeom prst="rect">
            <a:avLst/>
          </a:prstGeom>
          <a:noFill/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2612809" y="3789040"/>
            <a:ext cx="17924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24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2400" dirty="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 sz="2400" dirty="0">
                <a:latin typeface="Arial" charset="0"/>
              </a:rPr>
              <a:t>– </a:t>
            </a:r>
            <a:r>
              <a:rPr lang="pl-PL" sz="2400" b="0" dirty="0">
                <a:latin typeface="Arial" charset="0"/>
              </a:rPr>
              <a:t>IK70</a:t>
            </a:r>
            <a:endParaRPr lang="en-US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9910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9" grpId="0"/>
      <p:bldP spid="38928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628775"/>
            <a:ext cx="8229600" cy="3313113"/>
          </a:xfrm>
        </p:spPr>
        <p:txBody>
          <a:bodyPr/>
          <a:lstStyle/>
          <a:p>
            <a:pPr eaLnBrk="1" hangingPunct="1"/>
            <a:r>
              <a:rPr lang="pl-PL" sz="5400" b="1">
                <a:solidFill>
                  <a:schemeClr val="tx1"/>
                </a:solidFill>
              </a:rPr>
              <a:t>Komunikacja instalacji LCN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912813" y="6597650"/>
            <a:ext cx="8231187" cy="274638"/>
            <a:chOff x="288" y="4147"/>
            <a:chExt cx="5560" cy="182"/>
          </a:xfrm>
        </p:grpSpPr>
        <p:sp>
          <p:nvSpPr>
            <p:cNvPr id="17422" name="Line 3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7423" name="Text Box 4"/>
            <p:cNvSpPr txBox="1">
              <a:spLocks noChangeArrowheads="1"/>
            </p:cNvSpPr>
            <p:nvPr/>
          </p:nvSpPr>
          <p:spPr bwMode="auto">
            <a:xfrm>
              <a:off x="5189" y="4147"/>
              <a:ext cx="65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aphicFrame>
        <p:nvGraphicFramePr>
          <p:cNvPr id="207878" name="Group 6"/>
          <p:cNvGraphicFramePr>
            <a:graphicFrameLocks noGrp="1"/>
          </p:cNvGraphicFramePr>
          <p:nvPr>
            <p:ph sz="half" idx="2"/>
          </p:nvPr>
        </p:nvGraphicFramePr>
        <p:xfrm>
          <a:off x="395288" y="549275"/>
          <a:ext cx="8748712" cy="2771775"/>
        </p:xfrm>
        <a:graphic>
          <a:graphicData uri="http://schemas.openxmlformats.org/drawingml/2006/table">
            <a:tbl>
              <a:tblPr/>
              <a:tblGrid>
                <a:gridCol w="8748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7544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3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anchor="ctr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323850" y="580374"/>
            <a:ext cx="8820150" cy="201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Font typeface="Wingdings" pitchFamily="2" charset="2"/>
              <a:buNone/>
            </a:pPr>
            <a:endParaRPr lang="pl-PL" sz="2400" dirty="0">
              <a:solidFill>
                <a:srgbClr val="FFFF00"/>
              </a:solidFill>
              <a:latin typeface="Arial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b="0" dirty="0">
                <a:latin typeface="Arial" charset="0"/>
              </a:rPr>
              <a:t> </a:t>
            </a:r>
            <a:r>
              <a:rPr lang="pl-PL" sz="1800" dirty="0">
                <a:solidFill>
                  <a:srgbClr val="FFFF00"/>
                </a:solidFill>
                <a:latin typeface="Arial" charset="0"/>
              </a:rPr>
              <a:t>Łatwa budowa </a:t>
            </a:r>
            <a:r>
              <a:rPr lang="pl-PL" sz="1800" b="0" dirty="0">
                <a:latin typeface="Arial" charset="0"/>
              </a:rPr>
              <a:t>instalacji</a:t>
            </a:r>
            <a:r>
              <a:rPr lang="pl-PL" sz="1800" dirty="0">
                <a:solidFill>
                  <a:srgbClr val="FFFF00"/>
                </a:solidFill>
                <a:latin typeface="Arial" charset="0"/>
              </a:rPr>
              <a:t> LCN</a:t>
            </a:r>
            <a:r>
              <a:rPr lang="pl-PL" sz="1800" b="0" dirty="0">
                <a:latin typeface="Arial" charset="0"/>
              </a:rPr>
              <a:t> w nowych obiektach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800" b="0" dirty="0">
                <a:latin typeface="Arial" charset="0"/>
              </a:rPr>
              <a:t> </a:t>
            </a:r>
            <a:r>
              <a:rPr lang="pl-PL" sz="1800" dirty="0">
                <a:solidFill>
                  <a:srgbClr val="FFFF00"/>
                </a:solidFill>
                <a:latin typeface="Arial" charset="0"/>
              </a:rPr>
              <a:t>Prosta rozbudowa systemu</a:t>
            </a:r>
            <a:r>
              <a:rPr lang="pl-PL" sz="1800" b="0" dirty="0">
                <a:latin typeface="Arial" charset="0"/>
              </a:rPr>
              <a:t> o nowe elementy 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800" b="0" dirty="0">
                <a:latin typeface="Arial" charset="0"/>
              </a:rPr>
              <a:t> Modernizacja istniejących instalacji przy </a:t>
            </a:r>
            <a:r>
              <a:rPr lang="pl-PL" sz="1800" dirty="0">
                <a:solidFill>
                  <a:srgbClr val="FFFF00"/>
                </a:solidFill>
                <a:latin typeface="Arial" charset="0"/>
              </a:rPr>
              <a:t>minimalizacji kosztów i pracy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800" b="0" dirty="0">
                <a:latin typeface="Arial" charset="0"/>
              </a:rPr>
              <a:t> </a:t>
            </a:r>
            <a:r>
              <a:rPr lang="pl-PL" sz="1800" dirty="0">
                <a:solidFill>
                  <a:srgbClr val="FFFF00"/>
                </a:solidFill>
                <a:latin typeface="Arial" charset="0"/>
              </a:rPr>
              <a:t>Łatwe wprowadzanie zmian</a:t>
            </a:r>
            <a:r>
              <a:rPr lang="pl-PL" sz="1800" b="0" dirty="0">
                <a:latin typeface="Arial" charset="0"/>
              </a:rPr>
              <a:t> w instalacjach </a:t>
            </a:r>
            <a:r>
              <a:rPr lang="pl-PL" sz="1800" dirty="0">
                <a:solidFill>
                  <a:srgbClr val="FFFF00"/>
                </a:solidFill>
                <a:latin typeface="Arial" charset="0"/>
              </a:rPr>
              <a:t>LCN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800" b="0" dirty="0">
                <a:latin typeface="Arial" charset="0"/>
              </a:rPr>
              <a:t> Możliwość adoptowania okablowania instalacji inteligentnych do </a:t>
            </a:r>
            <a:r>
              <a:rPr lang="pl-PL" sz="1800" dirty="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1800" b="0" dirty="0">
                <a:latin typeface="Arial" charset="0"/>
              </a:rPr>
              <a:t> (np. EIB)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323850" y="3101975"/>
            <a:ext cx="88201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l-PL" sz="2400">
                <a:solidFill>
                  <a:srgbClr val="FFFF00"/>
                </a:solidFill>
                <a:latin typeface="Arial" charset="0"/>
              </a:rPr>
              <a:t>NIEZAWODNOŚĆ</a:t>
            </a:r>
          </a:p>
          <a:p>
            <a:pPr>
              <a:buFont typeface="Wingdings" pitchFamily="2" charset="2"/>
              <a:buNone/>
            </a:pPr>
            <a:endParaRPr lang="pl-PL" sz="1800">
              <a:solidFill>
                <a:srgbClr val="FFFF00"/>
              </a:solidFill>
              <a:latin typeface="Arial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b="0">
                <a:latin typeface="Arial" charset="0"/>
              </a:rPr>
              <a:t> </a:t>
            </a:r>
            <a:r>
              <a:rPr lang="pl-PL" sz="180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1800" b="0">
                <a:latin typeface="Arial" charset="0"/>
              </a:rPr>
              <a:t> przewyższa najostrzejsze kryteria odporności na zakłócenia (przemysł) ponad czterokrotnie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800" b="0">
                <a:latin typeface="Arial" charset="0"/>
              </a:rPr>
              <a:t> Duża odporność systemu na przepięcia z sieci energetycznej i indukowane w instalacji wewnętrznej </a:t>
            </a:r>
            <a:r>
              <a:rPr lang="pl-PL" sz="1800">
                <a:solidFill>
                  <a:srgbClr val="FFFF00"/>
                </a:solidFill>
                <a:latin typeface="Arial" charset="0"/>
              </a:rPr>
              <a:t>do 2kV/4kV</a:t>
            </a:r>
            <a:r>
              <a:rPr lang="pl-PL" sz="1800" b="0">
                <a:latin typeface="Arial" charset="0"/>
              </a:rPr>
              <a:t> (zalecane ograniczniki przepięć klasy B i C)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800" b="0">
                <a:latin typeface="Arial" charset="0"/>
              </a:rPr>
              <a:t> Dużo odporność na przeciążenia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800" b="0">
                <a:latin typeface="Arial" charset="0"/>
              </a:rPr>
              <a:t> </a:t>
            </a:r>
            <a:r>
              <a:rPr lang="pl-PL" sz="180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1800" b="0">
                <a:latin typeface="Arial" charset="0"/>
              </a:rPr>
              <a:t> pracuje w niestabilnych sieciach o napięciu od 190 do 260 V</a:t>
            </a: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800" b="0">
                <a:latin typeface="Arial" charset="0"/>
              </a:rPr>
              <a:t> </a:t>
            </a:r>
            <a:r>
              <a:rPr lang="pl-PL" sz="180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pl-PL" sz="1800" b="0">
                <a:latin typeface="Arial" charset="0"/>
              </a:rPr>
              <a:t> zapamiętuje stany modułów przed wyłączeniem (brak zasilania do 20s)</a:t>
            </a:r>
          </a:p>
        </p:txBody>
      </p:sp>
      <p:pic>
        <p:nvPicPr>
          <p:cNvPr id="17421" name="Obraz 17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ytuł 10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rtl="0" fontAlgn="base"/>
            <a:r>
              <a:rPr lang="pl-PL" sz="2400" b="1" kern="1200" dirty="0">
                <a:solidFill>
                  <a:srgbClr val="FFFF00"/>
                </a:solidFill>
                <a:latin typeface="Arial"/>
                <a:ea typeface="+mn-ea"/>
                <a:cs typeface="Arial"/>
              </a:rPr>
              <a:t>ŁATWOŚĆ I ELASTYCZNOŚĆ</a:t>
            </a:r>
            <a:endParaRPr lang="pl-PL" dirty="0"/>
          </a:p>
        </p:txBody>
      </p:sp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0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7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7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86" grpId="0"/>
      <p:bldP spid="20788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LCN\LCN-GTs_freigestellt_png\LCN-PKU_20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00213"/>
            <a:ext cx="4567238" cy="4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>
                <a:solidFill>
                  <a:srgbClr val="FFFF00"/>
                </a:solidFill>
              </a:rPr>
              <a:t>LCN-PK</a:t>
            </a:r>
            <a:r>
              <a:rPr lang="pl-PL">
                <a:solidFill>
                  <a:srgbClr val="FFFF00"/>
                </a:solidFill>
              </a:rPr>
              <a:t>U</a:t>
            </a:r>
            <a:endParaRPr lang="de-DE">
              <a:solidFill>
                <a:srgbClr val="FFFF00"/>
              </a:solidFill>
            </a:endParaRPr>
          </a:p>
        </p:txBody>
      </p:sp>
      <p:sp>
        <p:nvSpPr>
          <p:cNvPr id="58372" name="Text Box 10"/>
          <p:cNvSpPr txBox="1">
            <a:spLocks noChangeArrowheads="1"/>
          </p:cNvSpPr>
          <p:nvPr/>
        </p:nvSpPr>
        <p:spPr bwMode="auto">
          <a:xfrm>
            <a:off x="1571625" y="1071563"/>
            <a:ext cx="60499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l-PL" sz="2400"/>
              <a:t>Moduł komunikacji z komputerem</a:t>
            </a:r>
            <a:endParaRPr lang="de-DE" sz="240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6583363"/>
            <a:ext cx="8636000" cy="274637"/>
            <a:chOff x="288" y="4147"/>
            <a:chExt cx="5440" cy="173"/>
          </a:xfrm>
        </p:grpSpPr>
        <p:sp>
          <p:nvSpPr>
            <p:cNvPr id="58376" name="Line 4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8377" name="Text Box 5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58374" name="Obraz 23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9552" y="116632"/>
            <a:ext cx="8229600" cy="620688"/>
          </a:xfrm>
        </p:spPr>
        <p:txBody>
          <a:bodyPr/>
          <a:lstStyle/>
          <a:p>
            <a:pPr eaLnBrk="1" hangingPunct="1"/>
            <a:r>
              <a:rPr lang="de-DE" dirty="0">
                <a:solidFill>
                  <a:srgbClr val="FFFF00"/>
                </a:solidFill>
              </a:rPr>
              <a:t>LCN-</a:t>
            </a:r>
            <a:r>
              <a:rPr lang="pl-PL" dirty="0">
                <a:solidFill>
                  <a:srgbClr val="FFFF00"/>
                </a:solidFill>
              </a:rPr>
              <a:t>PRO w wersji 6.0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58372" name="Text Box 10"/>
          <p:cNvSpPr txBox="1">
            <a:spLocks noChangeArrowheads="1"/>
          </p:cNvSpPr>
          <p:nvPr/>
        </p:nvSpPr>
        <p:spPr bwMode="auto">
          <a:xfrm>
            <a:off x="815645" y="692696"/>
            <a:ext cx="7606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dirty="0"/>
              <a:t>Program do programowania instalacji LCN </a:t>
            </a:r>
            <a:br>
              <a:rPr lang="pl-PL" sz="2400" dirty="0"/>
            </a:br>
            <a:r>
              <a:rPr lang="pl-PL" sz="2400" dirty="0"/>
              <a:t>w całości w języku polskim</a:t>
            </a:r>
            <a:endParaRPr lang="de-DE" sz="2400" dirty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6583363"/>
            <a:ext cx="8636000" cy="274637"/>
            <a:chOff x="288" y="4147"/>
            <a:chExt cx="5440" cy="173"/>
          </a:xfrm>
        </p:grpSpPr>
        <p:sp>
          <p:nvSpPr>
            <p:cNvPr id="58376" name="Line 4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8377" name="Text Box 5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58374" name="Obraz 23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6" y="1772816"/>
            <a:ext cx="8098160" cy="43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dirty="0">
                <a:solidFill>
                  <a:srgbClr val="FFFF00"/>
                </a:solidFill>
              </a:rPr>
              <a:t>LCN-</a:t>
            </a:r>
            <a:r>
              <a:rPr lang="pl-PL" dirty="0">
                <a:solidFill>
                  <a:srgbClr val="FFFF00"/>
                </a:solidFill>
              </a:rPr>
              <a:t>VISU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58372" name="Text Box 10"/>
          <p:cNvSpPr txBox="1">
            <a:spLocks noChangeArrowheads="1"/>
          </p:cNvSpPr>
          <p:nvPr/>
        </p:nvSpPr>
        <p:spPr bwMode="auto">
          <a:xfrm>
            <a:off x="1996615" y="1179729"/>
            <a:ext cx="51507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dirty="0"/>
              <a:t>Moduł komunikacji Ethernet </a:t>
            </a:r>
            <a:br>
              <a:rPr lang="pl-PL" sz="2400" dirty="0"/>
            </a:br>
            <a:r>
              <a:rPr lang="pl-PL" sz="2400" dirty="0"/>
              <a:t>z prostą wizualizacją</a:t>
            </a:r>
            <a:endParaRPr lang="de-DE" sz="2400" dirty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6583363"/>
            <a:ext cx="8636000" cy="274637"/>
            <a:chOff x="288" y="4147"/>
            <a:chExt cx="5440" cy="173"/>
          </a:xfrm>
        </p:grpSpPr>
        <p:sp>
          <p:nvSpPr>
            <p:cNvPr id="58376" name="Line 4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8377" name="Text Box 5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58374" name="Obraz 23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0AB7224-EB0E-405A-22A3-868B0BAA4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72816"/>
            <a:ext cx="381642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324"/>
      </p:ext>
    </p:extLst>
  </p:cSld>
  <p:clrMapOvr>
    <a:masterClrMapping/>
  </p:clrMapOvr>
  <p:transition advClick="0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dirty="0">
                <a:solidFill>
                  <a:srgbClr val="FFFF00"/>
                </a:solidFill>
              </a:rPr>
              <a:t>LCN-</a:t>
            </a:r>
            <a:r>
              <a:rPr lang="pl-PL" dirty="0">
                <a:solidFill>
                  <a:srgbClr val="FFFF00"/>
                </a:solidFill>
              </a:rPr>
              <a:t>IS2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58372" name="Text Box 10"/>
          <p:cNvSpPr txBox="1">
            <a:spLocks noChangeArrowheads="1"/>
          </p:cNvSpPr>
          <p:nvPr/>
        </p:nvSpPr>
        <p:spPr bwMode="auto">
          <a:xfrm>
            <a:off x="1766200" y="1214577"/>
            <a:ext cx="6255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dirty="0"/>
              <a:t>Moduł galwanicznej separacji oraz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sz="2400" dirty="0"/>
              <a:t>wzmacniacza</a:t>
            </a:r>
            <a:endParaRPr lang="de-DE" sz="2400" dirty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6583363"/>
            <a:ext cx="8636000" cy="274637"/>
            <a:chOff x="288" y="4147"/>
            <a:chExt cx="5440" cy="173"/>
          </a:xfrm>
        </p:grpSpPr>
        <p:sp>
          <p:nvSpPr>
            <p:cNvPr id="58376" name="Line 4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8377" name="Text Box 5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58374" name="Obraz 23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760BD5E-2EBB-7A0A-1DDC-C300605F0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1887869"/>
            <a:ext cx="43924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16449"/>
      </p:ext>
    </p:extLst>
  </p:cSld>
  <p:clrMapOvr>
    <a:masterClrMapping/>
  </p:clrMapOvr>
  <p:transition advClick="0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dirty="0">
                <a:solidFill>
                  <a:srgbClr val="FFFF00"/>
                </a:solidFill>
              </a:rPr>
              <a:t>LCN-IS2/24</a:t>
            </a:r>
            <a:endParaRPr lang="de-DE" dirty="0">
              <a:solidFill>
                <a:srgbClr val="FFFF00"/>
              </a:solidFill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6583363"/>
            <a:ext cx="8636000" cy="274637"/>
            <a:chOff x="288" y="4147"/>
            <a:chExt cx="5440" cy="173"/>
          </a:xfrm>
        </p:grpSpPr>
        <p:sp>
          <p:nvSpPr>
            <p:cNvPr id="58376" name="Line 4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8377" name="Text Box 5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58374" name="Obraz 23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92C1D02E-3AF6-F3DA-6A26-34678EAB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381" y="1192381"/>
            <a:ext cx="6255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dirty="0"/>
              <a:t>Moduł galwanicznej separacji oraz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sz="2400" dirty="0"/>
              <a:t>Wzmacniacza do instalacji 24V</a:t>
            </a:r>
            <a:endParaRPr lang="de-DE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A880970-0DD7-5F7B-6D77-283E60B2B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16" y="1788145"/>
            <a:ext cx="4941168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68850"/>
      </p:ext>
    </p:extLst>
  </p:cSld>
  <p:clrMapOvr>
    <a:masterClrMapping/>
  </p:clrMapOvr>
  <p:transition advClick="0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dirty="0">
                <a:solidFill>
                  <a:srgbClr val="FFFF00"/>
                </a:solidFill>
              </a:rPr>
              <a:t>LCN-LLG</a:t>
            </a:r>
            <a:endParaRPr lang="de-DE" dirty="0">
              <a:solidFill>
                <a:srgbClr val="FFFF00"/>
              </a:solidFill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6583363"/>
            <a:ext cx="8636000" cy="274637"/>
            <a:chOff x="288" y="4147"/>
            <a:chExt cx="5440" cy="173"/>
          </a:xfrm>
        </p:grpSpPr>
        <p:sp>
          <p:nvSpPr>
            <p:cNvPr id="58376" name="Line 4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8377" name="Text Box 5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58374" name="Obraz 23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92C1D02E-3AF6-F3DA-6A26-34678EAB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09" y="1192381"/>
            <a:ext cx="76242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dirty="0"/>
              <a:t>Konwerter światłowodu włókna szklanego </a:t>
            </a:r>
            <a:endParaRPr lang="de-DE" sz="2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E9147-B3A8-E35B-D2A4-FC4878B1D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11" y="1587407"/>
            <a:ext cx="479715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92860"/>
      </p:ext>
    </p:extLst>
  </p:cSld>
  <p:clrMapOvr>
    <a:masterClrMapping/>
  </p:clrMapOvr>
  <p:transition advClick="0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dirty="0">
                <a:solidFill>
                  <a:srgbClr val="FFFF00"/>
                </a:solidFill>
              </a:rPr>
              <a:t>LCN-LLK</a:t>
            </a:r>
            <a:endParaRPr lang="de-DE" dirty="0">
              <a:solidFill>
                <a:srgbClr val="FFFF00"/>
              </a:solidFill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6583363"/>
            <a:ext cx="8636000" cy="274637"/>
            <a:chOff x="288" y="4147"/>
            <a:chExt cx="5440" cy="173"/>
          </a:xfrm>
        </p:grpSpPr>
        <p:sp>
          <p:nvSpPr>
            <p:cNvPr id="58376" name="Line 4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8377" name="Text Box 5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58374" name="Obraz 23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92C1D02E-3AF6-F3DA-6A26-34678EAB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78" y="1192381"/>
            <a:ext cx="81932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dirty="0"/>
              <a:t>Konwerter światłowodu włókna plastikowego </a:t>
            </a:r>
            <a:endParaRPr lang="de-DE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0E3294B-D77A-5970-3F92-9AE007608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8" y="1531408"/>
            <a:ext cx="5085183" cy="50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5708"/>
      </p:ext>
    </p:extLst>
  </p:cSld>
  <p:clrMapOvr>
    <a:masterClrMapping/>
  </p:clrMapOvr>
  <p:transition advClick="0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dirty="0">
                <a:solidFill>
                  <a:srgbClr val="FFFF00"/>
                </a:solidFill>
              </a:rPr>
              <a:t>LCN-SK</a:t>
            </a:r>
            <a:endParaRPr lang="de-DE" dirty="0">
              <a:solidFill>
                <a:srgbClr val="FFFF00"/>
              </a:solidFill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7200" y="6583363"/>
            <a:ext cx="8636000" cy="274637"/>
            <a:chOff x="288" y="4147"/>
            <a:chExt cx="5440" cy="173"/>
          </a:xfrm>
        </p:grpSpPr>
        <p:sp>
          <p:nvSpPr>
            <p:cNvPr id="58376" name="Line 4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8377" name="Text Box 5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58374" name="Obraz 23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92C1D02E-3AF6-F3DA-6A26-34678EABB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57" y="1192381"/>
            <a:ext cx="8116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2400" dirty="0"/>
              <a:t>Sprzęgło segmentowe do większych instalacji</a:t>
            </a:r>
            <a:endParaRPr lang="de-DE" sz="2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EA0FF63-82CF-7A94-FEAF-ADF9513DE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7" y="1426187"/>
            <a:ext cx="5165725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34543"/>
      </p:ext>
    </p:extLst>
  </p:cSld>
  <p:clrMapOvr>
    <a:masterClrMapping/>
  </p:clrMapOvr>
  <p:transition advClick="0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0" y="944563"/>
            <a:ext cx="1676400" cy="1270000"/>
            <a:chOff x="960" y="688"/>
            <a:chExt cx="1056" cy="800"/>
          </a:xfrm>
        </p:grpSpPr>
        <p:pic>
          <p:nvPicPr>
            <p:cNvPr id="57451" name="Picture 3" descr="Sk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688"/>
              <a:ext cx="1056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452" name="Text Box 4"/>
            <p:cNvSpPr txBox="1">
              <a:spLocks noChangeArrowheads="1"/>
            </p:cNvSpPr>
            <p:nvPr/>
          </p:nvSpPr>
          <p:spPr bwMode="auto">
            <a:xfrm>
              <a:off x="1488" y="714"/>
              <a:ext cx="480" cy="19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>
                  <a:solidFill>
                    <a:schemeClr val="accent2"/>
                  </a:solidFill>
                  <a:latin typeface="Arial" charset="0"/>
                </a:rPr>
                <a:t>S 124</a:t>
              </a:r>
              <a:endParaRPr lang="de-DE" sz="800" b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57453" name="Text Box 5"/>
            <p:cNvSpPr txBox="1">
              <a:spLocks noChangeArrowheads="1"/>
            </p:cNvSpPr>
            <p:nvPr/>
          </p:nvSpPr>
          <p:spPr bwMode="auto">
            <a:xfrm>
              <a:off x="1488" y="1248"/>
              <a:ext cx="480" cy="19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>
                  <a:solidFill>
                    <a:srgbClr val="F81902"/>
                  </a:solidFill>
                  <a:latin typeface="Arial" charset="0"/>
                </a:rPr>
                <a:t>ID 008</a:t>
              </a:r>
              <a:endParaRPr lang="de-DE" sz="800" b="0">
                <a:solidFill>
                  <a:srgbClr val="F81902"/>
                </a:solidFill>
                <a:latin typeface="Arial" charset="0"/>
              </a:endParaRPr>
            </a:p>
          </p:txBody>
        </p:sp>
      </p:grpSp>
      <p:pic>
        <p:nvPicPr>
          <p:cNvPr id="96262" name="Picture 6" descr="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795838"/>
            <a:ext cx="13350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7" descr="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1985963"/>
            <a:ext cx="13350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8" descr="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805363"/>
            <a:ext cx="13350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9" descr="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85963"/>
            <a:ext cx="13350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0" descr="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95838"/>
            <a:ext cx="13350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11" descr="H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5963"/>
            <a:ext cx="1335088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1909763" y="2290763"/>
            <a:ext cx="846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1400" b="0">
                <a:latin typeface="Arial" charset="0"/>
              </a:rPr>
              <a:t>-SK</a:t>
            </a:r>
            <a:endParaRPr lang="de-DE" sz="1600" b="0">
              <a:latin typeface="Arial" charset="0"/>
            </a:endParaRPr>
          </a:p>
        </p:txBody>
      </p:sp>
      <p:sp>
        <p:nvSpPr>
          <p:cNvPr id="96269" name="Text Box 13"/>
          <p:cNvSpPr txBox="1">
            <a:spLocks noChangeArrowheads="1"/>
          </p:cNvSpPr>
          <p:nvPr/>
        </p:nvSpPr>
        <p:spPr bwMode="auto">
          <a:xfrm>
            <a:off x="1909763" y="5033963"/>
            <a:ext cx="846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FFF00"/>
                </a:solidFill>
                <a:latin typeface="Arial" charset="0"/>
              </a:rPr>
              <a:t>LCN</a:t>
            </a:r>
            <a:r>
              <a:rPr lang="de-DE" sz="1400" b="0">
                <a:latin typeface="Arial" charset="0"/>
              </a:rPr>
              <a:t>-SK</a:t>
            </a:r>
            <a:endParaRPr lang="de-DE" sz="1600" b="0">
              <a:latin typeface="Arial" charset="0"/>
            </a:endParaRP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3733800" y="2819400"/>
            <a:ext cx="762000" cy="314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005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96271" name="Text Box 15"/>
          <p:cNvSpPr txBox="1">
            <a:spLocks noChangeArrowheads="1"/>
          </p:cNvSpPr>
          <p:nvPr/>
        </p:nvSpPr>
        <p:spPr bwMode="auto">
          <a:xfrm>
            <a:off x="5410200" y="2819400"/>
            <a:ext cx="762000" cy="314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006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7696200" y="2819400"/>
            <a:ext cx="762000" cy="314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254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3733800" y="5638800"/>
            <a:ext cx="762000" cy="314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005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410200" y="5638800"/>
            <a:ext cx="762000" cy="314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010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696200" y="5638800"/>
            <a:ext cx="762000" cy="314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015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971800" y="1300163"/>
            <a:ext cx="6172200" cy="915987"/>
            <a:chOff x="1872" y="912"/>
            <a:chExt cx="3888" cy="577"/>
          </a:xfrm>
        </p:grpSpPr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1872" y="1007"/>
              <a:ext cx="3648" cy="482"/>
              <a:chOff x="1872" y="1007"/>
              <a:chExt cx="3648" cy="482"/>
            </a:xfrm>
          </p:grpSpPr>
          <p:grpSp>
            <p:nvGrpSpPr>
              <p:cNvPr id="5" name="Group 22"/>
              <p:cNvGrpSpPr>
                <a:grpSpLocks/>
              </p:cNvGrpSpPr>
              <p:nvPr/>
            </p:nvGrpSpPr>
            <p:grpSpPr bwMode="auto">
              <a:xfrm>
                <a:off x="2112" y="1296"/>
                <a:ext cx="3408" cy="0"/>
                <a:chOff x="2112" y="1296"/>
                <a:chExt cx="3408" cy="0"/>
              </a:xfrm>
            </p:grpSpPr>
            <p:grpSp>
              <p:nvGrpSpPr>
                <p:cNvPr id="6" name="Group 23"/>
                <p:cNvGrpSpPr>
                  <a:grpSpLocks/>
                </p:cNvGrpSpPr>
                <p:nvPr/>
              </p:nvGrpSpPr>
              <p:grpSpPr bwMode="auto">
                <a:xfrm>
                  <a:off x="2112" y="1296"/>
                  <a:ext cx="2496" cy="0"/>
                  <a:chOff x="1344" y="3552"/>
                  <a:chExt cx="2496" cy="0"/>
                </a:xfrm>
              </p:grpSpPr>
              <p:sp>
                <p:nvSpPr>
                  <p:cNvPr id="57443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44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45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46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688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47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4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49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360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50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3552"/>
                    <a:ext cx="14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</p:grpSp>
            <p:sp>
              <p:nvSpPr>
                <p:cNvPr id="57440" name="Line 32"/>
                <p:cNvSpPr>
                  <a:spLocks noChangeShapeType="1"/>
                </p:cNvSpPr>
                <p:nvPr/>
              </p:nvSpPr>
              <p:spPr bwMode="auto">
                <a:xfrm>
                  <a:off x="4512" y="129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7441" name="Line 33"/>
                <p:cNvSpPr>
                  <a:spLocks noChangeShapeType="1"/>
                </p:cNvSpPr>
                <p:nvPr/>
              </p:nvSpPr>
              <p:spPr bwMode="auto">
                <a:xfrm>
                  <a:off x="4848" y="129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7442" name="Line 34"/>
                <p:cNvSpPr>
                  <a:spLocks noChangeShapeType="1"/>
                </p:cNvSpPr>
                <p:nvPr/>
              </p:nvSpPr>
              <p:spPr bwMode="auto">
                <a:xfrm>
                  <a:off x="5184" y="129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</p:grpSp>
          <p:sp>
            <p:nvSpPr>
              <p:cNvPr id="57427" name="Line 35"/>
              <p:cNvSpPr>
                <a:spLocks noChangeShapeType="1"/>
              </p:cNvSpPr>
              <p:nvPr/>
            </p:nvSpPr>
            <p:spPr bwMode="auto">
              <a:xfrm>
                <a:off x="1872" y="1008"/>
                <a:ext cx="3648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28" name="Line 36"/>
              <p:cNvSpPr>
                <a:spLocks noChangeShapeType="1"/>
              </p:cNvSpPr>
              <p:nvPr/>
            </p:nvSpPr>
            <p:spPr bwMode="auto">
              <a:xfrm>
                <a:off x="1872" y="1104"/>
                <a:ext cx="3648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29" name="Line 37"/>
              <p:cNvSpPr>
                <a:spLocks noChangeShapeType="1"/>
              </p:cNvSpPr>
              <p:nvPr/>
            </p:nvSpPr>
            <p:spPr bwMode="auto">
              <a:xfrm>
                <a:off x="1872" y="1200"/>
                <a:ext cx="364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30" name="Line 38"/>
              <p:cNvSpPr>
                <a:spLocks noChangeShapeType="1"/>
              </p:cNvSpPr>
              <p:nvPr/>
            </p:nvSpPr>
            <p:spPr bwMode="auto">
              <a:xfrm rot="5400000" flipH="1">
                <a:off x="2303" y="1247"/>
                <a:ext cx="481" cy="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31" name="Line 39"/>
              <p:cNvSpPr>
                <a:spLocks noChangeShapeType="1"/>
              </p:cNvSpPr>
              <p:nvPr/>
            </p:nvSpPr>
            <p:spPr bwMode="auto">
              <a:xfrm rot="-5400000">
                <a:off x="2448" y="1296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32" name="Line 40"/>
              <p:cNvSpPr>
                <a:spLocks noChangeShapeType="1"/>
              </p:cNvSpPr>
              <p:nvPr/>
            </p:nvSpPr>
            <p:spPr bwMode="auto">
              <a:xfrm rot="-5400000">
                <a:off x="2592" y="1344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33" name="Line 41"/>
              <p:cNvSpPr>
                <a:spLocks noChangeShapeType="1"/>
              </p:cNvSpPr>
              <p:nvPr/>
            </p:nvSpPr>
            <p:spPr bwMode="auto">
              <a:xfrm rot="5400000" flipH="1">
                <a:off x="3360" y="1248"/>
                <a:ext cx="481" cy="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34" name="Line 42"/>
              <p:cNvSpPr>
                <a:spLocks noChangeShapeType="1"/>
              </p:cNvSpPr>
              <p:nvPr/>
            </p:nvSpPr>
            <p:spPr bwMode="auto">
              <a:xfrm rot="-5400000">
                <a:off x="3505" y="1297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35" name="Line 43"/>
              <p:cNvSpPr>
                <a:spLocks noChangeShapeType="1"/>
              </p:cNvSpPr>
              <p:nvPr/>
            </p:nvSpPr>
            <p:spPr bwMode="auto">
              <a:xfrm rot="-5400000">
                <a:off x="3649" y="134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36" name="Line 44"/>
              <p:cNvSpPr>
                <a:spLocks noChangeShapeType="1"/>
              </p:cNvSpPr>
              <p:nvPr/>
            </p:nvSpPr>
            <p:spPr bwMode="auto">
              <a:xfrm rot="5400000" flipH="1">
                <a:off x="4800" y="1248"/>
                <a:ext cx="481" cy="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37" name="Line 45"/>
              <p:cNvSpPr>
                <a:spLocks noChangeShapeType="1"/>
              </p:cNvSpPr>
              <p:nvPr/>
            </p:nvSpPr>
            <p:spPr bwMode="auto">
              <a:xfrm rot="-5400000">
                <a:off x="4945" y="1297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438" name="Line 46"/>
              <p:cNvSpPr>
                <a:spLocks noChangeShapeType="1"/>
              </p:cNvSpPr>
              <p:nvPr/>
            </p:nvSpPr>
            <p:spPr bwMode="auto">
              <a:xfrm rot="-5400000">
                <a:off x="5089" y="1345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grpSp>
          <p:nvGrpSpPr>
            <p:cNvPr id="7" name="Group 47"/>
            <p:cNvGrpSpPr>
              <a:grpSpLocks/>
            </p:cNvGrpSpPr>
            <p:nvPr/>
          </p:nvGrpSpPr>
          <p:grpSpPr bwMode="auto">
            <a:xfrm>
              <a:off x="5472" y="912"/>
              <a:ext cx="288" cy="490"/>
              <a:chOff x="5568" y="1056"/>
              <a:chExt cx="288" cy="490"/>
            </a:xfrm>
          </p:grpSpPr>
          <p:sp>
            <p:nvSpPr>
              <p:cNvPr id="57422" name="Text Box 48"/>
              <p:cNvSpPr txBox="1">
                <a:spLocks noChangeArrowheads="1"/>
              </p:cNvSpPr>
              <p:nvPr/>
            </p:nvSpPr>
            <p:spPr bwMode="auto">
              <a:xfrm>
                <a:off x="5568" y="1158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sz="1000">
                    <a:solidFill>
                      <a:srgbClr val="0099CC"/>
                    </a:solidFill>
                    <a:latin typeface="Arial" charset="0"/>
                  </a:rPr>
                  <a:t>N</a:t>
                </a:r>
                <a:endParaRPr lang="de-DE" sz="10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57423" name="Text Box 49"/>
              <p:cNvSpPr txBox="1">
                <a:spLocks noChangeArrowheads="1"/>
              </p:cNvSpPr>
              <p:nvPr/>
            </p:nvSpPr>
            <p:spPr bwMode="auto">
              <a:xfrm>
                <a:off x="5568" y="1261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sz="1000">
                    <a:solidFill>
                      <a:srgbClr val="F81902"/>
                    </a:solidFill>
                    <a:latin typeface="Arial" charset="0"/>
                  </a:rPr>
                  <a:t>D</a:t>
                </a:r>
                <a:endParaRPr lang="de-DE" sz="10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57424" name="Text Box 50"/>
              <p:cNvSpPr txBox="1">
                <a:spLocks noChangeArrowheads="1"/>
              </p:cNvSpPr>
              <p:nvPr/>
            </p:nvSpPr>
            <p:spPr bwMode="auto">
              <a:xfrm>
                <a:off x="5568" y="1056"/>
                <a:ext cx="2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sz="1000">
                    <a:solidFill>
                      <a:schemeClr val="folHlink"/>
                    </a:solidFill>
                    <a:latin typeface="Arial" charset="0"/>
                  </a:rPr>
                  <a:t>L</a:t>
                </a:r>
                <a:endParaRPr lang="de-DE" sz="10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57425" name="Rectangle 51"/>
              <p:cNvSpPr>
                <a:spLocks noChangeArrowheads="1"/>
              </p:cNvSpPr>
              <p:nvPr/>
            </p:nvSpPr>
            <p:spPr bwMode="auto">
              <a:xfrm>
                <a:off x="5568" y="1392"/>
                <a:ext cx="22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de-DE" sz="1000">
                    <a:solidFill>
                      <a:srgbClr val="FFFF00"/>
                    </a:solidFill>
                    <a:latin typeface="Arial" charset="0"/>
                  </a:rPr>
                  <a:t>P</a:t>
                </a:r>
                <a:r>
                  <a:rPr lang="de-DE" sz="1000">
                    <a:solidFill>
                      <a:srgbClr val="66FF33"/>
                    </a:solidFill>
                    <a:latin typeface="Arial" charset="0"/>
                  </a:rPr>
                  <a:t>E</a:t>
                </a:r>
              </a:p>
            </p:txBody>
          </p:sp>
        </p:grpSp>
      </p:grpSp>
      <p:grpSp>
        <p:nvGrpSpPr>
          <p:cNvPr id="8" name="Group 52"/>
          <p:cNvGrpSpPr>
            <a:grpSpLocks/>
          </p:cNvGrpSpPr>
          <p:nvPr/>
        </p:nvGrpSpPr>
        <p:grpSpPr bwMode="auto">
          <a:xfrm>
            <a:off x="3657600" y="935038"/>
            <a:ext cx="4876800" cy="365125"/>
            <a:chOff x="2304" y="634"/>
            <a:chExt cx="3072" cy="230"/>
          </a:xfrm>
        </p:grpSpPr>
        <p:sp>
          <p:nvSpPr>
            <p:cNvPr id="57418" name="Text Box 53"/>
            <p:cNvSpPr txBox="1">
              <a:spLocks noChangeArrowheads="1"/>
            </p:cNvSpPr>
            <p:nvPr/>
          </p:nvSpPr>
          <p:spPr bwMode="auto">
            <a:xfrm>
              <a:off x="3222" y="634"/>
              <a:ext cx="12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 b="0">
                  <a:latin typeface="Arial" charset="0"/>
                </a:rPr>
                <a:t>100 </a:t>
              </a:r>
              <a:r>
                <a:rPr lang="pl-PL" sz="1400" b="0">
                  <a:latin typeface="Arial" charset="0"/>
                </a:rPr>
                <a:t>Telegramów /sek.</a:t>
              </a:r>
              <a:endParaRPr lang="de-DE" sz="1400" b="0">
                <a:latin typeface="Arial" charset="0"/>
              </a:endParaRPr>
            </a:p>
          </p:txBody>
        </p:sp>
        <p:sp>
          <p:nvSpPr>
            <p:cNvPr id="57419" name="Line 54"/>
            <p:cNvSpPr>
              <a:spLocks noChangeShapeType="1"/>
            </p:cNvSpPr>
            <p:nvPr/>
          </p:nvSpPr>
          <p:spPr bwMode="auto">
            <a:xfrm>
              <a:off x="2304" y="864"/>
              <a:ext cx="3072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3657600" y="3678238"/>
            <a:ext cx="4876800" cy="365125"/>
            <a:chOff x="2304" y="634"/>
            <a:chExt cx="3072" cy="230"/>
          </a:xfrm>
        </p:grpSpPr>
        <p:sp>
          <p:nvSpPr>
            <p:cNvPr id="57416" name="Text Box 56"/>
            <p:cNvSpPr txBox="1">
              <a:spLocks noChangeArrowheads="1"/>
            </p:cNvSpPr>
            <p:nvPr/>
          </p:nvSpPr>
          <p:spPr bwMode="auto">
            <a:xfrm>
              <a:off x="3219" y="634"/>
              <a:ext cx="12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 b="0">
                  <a:latin typeface="Arial" charset="0"/>
                </a:rPr>
                <a:t>100 Telegram</a:t>
              </a:r>
              <a:r>
                <a:rPr lang="pl-PL" sz="1400" b="0">
                  <a:latin typeface="Arial" charset="0"/>
                </a:rPr>
                <a:t>ów</a:t>
              </a:r>
              <a:r>
                <a:rPr lang="de-DE" sz="1400" b="0">
                  <a:latin typeface="Arial" charset="0"/>
                </a:rPr>
                <a:t> /</a:t>
              </a:r>
              <a:r>
                <a:rPr lang="pl-PL" sz="1400" b="0">
                  <a:latin typeface="Arial" charset="0"/>
                </a:rPr>
                <a:t>s</a:t>
              </a:r>
              <a:r>
                <a:rPr lang="de-DE" sz="1400" b="0">
                  <a:latin typeface="Arial" charset="0"/>
                </a:rPr>
                <a:t>ek</a:t>
              </a:r>
              <a:r>
                <a:rPr lang="pl-PL" sz="1400" b="0">
                  <a:latin typeface="Arial" charset="0"/>
                </a:rPr>
                <a:t>.</a:t>
              </a:r>
              <a:endParaRPr lang="de-DE" sz="1400" b="0">
                <a:latin typeface="Arial" charset="0"/>
              </a:endParaRPr>
            </a:p>
          </p:txBody>
        </p:sp>
        <p:sp>
          <p:nvSpPr>
            <p:cNvPr id="57417" name="Line 57"/>
            <p:cNvSpPr>
              <a:spLocks noChangeShapeType="1"/>
            </p:cNvSpPr>
            <p:nvPr/>
          </p:nvSpPr>
          <p:spPr bwMode="auto">
            <a:xfrm>
              <a:off x="2304" y="864"/>
              <a:ext cx="3072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1524000" y="3763963"/>
            <a:ext cx="1676400" cy="1270000"/>
            <a:chOff x="960" y="2464"/>
            <a:chExt cx="1056" cy="800"/>
          </a:xfrm>
        </p:grpSpPr>
        <p:pic>
          <p:nvPicPr>
            <p:cNvPr id="57413" name="Picture 59" descr="Sk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2464"/>
              <a:ext cx="1056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414" name="Text Box 60"/>
            <p:cNvSpPr txBox="1">
              <a:spLocks noChangeArrowheads="1"/>
            </p:cNvSpPr>
            <p:nvPr/>
          </p:nvSpPr>
          <p:spPr bwMode="auto">
            <a:xfrm>
              <a:off x="1488" y="3024"/>
              <a:ext cx="480" cy="19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>
                  <a:solidFill>
                    <a:srgbClr val="F81902"/>
                  </a:solidFill>
                  <a:latin typeface="Arial" charset="0"/>
                </a:rPr>
                <a:t>ID 008</a:t>
              </a:r>
              <a:endParaRPr lang="de-DE" sz="800" b="0">
                <a:solidFill>
                  <a:srgbClr val="F81902"/>
                </a:solidFill>
                <a:latin typeface="Arial" charset="0"/>
              </a:endParaRPr>
            </a:p>
          </p:txBody>
        </p:sp>
        <p:sp>
          <p:nvSpPr>
            <p:cNvPr id="57415" name="Text Box 61"/>
            <p:cNvSpPr txBox="1">
              <a:spLocks noChangeArrowheads="1"/>
            </p:cNvSpPr>
            <p:nvPr/>
          </p:nvSpPr>
          <p:spPr bwMode="auto">
            <a:xfrm>
              <a:off x="1488" y="2496"/>
              <a:ext cx="480" cy="19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>
                  <a:solidFill>
                    <a:schemeClr val="accent2"/>
                  </a:solidFill>
                  <a:latin typeface="Arial" charset="0"/>
                </a:rPr>
                <a:t>S 005</a:t>
              </a:r>
              <a:endParaRPr lang="de-DE" sz="800" b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96318" name="Text Box 62"/>
          <p:cNvSpPr txBox="1">
            <a:spLocks noChangeArrowheads="1"/>
          </p:cNvSpPr>
          <p:nvPr/>
        </p:nvSpPr>
        <p:spPr bwMode="auto">
          <a:xfrm>
            <a:off x="152400" y="2900363"/>
            <a:ext cx="769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600">
                <a:latin typeface="Arial" charset="0"/>
              </a:rPr>
              <a:t>K</a:t>
            </a:r>
            <a:r>
              <a:rPr lang="de-DE" sz="1600">
                <a:latin typeface="Arial" charset="0"/>
              </a:rPr>
              <a:t>AT 5</a:t>
            </a:r>
            <a:endParaRPr lang="de-DE" sz="1600">
              <a:solidFill>
                <a:srgbClr val="FF9900"/>
              </a:solidFill>
              <a:latin typeface="Arial" charset="0"/>
            </a:endParaRPr>
          </a:p>
        </p:txBody>
      </p: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2971800" y="4119563"/>
            <a:ext cx="6172200" cy="917575"/>
            <a:chOff x="1872" y="2688"/>
            <a:chExt cx="3888" cy="578"/>
          </a:xfrm>
        </p:grpSpPr>
        <p:sp>
          <p:nvSpPr>
            <p:cNvPr id="57382" name="Line 64"/>
            <p:cNvSpPr>
              <a:spLocks noChangeShapeType="1"/>
            </p:cNvSpPr>
            <p:nvPr/>
          </p:nvSpPr>
          <p:spPr bwMode="auto">
            <a:xfrm>
              <a:off x="1872" y="2785"/>
              <a:ext cx="3648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7383" name="Line 65"/>
            <p:cNvSpPr>
              <a:spLocks noChangeShapeType="1"/>
            </p:cNvSpPr>
            <p:nvPr/>
          </p:nvSpPr>
          <p:spPr bwMode="auto">
            <a:xfrm>
              <a:off x="1872" y="2881"/>
              <a:ext cx="3648" cy="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7384" name="Line 66"/>
            <p:cNvSpPr>
              <a:spLocks noChangeShapeType="1"/>
            </p:cNvSpPr>
            <p:nvPr/>
          </p:nvSpPr>
          <p:spPr bwMode="auto">
            <a:xfrm>
              <a:off x="1872" y="2977"/>
              <a:ext cx="364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grpSp>
          <p:nvGrpSpPr>
            <p:cNvPr id="12" name="Group 67"/>
            <p:cNvGrpSpPr>
              <a:grpSpLocks/>
            </p:cNvGrpSpPr>
            <p:nvPr/>
          </p:nvGrpSpPr>
          <p:grpSpPr bwMode="auto">
            <a:xfrm>
              <a:off x="2112" y="2688"/>
              <a:ext cx="3648" cy="578"/>
              <a:chOff x="2112" y="2688"/>
              <a:chExt cx="3648" cy="578"/>
            </a:xfrm>
          </p:grpSpPr>
          <p:grpSp>
            <p:nvGrpSpPr>
              <p:cNvPr id="13" name="Group 68"/>
              <p:cNvGrpSpPr>
                <a:grpSpLocks/>
              </p:cNvGrpSpPr>
              <p:nvPr/>
            </p:nvGrpSpPr>
            <p:grpSpPr bwMode="auto">
              <a:xfrm>
                <a:off x="2112" y="3073"/>
                <a:ext cx="3408" cy="0"/>
                <a:chOff x="2112" y="1296"/>
                <a:chExt cx="3408" cy="0"/>
              </a:xfrm>
            </p:grpSpPr>
            <p:grpSp>
              <p:nvGrpSpPr>
                <p:cNvPr id="14" name="Group 69"/>
                <p:cNvGrpSpPr>
                  <a:grpSpLocks/>
                </p:cNvGrpSpPr>
                <p:nvPr/>
              </p:nvGrpSpPr>
              <p:grpSpPr bwMode="auto">
                <a:xfrm>
                  <a:off x="2112" y="1296"/>
                  <a:ext cx="2496" cy="0"/>
                  <a:chOff x="1344" y="3552"/>
                  <a:chExt cx="2496" cy="0"/>
                </a:xfrm>
              </p:grpSpPr>
              <p:sp>
                <p:nvSpPr>
                  <p:cNvPr id="57405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344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06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1680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07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2016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08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688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09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352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10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11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3360" y="3552"/>
                    <a:ext cx="336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  <p:sp>
                <p:nvSpPr>
                  <p:cNvPr id="57412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3552"/>
                    <a:ext cx="144" cy="0"/>
                  </a:xfrm>
                  <a:prstGeom prst="line">
                    <a:avLst/>
                  </a:prstGeom>
                  <a:noFill/>
                  <a:ln w="38100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lIns="90000" tIns="46800" rIns="90000" bIns="46800" anchor="ctr"/>
                  <a:lstStyle/>
                  <a:p>
                    <a:endParaRPr lang="pl-PL"/>
                  </a:p>
                </p:txBody>
              </p:sp>
            </p:grpSp>
            <p:sp>
              <p:nvSpPr>
                <p:cNvPr id="57402" name="Line 78"/>
                <p:cNvSpPr>
                  <a:spLocks noChangeShapeType="1"/>
                </p:cNvSpPr>
                <p:nvPr/>
              </p:nvSpPr>
              <p:spPr bwMode="auto">
                <a:xfrm>
                  <a:off x="4512" y="129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7403" name="Line 79"/>
                <p:cNvSpPr>
                  <a:spLocks noChangeShapeType="1"/>
                </p:cNvSpPr>
                <p:nvPr/>
              </p:nvSpPr>
              <p:spPr bwMode="auto">
                <a:xfrm>
                  <a:off x="4848" y="129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7404" name="Line 80"/>
                <p:cNvSpPr>
                  <a:spLocks noChangeShapeType="1"/>
                </p:cNvSpPr>
                <p:nvPr/>
              </p:nvSpPr>
              <p:spPr bwMode="auto">
                <a:xfrm>
                  <a:off x="5184" y="1296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</p:grpSp>
          <p:sp>
            <p:nvSpPr>
              <p:cNvPr id="57387" name="Line 81"/>
              <p:cNvSpPr>
                <a:spLocks noChangeShapeType="1"/>
              </p:cNvSpPr>
              <p:nvPr/>
            </p:nvSpPr>
            <p:spPr bwMode="auto">
              <a:xfrm rot="5400000" flipH="1">
                <a:off x="2303" y="3024"/>
                <a:ext cx="481" cy="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388" name="Line 82"/>
              <p:cNvSpPr>
                <a:spLocks noChangeShapeType="1"/>
              </p:cNvSpPr>
              <p:nvPr/>
            </p:nvSpPr>
            <p:spPr bwMode="auto">
              <a:xfrm rot="-5400000">
                <a:off x="2448" y="3073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389" name="Line 83"/>
              <p:cNvSpPr>
                <a:spLocks noChangeShapeType="1"/>
              </p:cNvSpPr>
              <p:nvPr/>
            </p:nvSpPr>
            <p:spPr bwMode="auto">
              <a:xfrm rot="-5400000">
                <a:off x="2592" y="3121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390" name="Line 84"/>
              <p:cNvSpPr>
                <a:spLocks noChangeShapeType="1"/>
              </p:cNvSpPr>
              <p:nvPr/>
            </p:nvSpPr>
            <p:spPr bwMode="auto">
              <a:xfrm rot="5400000" flipH="1">
                <a:off x="3360" y="3025"/>
                <a:ext cx="481" cy="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391" name="Line 85"/>
              <p:cNvSpPr>
                <a:spLocks noChangeShapeType="1"/>
              </p:cNvSpPr>
              <p:nvPr/>
            </p:nvSpPr>
            <p:spPr bwMode="auto">
              <a:xfrm rot="-5400000">
                <a:off x="3505" y="3074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392" name="Line 86"/>
              <p:cNvSpPr>
                <a:spLocks noChangeShapeType="1"/>
              </p:cNvSpPr>
              <p:nvPr/>
            </p:nvSpPr>
            <p:spPr bwMode="auto">
              <a:xfrm rot="-5400000">
                <a:off x="3649" y="3122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393" name="Line 87"/>
              <p:cNvSpPr>
                <a:spLocks noChangeShapeType="1"/>
              </p:cNvSpPr>
              <p:nvPr/>
            </p:nvSpPr>
            <p:spPr bwMode="auto">
              <a:xfrm rot="5400000" flipH="1">
                <a:off x="4800" y="3025"/>
                <a:ext cx="481" cy="1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394" name="Line 88"/>
              <p:cNvSpPr>
                <a:spLocks noChangeShapeType="1"/>
              </p:cNvSpPr>
              <p:nvPr/>
            </p:nvSpPr>
            <p:spPr bwMode="auto">
              <a:xfrm rot="-5400000">
                <a:off x="4945" y="3074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7395" name="Line 89"/>
              <p:cNvSpPr>
                <a:spLocks noChangeShapeType="1"/>
              </p:cNvSpPr>
              <p:nvPr/>
            </p:nvSpPr>
            <p:spPr bwMode="auto">
              <a:xfrm rot="-5400000">
                <a:off x="5089" y="3122"/>
                <a:ext cx="288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grpSp>
            <p:nvGrpSpPr>
              <p:cNvPr id="15" name="Group 90"/>
              <p:cNvGrpSpPr>
                <a:grpSpLocks/>
              </p:cNvGrpSpPr>
              <p:nvPr/>
            </p:nvGrpSpPr>
            <p:grpSpPr bwMode="auto">
              <a:xfrm>
                <a:off x="5472" y="2688"/>
                <a:ext cx="288" cy="490"/>
                <a:chOff x="5568" y="1056"/>
                <a:chExt cx="288" cy="490"/>
              </a:xfrm>
            </p:grpSpPr>
            <p:sp>
              <p:nvSpPr>
                <p:cNvPr id="57397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5568" y="1158"/>
                  <a:ext cx="288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de-DE" sz="1000">
                      <a:solidFill>
                        <a:srgbClr val="0099CC"/>
                      </a:solidFill>
                      <a:latin typeface="Arial" charset="0"/>
                    </a:rPr>
                    <a:t>N</a:t>
                  </a:r>
                  <a:endParaRPr lang="de-DE" sz="1000" b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57398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5568" y="1261"/>
                  <a:ext cx="288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de-DE" sz="1000">
                      <a:solidFill>
                        <a:srgbClr val="F81902"/>
                      </a:solidFill>
                      <a:latin typeface="Arial" charset="0"/>
                    </a:rPr>
                    <a:t>D</a:t>
                  </a:r>
                  <a:endParaRPr lang="de-DE" sz="1000" b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57399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5568" y="1056"/>
                  <a:ext cx="288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de-DE" sz="1000">
                      <a:solidFill>
                        <a:schemeClr val="folHlink"/>
                      </a:solidFill>
                      <a:latin typeface="Arial" charset="0"/>
                    </a:rPr>
                    <a:t>L</a:t>
                  </a:r>
                  <a:endParaRPr lang="de-DE" sz="1000" b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57400" name="Rectangle 94"/>
                <p:cNvSpPr>
                  <a:spLocks noChangeArrowheads="1"/>
                </p:cNvSpPr>
                <p:nvPr/>
              </p:nvSpPr>
              <p:spPr bwMode="auto">
                <a:xfrm>
                  <a:off x="5568" y="1392"/>
                  <a:ext cx="222" cy="1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de-DE" sz="1000">
                      <a:solidFill>
                        <a:srgbClr val="FFFF00"/>
                      </a:solidFill>
                      <a:latin typeface="Arial" charset="0"/>
                    </a:rPr>
                    <a:t>P</a:t>
                  </a:r>
                  <a:r>
                    <a:rPr lang="de-DE" sz="1000">
                      <a:solidFill>
                        <a:srgbClr val="66FF33"/>
                      </a:solidFill>
                      <a:latin typeface="Arial" charset="0"/>
                    </a:rPr>
                    <a:t>E</a:t>
                  </a:r>
                </a:p>
              </p:txBody>
            </p:sp>
          </p:grpSp>
        </p:grpSp>
      </p:grpSp>
      <p:sp>
        <p:nvSpPr>
          <p:cNvPr id="57367" name="Rectangle 95"/>
          <p:cNvSpPr>
            <a:spLocks noGrp="1" noChangeArrowheads="1"/>
          </p:cNvSpPr>
          <p:nvPr>
            <p:ph type="title" idx="4294967295"/>
          </p:nvPr>
        </p:nvSpPr>
        <p:spPr>
          <a:xfrm>
            <a:off x="2468563" y="242888"/>
            <a:ext cx="4141787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 dirty="0">
                <a:solidFill>
                  <a:schemeClr val="bg1"/>
                </a:solidFill>
              </a:rPr>
              <a:t>Struktura systemu </a:t>
            </a:r>
            <a:r>
              <a:rPr lang="pl-PL" sz="2800" b="1" dirty="0">
                <a:solidFill>
                  <a:srgbClr val="FFFF00"/>
                </a:solidFill>
              </a:rPr>
              <a:t>LCN</a:t>
            </a:r>
            <a:endParaRPr lang="de-DE" sz="3200" b="1" dirty="0">
              <a:solidFill>
                <a:schemeClr val="bg2"/>
              </a:solidFill>
            </a:endParaRPr>
          </a:p>
        </p:txBody>
      </p:sp>
      <p:grpSp>
        <p:nvGrpSpPr>
          <p:cNvPr id="16" name="Group 96"/>
          <p:cNvGrpSpPr>
            <a:grpSpLocks/>
          </p:cNvGrpSpPr>
          <p:nvPr/>
        </p:nvGrpSpPr>
        <p:grpSpPr bwMode="auto">
          <a:xfrm>
            <a:off x="914400" y="157163"/>
            <a:ext cx="762000" cy="5867400"/>
            <a:chOff x="576" y="192"/>
            <a:chExt cx="480" cy="3696"/>
          </a:xfrm>
        </p:grpSpPr>
        <p:sp>
          <p:nvSpPr>
            <p:cNvPr id="57376" name="Line 97"/>
            <p:cNvSpPr>
              <a:spLocks noChangeShapeType="1"/>
            </p:cNvSpPr>
            <p:nvPr/>
          </p:nvSpPr>
          <p:spPr bwMode="auto">
            <a:xfrm flipV="1">
              <a:off x="576" y="192"/>
              <a:ext cx="0" cy="369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pl-PL"/>
            </a:p>
          </p:txBody>
        </p:sp>
        <p:sp>
          <p:nvSpPr>
            <p:cNvPr id="57377" name="Line 98"/>
            <p:cNvSpPr>
              <a:spLocks noChangeShapeType="1"/>
            </p:cNvSpPr>
            <p:nvPr/>
          </p:nvSpPr>
          <p:spPr bwMode="auto">
            <a:xfrm flipV="1">
              <a:off x="672" y="192"/>
              <a:ext cx="0" cy="36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pl-PL"/>
            </a:p>
          </p:txBody>
        </p:sp>
        <p:sp>
          <p:nvSpPr>
            <p:cNvPr id="57378" name="Line 99"/>
            <p:cNvSpPr>
              <a:spLocks noChangeShapeType="1"/>
            </p:cNvSpPr>
            <p:nvPr/>
          </p:nvSpPr>
          <p:spPr bwMode="auto">
            <a:xfrm flipH="1">
              <a:off x="576" y="2784"/>
              <a:ext cx="48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pl-PL"/>
            </a:p>
          </p:txBody>
        </p:sp>
        <p:sp>
          <p:nvSpPr>
            <p:cNvPr id="57379" name="Line 100"/>
            <p:cNvSpPr>
              <a:spLocks noChangeShapeType="1"/>
            </p:cNvSpPr>
            <p:nvPr/>
          </p:nvSpPr>
          <p:spPr bwMode="auto">
            <a:xfrm flipH="1">
              <a:off x="576" y="1008"/>
              <a:ext cx="480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pl-PL"/>
            </a:p>
          </p:txBody>
        </p:sp>
        <p:sp>
          <p:nvSpPr>
            <p:cNvPr id="57380" name="Line 101"/>
            <p:cNvSpPr>
              <a:spLocks noChangeShapeType="1"/>
            </p:cNvSpPr>
            <p:nvPr/>
          </p:nvSpPr>
          <p:spPr bwMode="auto">
            <a:xfrm flipH="1">
              <a:off x="672" y="1104"/>
              <a:ext cx="38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pl-PL"/>
            </a:p>
          </p:txBody>
        </p:sp>
        <p:sp>
          <p:nvSpPr>
            <p:cNvPr id="57381" name="Line 102"/>
            <p:cNvSpPr>
              <a:spLocks noChangeShapeType="1"/>
            </p:cNvSpPr>
            <p:nvPr/>
          </p:nvSpPr>
          <p:spPr bwMode="auto">
            <a:xfrm flipH="1">
              <a:off x="672" y="2880"/>
              <a:ext cx="38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pl-PL"/>
            </a:p>
          </p:txBody>
        </p:sp>
      </p:grpSp>
      <p:grpSp>
        <p:nvGrpSpPr>
          <p:cNvPr id="17" name="Group 103"/>
          <p:cNvGrpSpPr>
            <a:grpSpLocks/>
          </p:cNvGrpSpPr>
          <p:nvPr/>
        </p:nvGrpSpPr>
        <p:grpSpPr bwMode="auto">
          <a:xfrm>
            <a:off x="1066800" y="842963"/>
            <a:ext cx="2133600" cy="5105400"/>
            <a:chOff x="672" y="624"/>
            <a:chExt cx="1344" cy="3216"/>
          </a:xfrm>
        </p:grpSpPr>
        <p:sp>
          <p:nvSpPr>
            <p:cNvPr id="57374" name="Line 104"/>
            <p:cNvSpPr>
              <a:spLocks noChangeShapeType="1"/>
            </p:cNvSpPr>
            <p:nvPr/>
          </p:nvSpPr>
          <p:spPr bwMode="auto">
            <a:xfrm flipV="1">
              <a:off x="768" y="624"/>
              <a:ext cx="0" cy="3216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7375" name="Rectangle 105"/>
            <p:cNvSpPr>
              <a:spLocks noChangeArrowheads="1"/>
            </p:cNvSpPr>
            <p:nvPr/>
          </p:nvSpPr>
          <p:spPr bwMode="auto">
            <a:xfrm>
              <a:off x="672" y="1872"/>
              <a:ext cx="134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400" b="0">
                  <a:latin typeface="Arial" charset="0"/>
                </a:rPr>
                <a:t>Od </a:t>
              </a:r>
              <a:r>
                <a:rPr lang="de-DE" sz="1400" b="0">
                  <a:latin typeface="Arial" charset="0"/>
                </a:rPr>
                <a:t>1</a:t>
              </a:r>
              <a:r>
                <a:rPr lang="pl-PL" sz="1400" b="0">
                  <a:latin typeface="Arial" charset="0"/>
                </a:rPr>
                <a:t> </a:t>
              </a:r>
              <a:r>
                <a:rPr lang="de-DE" sz="1400" b="0">
                  <a:latin typeface="Arial" charset="0"/>
                </a:rPr>
                <a:t>000 </a:t>
              </a:r>
              <a:r>
                <a:rPr lang="pl-PL" sz="1400" b="0">
                  <a:latin typeface="Arial" charset="0"/>
                </a:rPr>
                <a:t>do</a:t>
              </a:r>
              <a:r>
                <a:rPr lang="de-DE" sz="1400" b="0">
                  <a:latin typeface="Arial" charset="0"/>
                </a:rPr>
                <a:t> 10</a:t>
              </a:r>
              <a:r>
                <a:rPr lang="pl-PL" sz="1400" b="0">
                  <a:latin typeface="Arial" charset="0"/>
                </a:rPr>
                <a:t> </a:t>
              </a:r>
              <a:r>
                <a:rPr lang="de-DE" sz="1400" b="0">
                  <a:latin typeface="Arial" charset="0"/>
                </a:rPr>
                <a:t>000 Telegram</a:t>
              </a:r>
              <a:r>
                <a:rPr lang="pl-PL" sz="1400" b="0">
                  <a:latin typeface="Arial" charset="0"/>
                </a:rPr>
                <a:t>ów</a:t>
              </a:r>
              <a:r>
                <a:rPr lang="de-DE" sz="1400" b="0">
                  <a:latin typeface="Arial" charset="0"/>
                </a:rPr>
                <a:t>/</a:t>
              </a:r>
              <a:r>
                <a:rPr lang="pl-PL" sz="1400" b="0">
                  <a:latin typeface="Arial" charset="0"/>
                </a:rPr>
                <a:t>s</a:t>
              </a:r>
              <a:r>
                <a:rPr lang="de-DE" sz="1400" b="0">
                  <a:latin typeface="Arial" charset="0"/>
                </a:rPr>
                <a:t>ek</a:t>
              </a:r>
              <a:r>
                <a:rPr lang="pl-PL" sz="1400" b="0">
                  <a:latin typeface="Arial" charset="0"/>
                </a:rPr>
                <a:t>.</a:t>
              </a:r>
              <a:endParaRPr lang="de-DE" sz="1600" b="0">
                <a:solidFill>
                  <a:schemeClr val="hlink"/>
                </a:solidFill>
                <a:latin typeface="Arial" charset="0"/>
              </a:endParaRPr>
            </a:p>
          </p:txBody>
        </p:sp>
      </p:grpSp>
      <p:grpSp>
        <p:nvGrpSpPr>
          <p:cNvPr id="18" name="Group 106"/>
          <p:cNvGrpSpPr>
            <a:grpSpLocks/>
          </p:cNvGrpSpPr>
          <p:nvPr/>
        </p:nvGrpSpPr>
        <p:grpSpPr bwMode="auto">
          <a:xfrm>
            <a:off x="900113" y="6591300"/>
            <a:ext cx="8081962" cy="274638"/>
            <a:chOff x="288" y="4147"/>
            <a:chExt cx="5451" cy="182"/>
          </a:xfrm>
        </p:grpSpPr>
        <p:sp>
          <p:nvSpPr>
            <p:cNvPr id="57372" name="Line 107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7373" name="Text Box 108"/>
            <p:cNvSpPr txBox="1">
              <a:spLocks noChangeArrowheads="1"/>
            </p:cNvSpPr>
            <p:nvPr/>
          </p:nvSpPr>
          <p:spPr bwMode="auto">
            <a:xfrm>
              <a:off x="5188" y="4147"/>
              <a:ext cx="55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pl-PL" sz="14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112" name="Obraz 111" descr="logo lcn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6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96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37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5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3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96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96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6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33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38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43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48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8" grpId="0" autoUpdateAnimBg="0"/>
      <p:bldP spid="96269" grpId="0" autoUpdateAnimBg="0"/>
      <p:bldP spid="96270" grpId="0" animBg="1" autoUpdateAnimBg="0"/>
      <p:bldP spid="96271" grpId="0" animBg="1" autoUpdateAnimBg="0"/>
      <p:bldP spid="96272" grpId="0" animBg="1" autoUpdateAnimBg="0"/>
      <p:bldP spid="96273" grpId="0" animBg="1" autoUpdateAnimBg="0"/>
      <p:bldP spid="96274" grpId="0" animBg="1" autoUpdateAnimBg="0"/>
      <p:bldP spid="96275" grpId="0" animBg="1" autoUpdateAnimBg="0"/>
      <p:bldP spid="96318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628775"/>
            <a:ext cx="8229600" cy="3313113"/>
          </a:xfrm>
        </p:spPr>
        <p:txBody>
          <a:bodyPr/>
          <a:lstStyle/>
          <a:p>
            <a:pPr eaLnBrk="1" hangingPunct="1"/>
            <a:r>
              <a:rPr lang="pl-PL" sz="5400" b="1" dirty="0">
                <a:solidFill>
                  <a:schemeClr val="tx1"/>
                </a:solidFill>
              </a:rPr>
              <a:t>PROGRAMOWANIE URZĄDZEŃ LCN </a:t>
            </a:r>
            <a:endParaRPr lang="pl-PL" sz="7200" b="1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912813" y="6597650"/>
            <a:ext cx="8231187" cy="274638"/>
            <a:chOff x="288" y="4147"/>
            <a:chExt cx="5560" cy="182"/>
          </a:xfrm>
        </p:grpSpPr>
        <p:sp>
          <p:nvSpPr>
            <p:cNvPr id="18450" name="Line 3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8451" name="Text Box 4"/>
            <p:cNvSpPr txBox="1">
              <a:spLocks noChangeArrowheads="1"/>
            </p:cNvSpPr>
            <p:nvPr/>
          </p:nvSpPr>
          <p:spPr bwMode="auto">
            <a:xfrm>
              <a:off x="5189" y="4147"/>
              <a:ext cx="65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18435" name="Obraz 17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20725" y="1920875"/>
            <a:ext cx="457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200"/>
              <a:t>L</a:t>
            </a:r>
          </a:p>
          <a:p>
            <a:pPr>
              <a:spcBef>
                <a:spcPct val="50000"/>
              </a:spcBef>
            </a:pPr>
            <a:r>
              <a:rPr lang="de-DE" sz="1200">
                <a:solidFill>
                  <a:schemeClr val="accent2"/>
                </a:solidFill>
              </a:rPr>
              <a:t>N</a:t>
            </a:r>
          </a:p>
          <a:p>
            <a:pPr>
              <a:spcBef>
                <a:spcPct val="50000"/>
              </a:spcBef>
            </a:pPr>
            <a:r>
              <a:rPr lang="de-DE" sz="1200">
                <a:solidFill>
                  <a:srgbClr val="FFFF00"/>
                </a:solidFill>
              </a:rPr>
              <a:t>P</a:t>
            </a:r>
            <a:r>
              <a:rPr lang="de-DE" sz="1200">
                <a:solidFill>
                  <a:srgbClr val="66FF33"/>
                </a:solidFill>
              </a:rPr>
              <a:t>E</a:t>
            </a:r>
            <a:endParaRPr lang="de-DE" sz="800" b="0">
              <a:solidFill>
                <a:schemeClr val="tx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20725" y="2774950"/>
            <a:ext cx="312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200">
                <a:solidFill>
                  <a:srgbClr val="F81902"/>
                </a:solidFill>
              </a:rPr>
              <a:t>D</a:t>
            </a:r>
            <a:endParaRPr lang="de-DE" sz="800" b="0">
              <a:solidFill>
                <a:schemeClr val="tx1"/>
              </a:solidFill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796925" y="1158875"/>
            <a:ext cx="8153400" cy="369888"/>
            <a:chOff x="528" y="1113"/>
            <a:chExt cx="5136" cy="233"/>
          </a:xfrm>
        </p:grpSpPr>
        <p:sp>
          <p:nvSpPr>
            <p:cNvPr id="18448" name="Oval 5"/>
            <p:cNvSpPr>
              <a:spLocks noChangeArrowheads="1"/>
            </p:cNvSpPr>
            <p:nvPr/>
          </p:nvSpPr>
          <p:spPr bwMode="auto">
            <a:xfrm>
              <a:off x="528" y="1180"/>
              <a:ext cx="96" cy="9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8449" name="Rectangle 6"/>
            <p:cNvSpPr>
              <a:spLocks noChangeArrowheads="1"/>
            </p:cNvSpPr>
            <p:nvPr/>
          </p:nvSpPr>
          <p:spPr bwMode="auto">
            <a:xfrm>
              <a:off x="624" y="1113"/>
              <a:ext cx="50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800" b="0"/>
                <a:t>Dodatkowa żyła w standardowym kablu instalacyjnym</a:t>
              </a:r>
              <a:r>
                <a:rPr lang="de-DE" sz="1800" b="0"/>
                <a:t> (NYM</a:t>
              </a:r>
              <a:r>
                <a:rPr lang="pl-PL" sz="1800" b="0"/>
                <a:t> / YDY</a:t>
              </a:r>
              <a:r>
                <a:rPr lang="de-DE" sz="1800" b="0"/>
                <a:t>)</a:t>
              </a:r>
              <a:endParaRPr lang="de-DE" sz="1800">
                <a:solidFill>
                  <a:srgbClr val="FF3300"/>
                </a:solidFill>
              </a:endParaRPr>
            </a:p>
          </p:txBody>
        </p:sp>
      </p:grpSp>
      <p:graphicFrame>
        <p:nvGraphicFramePr>
          <p:cNvPr id="13" name="Object 10"/>
          <p:cNvGraphicFramePr>
            <a:graphicFrameLocks noChangeAspect="1"/>
          </p:cNvGraphicFramePr>
          <p:nvPr/>
        </p:nvGraphicFramePr>
        <p:xfrm>
          <a:off x="1204913" y="1754188"/>
          <a:ext cx="7364412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" r:id="rId3" imgW="8580952" imgH="1800476" progId="PBrush">
                  <p:embed/>
                </p:oleObj>
              </mc:Choice>
              <mc:Fallback>
                <p:oleObj name="Bitmap" r:id="rId3" imgW="8580952" imgH="1800476" progId="PBrush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4913" y="1754188"/>
                        <a:ext cx="7364412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1"/>
          <p:cNvGraphicFramePr>
            <a:graphicFrameLocks noChangeAspect="1"/>
          </p:cNvGraphicFramePr>
          <p:nvPr/>
        </p:nvGraphicFramePr>
        <p:xfrm>
          <a:off x="1330325" y="2820988"/>
          <a:ext cx="67818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" r:id="rId5" imgW="8142857" imgH="152260" progId="PBrush">
                  <p:embed/>
                </p:oleObj>
              </mc:Choice>
              <mc:Fallback>
                <p:oleObj name="Bitmap" r:id="rId5" imgW="8142857" imgH="152260" progId="PBrush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0325" y="2820988"/>
                        <a:ext cx="6781800" cy="1524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2473325" y="3963988"/>
            <a:ext cx="3702050" cy="369887"/>
            <a:chOff x="1584" y="2880"/>
            <a:chExt cx="2332" cy="233"/>
          </a:xfrm>
        </p:grpSpPr>
        <p:sp>
          <p:nvSpPr>
            <p:cNvPr id="18446" name="Oval 14"/>
            <p:cNvSpPr>
              <a:spLocks noChangeArrowheads="1"/>
            </p:cNvSpPr>
            <p:nvPr/>
          </p:nvSpPr>
          <p:spPr bwMode="auto">
            <a:xfrm>
              <a:off x="1584" y="2947"/>
              <a:ext cx="96" cy="9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18447" name="Rectangle 15"/>
            <p:cNvSpPr>
              <a:spLocks noChangeArrowheads="1"/>
            </p:cNvSpPr>
            <p:nvPr/>
          </p:nvSpPr>
          <p:spPr bwMode="auto">
            <a:xfrm>
              <a:off x="1680" y="2880"/>
              <a:ext cx="22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pl-PL" sz="1800" b="0"/>
                <a:t>Głębokie puszki instalacyjne</a:t>
              </a:r>
              <a:r>
                <a:rPr lang="de-DE" sz="1800" b="0"/>
                <a:t> </a:t>
              </a:r>
              <a:endParaRPr lang="de-DE" sz="1800">
                <a:solidFill>
                  <a:srgbClr val="FF3300"/>
                </a:solidFill>
              </a:endParaRPr>
            </a:p>
          </p:txBody>
        </p:sp>
      </p:grpSp>
      <p:sp>
        <p:nvSpPr>
          <p:cNvPr id="18442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2916238" y="260350"/>
            <a:ext cx="3308350" cy="519113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2800" b="1" dirty="0">
                <a:solidFill>
                  <a:schemeClr val="bg2"/>
                </a:solidFill>
              </a:rPr>
              <a:t>Wymagania  </a:t>
            </a:r>
            <a:r>
              <a:rPr lang="de-DE" sz="2800" b="1" dirty="0">
                <a:solidFill>
                  <a:srgbClr val="FFFF00"/>
                </a:solidFill>
              </a:rPr>
              <a:t>LCN</a:t>
            </a:r>
            <a:r>
              <a:rPr lang="de-DE" sz="2800" b="1" dirty="0">
                <a:solidFill>
                  <a:schemeClr val="bg2"/>
                </a:solidFill>
              </a:rPr>
              <a:t>?</a:t>
            </a:r>
            <a:endParaRPr lang="de-DE" sz="3200" b="1" dirty="0">
              <a:solidFill>
                <a:schemeClr val="bg2"/>
              </a:solidFill>
            </a:endParaRPr>
          </a:p>
        </p:txBody>
      </p:sp>
      <p:graphicFrame>
        <p:nvGraphicFramePr>
          <p:cNvPr id="19" name="Object 17"/>
          <p:cNvGraphicFramePr>
            <a:graphicFrameLocks noChangeAspect="1"/>
          </p:cNvGraphicFramePr>
          <p:nvPr/>
        </p:nvGraphicFramePr>
        <p:xfrm>
          <a:off x="1177925" y="3430588"/>
          <a:ext cx="928688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7753279" imgH="23555376" progId="">
                  <p:embed/>
                </p:oleObj>
              </mc:Choice>
              <mc:Fallback>
                <p:oleObj name="Clip" r:id="rId7" imgW="7753279" imgH="23555376" progId="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925" y="3430588"/>
                        <a:ext cx="928688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8" descr="puszka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422650"/>
            <a:ext cx="23050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puszka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4502150"/>
            <a:ext cx="27400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2"/>
          <p:cNvSpPr txBox="1">
            <a:spLocks noChangeArrowheads="1"/>
          </p:cNvSpPr>
          <p:nvPr/>
        </p:nvSpPr>
        <p:spPr bwMode="auto">
          <a:xfrm>
            <a:off x="685800" y="1330325"/>
            <a:ext cx="561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800">
                <a:latin typeface="Arial" charset="0"/>
              </a:rPr>
              <a:t>rozróżniamy</a:t>
            </a:r>
            <a:r>
              <a:rPr lang="de-DE" sz="180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pl-PL" sz="1800" u="sng">
                <a:solidFill>
                  <a:srgbClr val="FFFF00"/>
                </a:solidFill>
                <a:latin typeface="Arial" charset="0"/>
              </a:rPr>
              <a:t>trzy</a:t>
            </a:r>
            <a:r>
              <a:rPr lang="de-DE" sz="1800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pl-PL" sz="1800">
                <a:latin typeface="Arial" charset="0"/>
              </a:rPr>
              <a:t>funkcje</a:t>
            </a:r>
            <a:r>
              <a:rPr lang="de-DE" sz="1800">
                <a:latin typeface="Arial" charset="0"/>
              </a:rPr>
              <a:t> </a:t>
            </a:r>
            <a:r>
              <a:rPr lang="pl-PL" sz="1800">
                <a:latin typeface="Arial" charset="0"/>
              </a:rPr>
              <a:t>uruchomienia przycisku</a:t>
            </a:r>
            <a:r>
              <a:rPr lang="de-DE" sz="1800">
                <a:latin typeface="Arial" charset="0"/>
              </a:rPr>
              <a:t>!</a:t>
            </a:r>
            <a:endParaRPr lang="de-DE" sz="800" b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368300" y="3197225"/>
            <a:ext cx="1162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1800">
                <a:solidFill>
                  <a:srgbClr val="FF3300"/>
                </a:solidFill>
                <a:latin typeface="Arial" charset="0"/>
              </a:rPr>
              <a:t>„</a:t>
            </a:r>
            <a:r>
              <a:rPr lang="pl-PL" sz="1800">
                <a:solidFill>
                  <a:srgbClr val="FF3300"/>
                </a:solidFill>
                <a:latin typeface="Arial" charset="0"/>
              </a:rPr>
              <a:t>krótkie</a:t>
            </a:r>
            <a:r>
              <a:rPr lang="de-DE" sz="1800">
                <a:solidFill>
                  <a:srgbClr val="FF3300"/>
                </a:solidFill>
                <a:latin typeface="Arial" charset="0"/>
              </a:rPr>
              <a:t>“</a:t>
            </a:r>
            <a:endParaRPr lang="de-DE" sz="800" b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749300" y="3868738"/>
            <a:ext cx="108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1800">
                <a:solidFill>
                  <a:srgbClr val="FF9900"/>
                </a:solidFill>
                <a:latin typeface="Arial" charset="0"/>
              </a:rPr>
              <a:t>„</a:t>
            </a:r>
            <a:r>
              <a:rPr lang="pl-PL" sz="1800">
                <a:solidFill>
                  <a:srgbClr val="FF9900"/>
                </a:solidFill>
                <a:latin typeface="Arial" charset="0"/>
              </a:rPr>
              <a:t>długie</a:t>
            </a:r>
            <a:r>
              <a:rPr lang="de-DE" sz="1800">
                <a:solidFill>
                  <a:srgbClr val="FF9900"/>
                </a:solidFill>
                <a:latin typeface="Arial" charset="0"/>
              </a:rPr>
              <a:t>“</a:t>
            </a:r>
            <a:endParaRPr lang="de-DE" sz="800" b="0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971550" y="4652963"/>
            <a:ext cx="94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1800">
                <a:solidFill>
                  <a:srgbClr val="00FF00"/>
                </a:solidFill>
                <a:latin typeface="Arial" charset="0"/>
              </a:rPr>
              <a:t>„</a:t>
            </a:r>
            <a:r>
              <a:rPr lang="pl-PL" sz="1800">
                <a:solidFill>
                  <a:srgbClr val="00FF00"/>
                </a:solidFill>
                <a:latin typeface="Arial" charset="0"/>
              </a:rPr>
              <a:t>puść</a:t>
            </a:r>
            <a:r>
              <a:rPr lang="de-DE" sz="1800">
                <a:solidFill>
                  <a:srgbClr val="00FF00"/>
                </a:solidFill>
                <a:latin typeface="Arial" charset="0"/>
              </a:rPr>
              <a:t>“</a:t>
            </a:r>
            <a:endParaRPr lang="de-DE" sz="8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131078" name="Line 6"/>
          <p:cNvSpPr>
            <a:spLocks noChangeShapeType="1"/>
          </p:cNvSpPr>
          <p:nvPr/>
        </p:nvSpPr>
        <p:spPr bwMode="auto">
          <a:xfrm>
            <a:off x="1631950" y="3398838"/>
            <a:ext cx="1447800" cy="0"/>
          </a:xfrm>
          <a:prstGeom prst="line">
            <a:avLst/>
          </a:prstGeom>
          <a:noFill/>
          <a:ln w="38100">
            <a:solidFill>
              <a:srgbClr val="F819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1079" name="Line 7"/>
          <p:cNvSpPr>
            <a:spLocks noChangeShapeType="1"/>
          </p:cNvSpPr>
          <p:nvPr/>
        </p:nvSpPr>
        <p:spPr bwMode="auto">
          <a:xfrm>
            <a:off x="1936750" y="4084638"/>
            <a:ext cx="11430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1080" name="Line 8"/>
          <p:cNvSpPr>
            <a:spLocks noChangeShapeType="1"/>
          </p:cNvSpPr>
          <p:nvPr/>
        </p:nvSpPr>
        <p:spPr bwMode="auto">
          <a:xfrm>
            <a:off x="2012950" y="4846638"/>
            <a:ext cx="10668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1081" name="Text Box 9"/>
          <p:cNvSpPr txBox="1">
            <a:spLocks noChangeArrowheads="1"/>
          </p:cNvSpPr>
          <p:nvPr/>
        </p:nvSpPr>
        <p:spPr bwMode="auto">
          <a:xfrm>
            <a:off x="3683000" y="2133600"/>
            <a:ext cx="4349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solidFill>
                  <a:schemeClr val="folHlink"/>
                </a:solidFill>
                <a:latin typeface="Arial" charset="0"/>
              </a:rPr>
              <a:t>Przykład konwencjonalnego zastosowania</a:t>
            </a:r>
            <a:r>
              <a:rPr lang="de-DE" sz="1600">
                <a:solidFill>
                  <a:schemeClr val="folHlink"/>
                </a:solidFill>
                <a:latin typeface="Arial" charset="0"/>
              </a:rPr>
              <a:t>:</a:t>
            </a:r>
            <a:endParaRPr lang="de-DE" sz="800" b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1082" name="Text Box 10"/>
          <p:cNvSpPr txBox="1">
            <a:spLocks noChangeArrowheads="1"/>
          </p:cNvSpPr>
          <p:nvPr/>
        </p:nvSpPr>
        <p:spPr bwMode="auto">
          <a:xfrm>
            <a:off x="3460750" y="3228975"/>
            <a:ext cx="2619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de-DE" sz="1600">
                <a:latin typeface="Arial" charset="0"/>
              </a:rPr>
              <a:t> </a:t>
            </a:r>
            <a:r>
              <a:rPr lang="pl-PL" sz="1600">
                <a:latin typeface="Arial" charset="0"/>
              </a:rPr>
              <a:t>Włącz/Wyłącz</a:t>
            </a:r>
            <a:r>
              <a:rPr lang="de-DE" sz="1600">
                <a:latin typeface="Arial" charset="0"/>
              </a:rPr>
              <a:t>, </a:t>
            </a:r>
            <a:r>
              <a:rPr lang="pl-PL" sz="1600">
                <a:latin typeface="Arial" charset="0"/>
              </a:rPr>
              <a:t>Włącznik</a:t>
            </a:r>
            <a:endParaRPr lang="de-DE" sz="800" b="0">
              <a:latin typeface="Arial" charset="0"/>
            </a:endParaRPr>
          </a:p>
        </p:txBody>
      </p:sp>
      <p:sp>
        <p:nvSpPr>
          <p:cNvPr id="131083" name="Text Box 11"/>
          <p:cNvSpPr txBox="1">
            <a:spLocks noChangeArrowheads="1"/>
          </p:cNvSpPr>
          <p:nvPr/>
        </p:nvSpPr>
        <p:spPr bwMode="auto">
          <a:xfrm>
            <a:off x="3460750" y="3898900"/>
            <a:ext cx="3135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pl-PL" sz="1600">
                <a:latin typeface="Arial" charset="0"/>
              </a:rPr>
              <a:t> + </a:t>
            </a:r>
            <a:r>
              <a:rPr lang="de-DE" sz="1600">
                <a:latin typeface="Arial" charset="0"/>
              </a:rPr>
              <a:t>/</a:t>
            </a:r>
            <a:r>
              <a:rPr lang="pl-PL" sz="1600">
                <a:latin typeface="Arial" charset="0"/>
              </a:rPr>
              <a:t> -</a:t>
            </a:r>
            <a:r>
              <a:rPr lang="de-DE" sz="1600">
                <a:latin typeface="Arial" charset="0"/>
              </a:rPr>
              <a:t> </a:t>
            </a:r>
            <a:r>
              <a:rPr lang="pl-PL" sz="1600">
                <a:latin typeface="Arial" charset="0"/>
              </a:rPr>
              <a:t>Ściemnianie</a:t>
            </a:r>
            <a:r>
              <a:rPr lang="de-DE" sz="1600">
                <a:latin typeface="Arial" charset="0"/>
              </a:rPr>
              <a:t>, </a:t>
            </a:r>
            <a:r>
              <a:rPr lang="pl-PL" sz="1600">
                <a:latin typeface="Arial" charset="0"/>
              </a:rPr>
              <a:t>Ściemniacz</a:t>
            </a:r>
            <a:endParaRPr lang="de-DE" sz="800" b="0">
              <a:latin typeface="Arial" charset="0"/>
            </a:endParaRPr>
          </a:p>
        </p:txBody>
      </p:sp>
      <p:sp>
        <p:nvSpPr>
          <p:cNvPr id="131084" name="Text Box 12"/>
          <p:cNvSpPr txBox="1">
            <a:spLocks noChangeArrowheads="1"/>
          </p:cNvSpPr>
          <p:nvPr/>
        </p:nvSpPr>
        <p:spPr bwMode="auto">
          <a:xfrm>
            <a:off x="3460750" y="4692650"/>
            <a:ext cx="2232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de-DE" sz="1600">
                <a:latin typeface="Arial" charset="0"/>
              </a:rPr>
              <a:t> </a:t>
            </a:r>
            <a:r>
              <a:rPr lang="pl-PL" sz="1600">
                <a:latin typeface="Arial" charset="0"/>
              </a:rPr>
              <a:t>Ściemniacz</a:t>
            </a:r>
            <a:r>
              <a:rPr lang="de-DE" sz="1600">
                <a:latin typeface="Arial" charset="0"/>
              </a:rPr>
              <a:t> „STOP“</a:t>
            </a:r>
            <a:endParaRPr lang="de-DE" sz="800" b="0">
              <a:latin typeface="Arial" charset="0"/>
            </a:endParaRPr>
          </a:p>
        </p:txBody>
      </p:sp>
      <p:sp>
        <p:nvSpPr>
          <p:cNvPr id="131085" name="Rectangle 13"/>
          <p:cNvSpPr>
            <a:spLocks noChangeArrowheads="1"/>
          </p:cNvSpPr>
          <p:nvPr/>
        </p:nvSpPr>
        <p:spPr bwMode="auto">
          <a:xfrm>
            <a:off x="3203575" y="2060575"/>
            <a:ext cx="518160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1086" name="Text Box 14"/>
          <p:cNvSpPr txBox="1">
            <a:spLocks noChangeArrowheads="1"/>
          </p:cNvSpPr>
          <p:nvPr/>
        </p:nvSpPr>
        <p:spPr bwMode="auto">
          <a:xfrm>
            <a:off x="2987675" y="2133600"/>
            <a:ext cx="5695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>
                <a:latin typeface="Arial" charset="0"/>
              </a:rPr>
              <a:t>... </a:t>
            </a:r>
            <a:r>
              <a:rPr lang="pl-PL">
                <a:latin typeface="Arial" charset="0"/>
              </a:rPr>
              <a:t>a tak wyglądają polecenia dla systemu</a:t>
            </a:r>
            <a:r>
              <a:rPr lang="de-DE">
                <a:solidFill>
                  <a:schemeClr val="folHlink"/>
                </a:solidFill>
                <a:latin typeface="Arial" charset="0"/>
              </a:rPr>
              <a:t> </a:t>
            </a:r>
            <a:r>
              <a:rPr lang="de-DE">
                <a:solidFill>
                  <a:srgbClr val="FFFF00"/>
                </a:solidFill>
                <a:latin typeface="Arial" charset="0"/>
              </a:rPr>
              <a:t>LCN</a:t>
            </a:r>
            <a:endParaRPr lang="de-DE" sz="800" b="0">
              <a:solidFill>
                <a:schemeClr val="folHlink"/>
              </a:solidFill>
              <a:latin typeface="Arial" charset="0"/>
            </a:endParaRPr>
          </a:p>
        </p:txBody>
      </p:sp>
      <p:sp>
        <p:nvSpPr>
          <p:cNvPr id="131087" name="Rectangle 15"/>
          <p:cNvSpPr>
            <a:spLocks noChangeArrowheads="1"/>
          </p:cNvSpPr>
          <p:nvPr/>
        </p:nvSpPr>
        <p:spPr bwMode="auto">
          <a:xfrm>
            <a:off x="3132138" y="2708275"/>
            <a:ext cx="4191000" cy="2514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3203575" y="3213100"/>
            <a:ext cx="5480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de-DE" sz="1600">
                <a:solidFill>
                  <a:srgbClr val="FF3300"/>
                </a:solidFill>
                <a:latin typeface="Arial" charset="0"/>
              </a:rPr>
              <a:t> </a:t>
            </a:r>
            <a:r>
              <a:rPr lang="pl-PL" sz="1600">
                <a:solidFill>
                  <a:srgbClr val="FF3300"/>
                </a:solidFill>
                <a:latin typeface="Arial" charset="0"/>
              </a:rPr>
              <a:t>Wyjście</a:t>
            </a:r>
            <a:r>
              <a:rPr lang="de-DE" sz="1600">
                <a:solidFill>
                  <a:srgbClr val="FF3300"/>
                </a:solidFill>
                <a:latin typeface="Arial" charset="0"/>
              </a:rPr>
              <a:t> 1, </a:t>
            </a:r>
            <a:r>
              <a:rPr lang="pl-PL" sz="1600">
                <a:solidFill>
                  <a:srgbClr val="FF3300"/>
                </a:solidFill>
                <a:latin typeface="Arial" charset="0"/>
              </a:rPr>
              <a:t>Załącz</a:t>
            </a:r>
            <a:r>
              <a:rPr lang="de-DE" sz="1600">
                <a:solidFill>
                  <a:srgbClr val="FF3300"/>
                </a:solidFill>
                <a:latin typeface="Arial" charset="0"/>
              </a:rPr>
              <a:t>/</a:t>
            </a:r>
            <a:r>
              <a:rPr lang="pl-PL" sz="1600">
                <a:solidFill>
                  <a:srgbClr val="FF3300"/>
                </a:solidFill>
                <a:latin typeface="Arial" charset="0"/>
              </a:rPr>
              <a:t>Wyłącz</a:t>
            </a:r>
            <a:r>
              <a:rPr lang="de-DE" sz="1600">
                <a:solidFill>
                  <a:srgbClr val="FF3300"/>
                </a:solidFill>
                <a:latin typeface="Arial" charset="0"/>
              </a:rPr>
              <a:t>, </a:t>
            </a:r>
            <a:r>
              <a:rPr lang="pl-PL" sz="1600">
                <a:solidFill>
                  <a:srgbClr val="FF3300"/>
                </a:solidFill>
                <a:latin typeface="Arial" charset="0"/>
              </a:rPr>
              <a:t>rampa</a:t>
            </a:r>
            <a:r>
              <a:rPr lang="de-DE" sz="1600">
                <a:solidFill>
                  <a:srgbClr val="FF3300"/>
                </a:solidFill>
                <a:latin typeface="Arial" charset="0"/>
              </a:rPr>
              <a:t> 1 (</a:t>
            </a:r>
            <a:r>
              <a:rPr lang="pl-PL" sz="1600">
                <a:solidFill>
                  <a:srgbClr val="FF3300"/>
                </a:solidFill>
                <a:latin typeface="Arial" charset="0"/>
              </a:rPr>
              <a:t>Załączanie lampy</a:t>
            </a:r>
            <a:r>
              <a:rPr lang="de-DE" sz="1600">
                <a:solidFill>
                  <a:srgbClr val="FF3300"/>
                </a:solidFill>
                <a:latin typeface="Arial" charset="0"/>
              </a:rPr>
              <a:t>)</a:t>
            </a:r>
            <a:endParaRPr lang="de-DE" sz="800" b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3203575" y="3860800"/>
            <a:ext cx="5106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de-DE" sz="1600">
                <a:solidFill>
                  <a:srgbClr val="FF9900"/>
                </a:solidFill>
                <a:latin typeface="Arial" charset="0"/>
              </a:rPr>
              <a:t> </a:t>
            </a:r>
            <a:r>
              <a:rPr lang="pl-PL" sz="1600">
                <a:solidFill>
                  <a:srgbClr val="FF9900"/>
                </a:solidFill>
                <a:latin typeface="Arial" charset="0"/>
              </a:rPr>
              <a:t>Wyjście</a:t>
            </a:r>
            <a:r>
              <a:rPr lang="de-DE" sz="1600">
                <a:solidFill>
                  <a:srgbClr val="FF9900"/>
                </a:solidFill>
                <a:latin typeface="Arial" charset="0"/>
              </a:rPr>
              <a:t> 1, </a:t>
            </a:r>
            <a:r>
              <a:rPr lang="pl-PL" sz="1600">
                <a:solidFill>
                  <a:srgbClr val="FF9900"/>
                </a:solidFill>
                <a:latin typeface="Arial" charset="0"/>
              </a:rPr>
              <a:t>Załącz/Wyłącz</a:t>
            </a:r>
            <a:r>
              <a:rPr lang="de-DE" sz="1600">
                <a:solidFill>
                  <a:srgbClr val="FF9900"/>
                </a:solidFill>
                <a:latin typeface="Arial" charset="0"/>
              </a:rPr>
              <a:t>, </a:t>
            </a:r>
            <a:r>
              <a:rPr lang="pl-PL" sz="1600">
                <a:solidFill>
                  <a:srgbClr val="FF9900"/>
                </a:solidFill>
                <a:latin typeface="Arial" charset="0"/>
              </a:rPr>
              <a:t>rampa 10 </a:t>
            </a:r>
            <a:r>
              <a:rPr lang="de-DE" sz="1600">
                <a:solidFill>
                  <a:srgbClr val="FF9900"/>
                </a:solidFill>
                <a:latin typeface="Arial" charset="0"/>
              </a:rPr>
              <a:t>(</a:t>
            </a:r>
            <a:r>
              <a:rPr lang="pl-PL" sz="1600">
                <a:solidFill>
                  <a:srgbClr val="FF9900"/>
                </a:solidFill>
                <a:latin typeface="Arial" charset="0"/>
              </a:rPr>
              <a:t>Ściemnianie</a:t>
            </a:r>
            <a:r>
              <a:rPr lang="de-DE" sz="1600">
                <a:solidFill>
                  <a:srgbClr val="FF9900"/>
                </a:solidFill>
                <a:latin typeface="Arial" charset="0"/>
              </a:rPr>
              <a:t>)</a:t>
            </a:r>
            <a:endParaRPr lang="de-DE" sz="800" b="0">
              <a:solidFill>
                <a:srgbClr val="FF9900"/>
              </a:solidFill>
              <a:latin typeface="Arial" charset="0"/>
            </a:endParaRP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3203575" y="4652963"/>
            <a:ext cx="5049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de-DE" sz="1600">
                <a:solidFill>
                  <a:srgbClr val="00FF00"/>
                </a:solidFill>
                <a:latin typeface="Arial" charset="0"/>
              </a:rPr>
              <a:t> </a:t>
            </a:r>
            <a:r>
              <a:rPr lang="pl-PL" sz="1600">
                <a:solidFill>
                  <a:srgbClr val="00FF00"/>
                </a:solidFill>
                <a:latin typeface="Arial" charset="0"/>
              </a:rPr>
              <a:t>Wyjście</a:t>
            </a:r>
            <a:r>
              <a:rPr lang="de-DE" sz="1600">
                <a:solidFill>
                  <a:srgbClr val="00FF00"/>
                </a:solidFill>
                <a:latin typeface="Arial" charset="0"/>
              </a:rPr>
              <a:t> 1, </a:t>
            </a:r>
            <a:r>
              <a:rPr lang="pl-PL" sz="1600">
                <a:solidFill>
                  <a:srgbClr val="00FF00"/>
                </a:solidFill>
                <a:latin typeface="Arial" charset="0"/>
              </a:rPr>
              <a:t>rampa stop</a:t>
            </a:r>
            <a:r>
              <a:rPr lang="de-DE" sz="1600">
                <a:solidFill>
                  <a:srgbClr val="00FF00"/>
                </a:solidFill>
                <a:latin typeface="Arial" charset="0"/>
              </a:rPr>
              <a:t> (</a:t>
            </a:r>
            <a:r>
              <a:rPr lang="pl-PL" sz="1600">
                <a:solidFill>
                  <a:srgbClr val="00FF00"/>
                </a:solidFill>
                <a:latin typeface="Arial" charset="0"/>
              </a:rPr>
              <a:t>Zatrzymanie ściemniania</a:t>
            </a:r>
            <a:r>
              <a:rPr lang="de-DE" sz="1600">
                <a:solidFill>
                  <a:srgbClr val="00FF00"/>
                </a:solidFill>
                <a:latin typeface="Arial" charset="0"/>
              </a:rPr>
              <a:t>)</a:t>
            </a:r>
            <a:endParaRPr lang="de-DE" sz="800" b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40979" name="Rectangle 19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487363"/>
            <a:ext cx="5305425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 dirty="0">
                <a:solidFill>
                  <a:schemeClr val="bg1"/>
                </a:solidFill>
              </a:rPr>
              <a:t>Sterowanie przycisków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pl-PL" sz="2800" b="1" dirty="0">
                <a:solidFill>
                  <a:schemeClr val="bg1"/>
                </a:solidFill>
              </a:rPr>
              <a:t>w</a:t>
            </a:r>
            <a:r>
              <a:rPr lang="pl-PL" sz="2800" b="1" dirty="0">
                <a:solidFill>
                  <a:schemeClr val="bg2"/>
                </a:solidFill>
              </a:rPr>
              <a:t> </a:t>
            </a:r>
            <a:r>
              <a:rPr lang="de-DE" sz="2800" b="1" dirty="0">
                <a:solidFill>
                  <a:srgbClr val="FFFF00"/>
                </a:solidFill>
              </a:rPr>
              <a:t>LCN</a:t>
            </a:r>
            <a:endParaRPr lang="de-DE" sz="3200" b="1" dirty="0">
              <a:solidFill>
                <a:schemeClr val="bg2"/>
              </a:solidFill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152400" y="26050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1800">
                <a:solidFill>
                  <a:srgbClr val="FFFF66"/>
                </a:solidFill>
                <a:latin typeface="Arial" charset="0"/>
              </a:rPr>
              <a:t> </a:t>
            </a:r>
            <a:r>
              <a:rPr lang="de-DE" sz="1800">
                <a:solidFill>
                  <a:srgbClr val="FFFF00"/>
                </a:solidFill>
                <a:latin typeface="Arial" charset="0"/>
              </a:rPr>
              <a:t>„</a:t>
            </a:r>
            <a:r>
              <a:rPr lang="pl-PL" sz="1800">
                <a:solidFill>
                  <a:srgbClr val="FFFF00"/>
                </a:solidFill>
                <a:latin typeface="Arial" charset="0"/>
              </a:rPr>
              <a:t>Cel</a:t>
            </a:r>
            <a:r>
              <a:rPr lang="de-DE" sz="1800">
                <a:solidFill>
                  <a:srgbClr val="FFFF00"/>
                </a:solidFill>
                <a:latin typeface="Arial" charset="0"/>
              </a:rPr>
              <a:t>“</a:t>
            </a:r>
            <a:endParaRPr lang="de-DE" sz="800" b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31093" name="Line 21"/>
          <p:cNvSpPr>
            <a:spLocks noChangeShapeType="1"/>
          </p:cNvSpPr>
          <p:nvPr/>
        </p:nvSpPr>
        <p:spPr bwMode="auto">
          <a:xfrm>
            <a:off x="1066800" y="2819400"/>
            <a:ext cx="19812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31094" name="Text Box 22"/>
          <p:cNvSpPr txBox="1">
            <a:spLocks noChangeArrowheads="1"/>
          </p:cNvSpPr>
          <p:nvPr/>
        </p:nvSpPr>
        <p:spPr bwMode="auto">
          <a:xfrm>
            <a:off x="3181350" y="2635250"/>
            <a:ext cx="33639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buFontTx/>
              <a:buChar char="•"/>
            </a:pPr>
            <a:r>
              <a:rPr lang="de-DE" sz="1600">
                <a:solidFill>
                  <a:srgbClr val="FFFF00"/>
                </a:solidFill>
                <a:latin typeface="Arial" charset="0"/>
              </a:rPr>
              <a:t> Modu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ł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lub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Grup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a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ID 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od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5 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do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254</a:t>
            </a:r>
            <a:endParaRPr lang="de-DE" sz="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40983" name="Group 23"/>
          <p:cNvGrpSpPr>
            <a:grpSpLocks/>
          </p:cNvGrpSpPr>
          <p:nvPr/>
        </p:nvGrpSpPr>
        <p:grpSpPr bwMode="auto">
          <a:xfrm>
            <a:off x="455613" y="6578600"/>
            <a:ext cx="8636000" cy="274638"/>
            <a:chOff x="288" y="4147"/>
            <a:chExt cx="5440" cy="173"/>
          </a:xfrm>
        </p:grpSpPr>
        <p:sp>
          <p:nvSpPr>
            <p:cNvPr id="40985" name="Line 24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0986" name="Text Box 25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40984" name="Obraz 26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5" dur="5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3" dur="500"/>
                                        <p:tgtEl>
                                          <p:spTgt spid="13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3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3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autoUpdateAnimBg="0"/>
      <p:bldP spid="131075" grpId="0" autoUpdateAnimBg="0"/>
      <p:bldP spid="131076" grpId="0" autoUpdateAnimBg="0"/>
      <p:bldP spid="131077" grpId="0" autoUpdateAnimBg="0"/>
      <p:bldP spid="131078" grpId="0" animBg="1"/>
      <p:bldP spid="131079" grpId="0" animBg="1"/>
      <p:bldP spid="131080" grpId="0" animBg="1"/>
      <p:bldP spid="131081" grpId="0" autoUpdateAnimBg="0"/>
      <p:bldP spid="131082" grpId="0" autoUpdateAnimBg="0"/>
      <p:bldP spid="131083" grpId="0" autoUpdateAnimBg="0"/>
      <p:bldP spid="131084" grpId="0" autoUpdateAnimBg="0"/>
      <p:bldP spid="131085" grpId="0" animBg="1"/>
      <p:bldP spid="131086" grpId="0" autoUpdateAnimBg="0"/>
      <p:bldP spid="131087" grpId="0" animBg="1"/>
      <p:bldP spid="131088" grpId="0" autoUpdateAnimBg="0"/>
      <p:bldP spid="131089" grpId="0" autoUpdateAnimBg="0"/>
      <p:bldP spid="131090" grpId="0" autoUpdateAnimBg="0"/>
      <p:bldP spid="131092" grpId="0" autoUpdateAnimBg="0"/>
      <p:bldP spid="131093" grpId="0" animBg="1"/>
      <p:bldP spid="131094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495800" y="2438400"/>
            <a:ext cx="3657600" cy="4114800"/>
            <a:chOff x="2832" y="1536"/>
            <a:chExt cx="2304" cy="2592"/>
          </a:xfrm>
        </p:grpSpPr>
        <p:grpSp>
          <p:nvGrpSpPr>
            <p:cNvPr id="42328" name="Group 3"/>
            <p:cNvGrpSpPr>
              <a:grpSpLocks/>
            </p:cNvGrpSpPr>
            <p:nvPr/>
          </p:nvGrpSpPr>
          <p:grpSpPr bwMode="auto">
            <a:xfrm>
              <a:off x="3168" y="1632"/>
              <a:ext cx="1968" cy="2496"/>
              <a:chOff x="3168" y="1632"/>
              <a:chExt cx="1968" cy="2496"/>
            </a:xfrm>
          </p:grpSpPr>
          <p:sp>
            <p:nvSpPr>
              <p:cNvPr id="42373" name="Rectangle 4"/>
              <p:cNvSpPr>
                <a:spLocks noChangeArrowheads="1"/>
              </p:cNvSpPr>
              <p:nvPr/>
            </p:nvSpPr>
            <p:spPr bwMode="auto">
              <a:xfrm>
                <a:off x="3168" y="1632"/>
                <a:ext cx="1968" cy="249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2374" name="Text Box 5"/>
              <p:cNvSpPr txBox="1">
                <a:spLocks noChangeArrowheads="1"/>
              </p:cNvSpPr>
              <p:nvPr/>
            </p:nvSpPr>
            <p:spPr bwMode="auto">
              <a:xfrm>
                <a:off x="3719" y="1815"/>
                <a:ext cx="1273" cy="250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b="0">
                    <a:solidFill>
                      <a:srgbClr val="FFEB00"/>
                    </a:solidFill>
                    <a:latin typeface="Arial" charset="0"/>
                  </a:rPr>
                  <a:t>Tastentabelle D‘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375" name="Group 6"/>
              <p:cNvGrpSpPr>
                <a:grpSpLocks/>
              </p:cNvGrpSpPr>
              <p:nvPr/>
            </p:nvGrpSpPr>
            <p:grpSpPr bwMode="auto">
              <a:xfrm>
                <a:off x="3365" y="2528"/>
                <a:ext cx="1574" cy="1024"/>
                <a:chOff x="816" y="1392"/>
                <a:chExt cx="1152" cy="768"/>
              </a:xfrm>
            </p:grpSpPr>
            <p:grpSp>
              <p:nvGrpSpPr>
                <p:cNvPr id="42376" name="Group 7"/>
                <p:cNvGrpSpPr>
                  <a:grpSpLocks/>
                </p:cNvGrpSpPr>
                <p:nvPr/>
              </p:nvGrpSpPr>
              <p:grpSpPr bwMode="auto">
                <a:xfrm>
                  <a:off x="816" y="1392"/>
                  <a:ext cx="1152" cy="96"/>
                  <a:chOff x="816" y="1296"/>
                  <a:chExt cx="1152" cy="144"/>
                </a:xfrm>
              </p:grpSpPr>
              <p:sp>
                <p:nvSpPr>
                  <p:cNvPr id="4241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13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14" name="Rectangle 10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15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77" name="Group 12"/>
                <p:cNvGrpSpPr>
                  <a:grpSpLocks/>
                </p:cNvGrpSpPr>
                <p:nvPr/>
              </p:nvGrpSpPr>
              <p:grpSpPr bwMode="auto">
                <a:xfrm>
                  <a:off x="816" y="1488"/>
                  <a:ext cx="1152" cy="96"/>
                  <a:chOff x="816" y="1296"/>
                  <a:chExt cx="1152" cy="144"/>
                </a:xfrm>
              </p:grpSpPr>
              <p:sp>
                <p:nvSpPr>
                  <p:cNvPr id="42408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0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10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11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78" name="Group 17"/>
                <p:cNvGrpSpPr>
                  <a:grpSpLocks/>
                </p:cNvGrpSpPr>
                <p:nvPr/>
              </p:nvGrpSpPr>
              <p:grpSpPr bwMode="auto">
                <a:xfrm>
                  <a:off x="816" y="1584"/>
                  <a:ext cx="1152" cy="96"/>
                  <a:chOff x="816" y="1296"/>
                  <a:chExt cx="1152" cy="144"/>
                </a:xfrm>
              </p:grpSpPr>
              <p:sp>
                <p:nvSpPr>
                  <p:cNvPr id="42404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05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06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07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79" name="Group 22"/>
                <p:cNvGrpSpPr>
                  <a:grpSpLocks/>
                </p:cNvGrpSpPr>
                <p:nvPr/>
              </p:nvGrpSpPr>
              <p:grpSpPr bwMode="auto">
                <a:xfrm>
                  <a:off x="816" y="1680"/>
                  <a:ext cx="1152" cy="96"/>
                  <a:chOff x="816" y="1296"/>
                  <a:chExt cx="1152" cy="144"/>
                </a:xfrm>
              </p:grpSpPr>
              <p:sp>
                <p:nvSpPr>
                  <p:cNvPr id="42400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01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02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403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80" name="Group 27"/>
                <p:cNvGrpSpPr>
                  <a:grpSpLocks/>
                </p:cNvGrpSpPr>
                <p:nvPr/>
              </p:nvGrpSpPr>
              <p:grpSpPr bwMode="auto">
                <a:xfrm>
                  <a:off x="816" y="1776"/>
                  <a:ext cx="1152" cy="96"/>
                  <a:chOff x="816" y="1296"/>
                  <a:chExt cx="1152" cy="144"/>
                </a:xfrm>
              </p:grpSpPr>
              <p:sp>
                <p:nvSpPr>
                  <p:cNvPr id="42396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97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98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99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81" name="Group 32"/>
                <p:cNvGrpSpPr>
                  <a:grpSpLocks/>
                </p:cNvGrpSpPr>
                <p:nvPr/>
              </p:nvGrpSpPr>
              <p:grpSpPr bwMode="auto">
                <a:xfrm>
                  <a:off x="816" y="1872"/>
                  <a:ext cx="1152" cy="96"/>
                  <a:chOff x="816" y="1296"/>
                  <a:chExt cx="1152" cy="144"/>
                </a:xfrm>
              </p:grpSpPr>
              <p:sp>
                <p:nvSpPr>
                  <p:cNvPr id="42392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93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94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95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82" name="Group 37"/>
                <p:cNvGrpSpPr>
                  <a:grpSpLocks/>
                </p:cNvGrpSpPr>
                <p:nvPr/>
              </p:nvGrpSpPr>
              <p:grpSpPr bwMode="auto">
                <a:xfrm>
                  <a:off x="816" y="1968"/>
                  <a:ext cx="1152" cy="96"/>
                  <a:chOff x="816" y="1296"/>
                  <a:chExt cx="1152" cy="144"/>
                </a:xfrm>
              </p:grpSpPr>
              <p:sp>
                <p:nvSpPr>
                  <p:cNvPr id="42388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89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9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9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83" name="Group 42"/>
                <p:cNvGrpSpPr>
                  <a:grpSpLocks/>
                </p:cNvGrpSpPr>
                <p:nvPr/>
              </p:nvGrpSpPr>
              <p:grpSpPr bwMode="auto">
                <a:xfrm>
                  <a:off x="816" y="2064"/>
                  <a:ext cx="1152" cy="96"/>
                  <a:chOff x="816" y="1296"/>
                  <a:chExt cx="1152" cy="144"/>
                </a:xfrm>
              </p:grpSpPr>
              <p:sp>
                <p:nvSpPr>
                  <p:cNvPr id="42384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85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86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87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</p:grpSp>
        </p:grpSp>
        <p:grpSp>
          <p:nvGrpSpPr>
            <p:cNvPr id="42329" name="Group 47"/>
            <p:cNvGrpSpPr>
              <a:grpSpLocks/>
            </p:cNvGrpSpPr>
            <p:nvPr/>
          </p:nvGrpSpPr>
          <p:grpSpPr bwMode="auto">
            <a:xfrm>
              <a:off x="2832" y="1536"/>
              <a:ext cx="1968" cy="2496"/>
              <a:chOff x="2832" y="1536"/>
              <a:chExt cx="1968" cy="2496"/>
            </a:xfrm>
          </p:grpSpPr>
          <p:sp>
            <p:nvSpPr>
              <p:cNvPr id="42330" name="Rectangle 48"/>
              <p:cNvSpPr>
                <a:spLocks noChangeArrowheads="1"/>
              </p:cNvSpPr>
              <p:nvPr/>
            </p:nvSpPr>
            <p:spPr bwMode="auto">
              <a:xfrm>
                <a:off x="2832" y="1536"/>
                <a:ext cx="1968" cy="249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2331" name="Text Box 49"/>
              <p:cNvSpPr txBox="1">
                <a:spLocks noChangeArrowheads="1"/>
              </p:cNvSpPr>
              <p:nvPr/>
            </p:nvSpPr>
            <p:spPr bwMode="auto">
              <a:xfrm>
                <a:off x="3419" y="1719"/>
                <a:ext cx="1237" cy="250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b="0">
                    <a:solidFill>
                      <a:srgbClr val="FFEB00"/>
                    </a:solidFill>
                    <a:latin typeface="Arial" charset="0"/>
                  </a:rPr>
                  <a:t>Tastentabelle D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332" name="Group 50"/>
              <p:cNvGrpSpPr>
                <a:grpSpLocks/>
              </p:cNvGrpSpPr>
              <p:nvPr/>
            </p:nvGrpSpPr>
            <p:grpSpPr bwMode="auto">
              <a:xfrm>
                <a:off x="3029" y="2432"/>
                <a:ext cx="1574" cy="1024"/>
                <a:chOff x="816" y="1392"/>
                <a:chExt cx="1152" cy="768"/>
              </a:xfrm>
            </p:grpSpPr>
            <p:grpSp>
              <p:nvGrpSpPr>
                <p:cNvPr id="42333" name="Group 51"/>
                <p:cNvGrpSpPr>
                  <a:grpSpLocks/>
                </p:cNvGrpSpPr>
                <p:nvPr/>
              </p:nvGrpSpPr>
              <p:grpSpPr bwMode="auto">
                <a:xfrm>
                  <a:off x="816" y="1392"/>
                  <a:ext cx="1152" cy="96"/>
                  <a:chOff x="816" y="1296"/>
                  <a:chExt cx="1152" cy="144"/>
                </a:xfrm>
              </p:grpSpPr>
              <p:sp>
                <p:nvSpPr>
                  <p:cNvPr id="42369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70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71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72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34" name="Group 56"/>
                <p:cNvGrpSpPr>
                  <a:grpSpLocks/>
                </p:cNvGrpSpPr>
                <p:nvPr/>
              </p:nvGrpSpPr>
              <p:grpSpPr bwMode="auto">
                <a:xfrm>
                  <a:off x="816" y="1488"/>
                  <a:ext cx="1152" cy="96"/>
                  <a:chOff x="816" y="1296"/>
                  <a:chExt cx="1152" cy="144"/>
                </a:xfrm>
              </p:grpSpPr>
              <p:sp>
                <p:nvSpPr>
                  <p:cNvPr id="42365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66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67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68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35" name="Group 61"/>
                <p:cNvGrpSpPr>
                  <a:grpSpLocks/>
                </p:cNvGrpSpPr>
                <p:nvPr/>
              </p:nvGrpSpPr>
              <p:grpSpPr bwMode="auto">
                <a:xfrm>
                  <a:off x="816" y="1584"/>
                  <a:ext cx="1152" cy="96"/>
                  <a:chOff x="816" y="1296"/>
                  <a:chExt cx="1152" cy="144"/>
                </a:xfrm>
              </p:grpSpPr>
              <p:sp>
                <p:nvSpPr>
                  <p:cNvPr id="42361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62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63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64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36" name="Group 66"/>
                <p:cNvGrpSpPr>
                  <a:grpSpLocks/>
                </p:cNvGrpSpPr>
                <p:nvPr/>
              </p:nvGrpSpPr>
              <p:grpSpPr bwMode="auto">
                <a:xfrm>
                  <a:off x="816" y="1680"/>
                  <a:ext cx="1152" cy="96"/>
                  <a:chOff x="816" y="1296"/>
                  <a:chExt cx="1152" cy="144"/>
                </a:xfrm>
              </p:grpSpPr>
              <p:sp>
                <p:nvSpPr>
                  <p:cNvPr id="4235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58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59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6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37" name="Group 71"/>
                <p:cNvGrpSpPr>
                  <a:grpSpLocks/>
                </p:cNvGrpSpPr>
                <p:nvPr/>
              </p:nvGrpSpPr>
              <p:grpSpPr bwMode="auto">
                <a:xfrm>
                  <a:off x="816" y="1776"/>
                  <a:ext cx="1152" cy="96"/>
                  <a:chOff x="816" y="1296"/>
                  <a:chExt cx="1152" cy="144"/>
                </a:xfrm>
              </p:grpSpPr>
              <p:sp>
                <p:nvSpPr>
                  <p:cNvPr id="42353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54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55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56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38" name="Group 76"/>
                <p:cNvGrpSpPr>
                  <a:grpSpLocks/>
                </p:cNvGrpSpPr>
                <p:nvPr/>
              </p:nvGrpSpPr>
              <p:grpSpPr bwMode="auto">
                <a:xfrm>
                  <a:off x="816" y="1872"/>
                  <a:ext cx="1152" cy="96"/>
                  <a:chOff x="816" y="1296"/>
                  <a:chExt cx="1152" cy="144"/>
                </a:xfrm>
              </p:grpSpPr>
              <p:sp>
                <p:nvSpPr>
                  <p:cNvPr id="42349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50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51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52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39" name="Group 81"/>
                <p:cNvGrpSpPr>
                  <a:grpSpLocks/>
                </p:cNvGrpSpPr>
                <p:nvPr/>
              </p:nvGrpSpPr>
              <p:grpSpPr bwMode="auto">
                <a:xfrm>
                  <a:off x="816" y="1968"/>
                  <a:ext cx="1152" cy="96"/>
                  <a:chOff x="816" y="1296"/>
                  <a:chExt cx="1152" cy="144"/>
                </a:xfrm>
              </p:grpSpPr>
              <p:sp>
                <p:nvSpPr>
                  <p:cNvPr id="42345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46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47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48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340" name="Group 86"/>
                <p:cNvGrpSpPr>
                  <a:grpSpLocks/>
                </p:cNvGrpSpPr>
                <p:nvPr/>
              </p:nvGrpSpPr>
              <p:grpSpPr bwMode="auto">
                <a:xfrm>
                  <a:off x="816" y="2064"/>
                  <a:ext cx="1152" cy="96"/>
                  <a:chOff x="816" y="1296"/>
                  <a:chExt cx="1152" cy="144"/>
                </a:xfrm>
              </p:grpSpPr>
              <p:sp>
                <p:nvSpPr>
                  <p:cNvPr id="42341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42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43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44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</p:grpSp>
        </p:grpSp>
      </p:grpSp>
      <p:grpSp>
        <p:nvGrpSpPr>
          <p:cNvPr id="23" name="Group 91"/>
          <p:cNvGrpSpPr>
            <a:grpSpLocks/>
          </p:cNvGrpSpPr>
          <p:nvPr/>
        </p:nvGrpSpPr>
        <p:grpSpPr bwMode="auto">
          <a:xfrm>
            <a:off x="3429000" y="1905000"/>
            <a:ext cx="3657600" cy="4114800"/>
            <a:chOff x="2160" y="1200"/>
            <a:chExt cx="2304" cy="2592"/>
          </a:xfrm>
        </p:grpSpPr>
        <p:grpSp>
          <p:nvGrpSpPr>
            <p:cNvPr id="42240" name="Group 92"/>
            <p:cNvGrpSpPr>
              <a:grpSpLocks/>
            </p:cNvGrpSpPr>
            <p:nvPr/>
          </p:nvGrpSpPr>
          <p:grpSpPr bwMode="auto">
            <a:xfrm>
              <a:off x="2496" y="1296"/>
              <a:ext cx="1968" cy="2496"/>
              <a:chOff x="2496" y="1296"/>
              <a:chExt cx="1968" cy="2496"/>
            </a:xfrm>
          </p:grpSpPr>
          <p:sp>
            <p:nvSpPr>
              <p:cNvPr id="42285" name="Rectangle 93"/>
              <p:cNvSpPr>
                <a:spLocks noChangeArrowheads="1"/>
              </p:cNvSpPr>
              <p:nvPr/>
            </p:nvSpPr>
            <p:spPr bwMode="auto">
              <a:xfrm>
                <a:off x="2496" y="1296"/>
                <a:ext cx="1968" cy="2496"/>
              </a:xfrm>
              <a:prstGeom prst="rect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2286" name="Text Box 94"/>
              <p:cNvSpPr txBox="1">
                <a:spLocks noChangeArrowheads="1"/>
              </p:cNvSpPr>
              <p:nvPr/>
            </p:nvSpPr>
            <p:spPr bwMode="auto">
              <a:xfrm>
                <a:off x="3070" y="1479"/>
                <a:ext cx="1273" cy="25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b="0">
                    <a:solidFill>
                      <a:srgbClr val="FFEB00"/>
                    </a:solidFill>
                    <a:latin typeface="Arial" charset="0"/>
                  </a:rPr>
                  <a:t>Tastentabelle C‘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287" name="Group 95"/>
              <p:cNvGrpSpPr>
                <a:grpSpLocks/>
              </p:cNvGrpSpPr>
              <p:nvPr/>
            </p:nvGrpSpPr>
            <p:grpSpPr bwMode="auto">
              <a:xfrm>
                <a:off x="2693" y="2192"/>
                <a:ext cx="1574" cy="1024"/>
                <a:chOff x="816" y="1392"/>
                <a:chExt cx="1152" cy="768"/>
              </a:xfrm>
            </p:grpSpPr>
            <p:grpSp>
              <p:nvGrpSpPr>
                <p:cNvPr id="42288" name="Group 96"/>
                <p:cNvGrpSpPr>
                  <a:grpSpLocks/>
                </p:cNvGrpSpPr>
                <p:nvPr/>
              </p:nvGrpSpPr>
              <p:grpSpPr bwMode="auto">
                <a:xfrm>
                  <a:off x="816" y="1392"/>
                  <a:ext cx="1152" cy="96"/>
                  <a:chOff x="816" y="1296"/>
                  <a:chExt cx="1152" cy="144"/>
                </a:xfrm>
              </p:grpSpPr>
              <p:sp>
                <p:nvSpPr>
                  <p:cNvPr id="4232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25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26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27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89" name="Group 101"/>
                <p:cNvGrpSpPr>
                  <a:grpSpLocks/>
                </p:cNvGrpSpPr>
                <p:nvPr/>
              </p:nvGrpSpPr>
              <p:grpSpPr bwMode="auto">
                <a:xfrm>
                  <a:off x="816" y="1488"/>
                  <a:ext cx="1152" cy="96"/>
                  <a:chOff x="816" y="1296"/>
                  <a:chExt cx="1152" cy="144"/>
                </a:xfrm>
              </p:grpSpPr>
              <p:sp>
                <p:nvSpPr>
                  <p:cNvPr id="42320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21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22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23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90" name="Group 106"/>
                <p:cNvGrpSpPr>
                  <a:grpSpLocks/>
                </p:cNvGrpSpPr>
                <p:nvPr/>
              </p:nvGrpSpPr>
              <p:grpSpPr bwMode="auto">
                <a:xfrm>
                  <a:off x="816" y="1584"/>
                  <a:ext cx="1152" cy="96"/>
                  <a:chOff x="816" y="1296"/>
                  <a:chExt cx="1152" cy="144"/>
                </a:xfrm>
              </p:grpSpPr>
              <p:sp>
                <p:nvSpPr>
                  <p:cNvPr id="42316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17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18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19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91" name="Group 111"/>
                <p:cNvGrpSpPr>
                  <a:grpSpLocks/>
                </p:cNvGrpSpPr>
                <p:nvPr/>
              </p:nvGrpSpPr>
              <p:grpSpPr bwMode="auto">
                <a:xfrm>
                  <a:off x="816" y="1680"/>
                  <a:ext cx="1152" cy="96"/>
                  <a:chOff x="816" y="1296"/>
                  <a:chExt cx="1152" cy="144"/>
                </a:xfrm>
              </p:grpSpPr>
              <p:sp>
                <p:nvSpPr>
                  <p:cNvPr id="42312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13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14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15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92" name="Group 116"/>
                <p:cNvGrpSpPr>
                  <a:grpSpLocks/>
                </p:cNvGrpSpPr>
                <p:nvPr/>
              </p:nvGrpSpPr>
              <p:grpSpPr bwMode="auto">
                <a:xfrm>
                  <a:off x="816" y="1776"/>
                  <a:ext cx="1152" cy="96"/>
                  <a:chOff x="816" y="1296"/>
                  <a:chExt cx="1152" cy="144"/>
                </a:xfrm>
              </p:grpSpPr>
              <p:sp>
                <p:nvSpPr>
                  <p:cNvPr id="42308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09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10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11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93" name="Group 121"/>
                <p:cNvGrpSpPr>
                  <a:grpSpLocks/>
                </p:cNvGrpSpPr>
                <p:nvPr/>
              </p:nvGrpSpPr>
              <p:grpSpPr bwMode="auto">
                <a:xfrm>
                  <a:off x="816" y="1872"/>
                  <a:ext cx="1152" cy="96"/>
                  <a:chOff x="816" y="1296"/>
                  <a:chExt cx="1152" cy="144"/>
                </a:xfrm>
              </p:grpSpPr>
              <p:sp>
                <p:nvSpPr>
                  <p:cNvPr id="42304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05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06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07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94" name="Group 126"/>
                <p:cNvGrpSpPr>
                  <a:grpSpLocks/>
                </p:cNvGrpSpPr>
                <p:nvPr/>
              </p:nvGrpSpPr>
              <p:grpSpPr bwMode="auto">
                <a:xfrm>
                  <a:off x="816" y="1968"/>
                  <a:ext cx="1152" cy="96"/>
                  <a:chOff x="816" y="1296"/>
                  <a:chExt cx="1152" cy="144"/>
                </a:xfrm>
              </p:grpSpPr>
              <p:sp>
                <p:nvSpPr>
                  <p:cNvPr id="42300" name="Rectangle 127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01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02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303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95" name="Group 131"/>
                <p:cNvGrpSpPr>
                  <a:grpSpLocks/>
                </p:cNvGrpSpPr>
                <p:nvPr/>
              </p:nvGrpSpPr>
              <p:grpSpPr bwMode="auto">
                <a:xfrm>
                  <a:off x="816" y="2064"/>
                  <a:ext cx="1152" cy="96"/>
                  <a:chOff x="816" y="1296"/>
                  <a:chExt cx="1152" cy="144"/>
                </a:xfrm>
              </p:grpSpPr>
              <p:sp>
                <p:nvSpPr>
                  <p:cNvPr id="42296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97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98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99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</p:grpSp>
        </p:grpSp>
        <p:grpSp>
          <p:nvGrpSpPr>
            <p:cNvPr id="42241" name="Group 136"/>
            <p:cNvGrpSpPr>
              <a:grpSpLocks/>
            </p:cNvGrpSpPr>
            <p:nvPr/>
          </p:nvGrpSpPr>
          <p:grpSpPr bwMode="auto">
            <a:xfrm>
              <a:off x="2160" y="1200"/>
              <a:ext cx="1968" cy="2496"/>
              <a:chOff x="2160" y="1200"/>
              <a:chExt cx="1968" cy="2496"/>
            </a:xfrm>
          </p:grpSpPr>
          <p:sp>
            <p:nvSpPr>
              <p:cNvPr id="42242" name="Rectangle 137"/>
              <p:cNvSpPr>
                <a:spLocks noChangeArrowheads="1"/>
              </p:cNvSpPr>
              <p:nvPr/>
            </p:nvSpPr>
            <p:spPr bwMode="auto">
              <a:xfrm>
                <a:off x="2160" y="1200"/>
                <a:ext cx="1968" cy="2496"/>
              </a:xfrm>
              <a:prstGeom prst="rect">
                <a:avLst/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2243" name="Text Box 138"/>
              <p:cNvSpPr txBox="1">
                <a:spLocks noChangeArrowheads="1"/>
              </p:cNvSpPr>
              <p:nvPr/>
            </p:nvSpPr>
            <p:spPr bwMode="auto">
              <a:xfrm>
                <a:off x="2747" y="1383"/>
                <a:ext cx="1237" cy="25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b="0">
                    <a:solidFill>
                      <a:srgbClr val="FFEB00"/>
                    </a:solidFill>
                    <a:latin typeface="Arial" charset="0"/>
                  </a:rPr>
                  <a:t>Tastentabelle C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244" name="Group 139"/>
              <p:cNvGrpSpPr>
                <a:grpSpLocks/>
              </p:cNvGrpSpPr>
              <p:nvPr/>
            </p:nvGrpSpPr>
            <p:grpSpPr bwMode="auto">
              <a:xfrm>
                <a:off x="2357" y="2096"/>
                <a:ext cx="1574" cy="1024"/>
                <a:chOff x="816" y="1392"/>
                <a:chExt cx="1152" cy="768"/>
              </a:xfrm>
            </p:grpSpPr>
            <p:grpSp>
              <p:nvGrpSpPr>
                <p:cNvPr id="42245" name="Group 140"/>
                <p:cNvGrpSpPr>
                  <a:grpSpLocks/>
                </p:cNvGrpSpPr>
                <p:nvPr/>
              </p:nvGrpSpPr>
              <p:grpSpPr bwMode="auto">
                <a:xfrm>
                  <a:off x="816" y="1392"/>
                  <a:ext cx="1152" cy="96"/>
                  <a:chOff x="816" y="1296"/>
                  <a:chExt cx="1152" cy="144"/>
                </a:xfrm>
              </p:grpSpPr>
              <p:sp>
                <p:nvSpPr>
                  <p:cNvPr id="42281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82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83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84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46" name="Group 145"/>
                <p:cNvGrpSpPr>
                  <a:grpSpLocks/>
                </p:cNvGrpSpPr>
                <p:nvPr/>
              </p:nvGrpSpPr>
              <p:grpSpPr bwMode="auto">
                <a:xfrm>
                  <a:off x="816" y="1488"/>
                  <a:ext cx="1152" cy="96"/>
                  <a:chOff x="816" y="1296"/>
                  <a:chExt cx="1152" cy="144"/>
                </a:xfrm>
              </p:grpSpPr>
              <p:sp>
                <p:nvSpPr>
                  <p:cNvPr id="42277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78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79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80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47" name="Group 150"/>
                <p:cNvGrpSpPr>
                  <a:grpSpLocks/>
                </p:cNvGrpSpPr>
                <p:nvPr/>
              </p:nvGrpSpPr>
              <p:grpSpPr bwMode="auto">
                <a:xfrm>
                  <a:off x="816" y="1584"/>
                  <a:ext cx="1152" cy="96"/>
                  <a:chOff x="816" y="1296"/>
                  <a:chExt cx="1152" cy="144"/>
                </a:xfrm>
              </p:grpSpPr>
              <p:sp>
                <p:nvSpPr>
                  <p:cNvPr id="42273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74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75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76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48" name="Group 155"/>
                <p:cNvGrpSpPr>
                  <a:grpSpLocks/>
                </p:cNvGrpSpPr>
                <p:nvPr/>
              </p:nvGrpSpPr>
              <p:grpSpPr bwMode="auto">
                <a:xfrm>
                  <a:off x="816" y="1680"/>
                  <a:ext cx="1152" cy="96"/>
                  <a:chOff x="816" y="1296"/>
                  <a:chExt cx="1152" cy="144"/>
                </a:xfrm>
              </p:grpSpPr>
              <p:sp>
                <p:nvSpPr>
                  <p:cNvPr id="42269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70" name="Rectangle 15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71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72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49" name="Group 160"/>
                <p:cNvGrpSpPr>
                  <a:grpSpLocks/>
                </p:cNvGrpSpPr>
                <p:nvPr/>
              </p:nvGrpSpPr>
              <p:grpSpPr bwMode="auto">
                <a:xfrm>
                  <a:off x="816" y="1776"/>
                  <a:ext cx="1152" cy="96"/>
                  <a:chOff x="816" y="1296"/>
                  <a:chExt cx="1152" cy="144"/>
                </a:xfrm>
              </p:grpSpPr>
              <p:sp>
                <p:nvSpPr>
                  <p:cNvPr id="42265" name="Rectangle 16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66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67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68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50" name="Group 165"/>
                <p:cNvGrpSpPr>
                  <a:grpSpLocks/>
                </p:cNvGrpSpPr>
                <p:nvPr/>
              </p:nvGrpSpPr>
              <p:grpSpPr bwMode="auto">
                <a:xfrm>
                  <a:off x="816" y="1872"/>
                  <a:ext cx="1152" cy="96"/>
                  <a:chOff x="816" y="1296"/>
                  <a:chExt cx="1152" cy="144"/>
                </a:xfrm>
              </p:grpSpPr>
              <p:sp>
                <p:nvSpPr>
                  <p:cNvPr id="42261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62" name="Rectangle 16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63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64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51" name="Group 170"/>
                <p:cNvGrpSpPr>
                  <a:grpSpLocks/>
                </p:cNvGrpSpPr>
                <p:nvPr/>
              </p:nvGrpSpPr>
              <p:grpSpPr bwMode="auto">
                <a:xfrm>
                  <a:off x="816" y="1968"/>
                  <a:ext cx="1152" cy="96"/>
                  <a:chOff x="816" y="1296"/>
                  <a:chExt cx="1152" cy="144"/>
                </a:xfrm>
              </p:grpSpPr>
              <p:sp>
                <p:nvSpPr>
                  <p:cNvPr id="42257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58" name="Rectangle 172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59" name="Rectangle 17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60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52" name="Group 175"/>
                <p:cNvGrpSpPr>
                  <a:grpSpLocks/>
                </p:cNvGrpSpPr>
                <p:nvPr/>
              </p:nvGrpSpPr>
              <p:grpSpPr bwMode="auto">
                <a:xfrm>
                  <a:off x="816" y="2064"/>
                  <a:ext cx="1152" cy="96"/>
                  <a:chOff x="816" y="1296"/>
                  <a:chExt cx="1152" cy="144"/>
                </a:xfrm>
              </p:grpSpPr>
              <p:sp>
                <p:nvSpPr>
                  <p:cNvPr id="42253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54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55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56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</p:grpSp>
        </p:grpSp>
      </p:grpSp>
      <p:grpSp>
        <p:nvGrpSpPr>
          <p:cNvPr id="30981" name="Group 180"/>
          <p:cNvGrpSpPr>
            <a:grpSpLocks/>
          </p:cNvGrpSpPr>
          <p:nvPr/>
        </p:nvGrpSpPr>
        <p:grpSpPr bwMode="auto">
          <a:xfrm>
            <a:off x="2362200" y="1371600"/>
            <a:ext cx="3657600" cy="4114800"/>
            <a:chOff x="1488" y="864"/>
            <a:chExt cx="2304" cy="2592"/>
          </a:xfrm>
        </p:grpSpPr>
        <p:grpSp>
          <p:nvGrpSpPr>
            <p:cNvPr id="42152" name="Group 181"/>
            <p:cNvGrpSpPr>
              <a:grpSpLocks/>
            </p:cNvGrpSpPr>
            <p:nvPr/>
          </p:nvGrpSpPr>
          <p:grpSpPr bwMode="auto">
            <a:xfrm>
              <a:off x="1824" y="960"/>
              <a:ext cx="1968" cy="2496"/>
              <a:chOff x="1824" y="960"/>
              <a:chExt cx="1968" cy="2496"/>
            </a:xfrm>
          </p:grpSpPr>
          <p:sp>
            <p:nvSpPr>
              <p:cNvPr id="42197" name="Rectangle 182"/>
              <p:cNvSpPr>
                <a:spLocks noChangeArrowheads="1"/>
              </p:cNvSpPr>
              <p:nvPr/>
            </p:nvSpPr>
            <p:spPr bwMode="auto">
              <a:xfrm>
                <a:off x="1824" y="960"/>
                <a:ext cx="1968" cy="2496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2198" name="Text Box 183"/>
              <p:cNvSpPr txBox="1">
                <a:spLocks noChangeArrowheads="1"/>
              </p:cNvSpPr>
              <p:nvPr/>
            </p:nvSpPr>
            <p:spPr bwMode="auto">
              <a:xfrm>
                <a:off x="2432" y="1143"/>
                <a:ext cx="1264" cy="25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b="0">
                    <a:solidFill>
                      <a:srgbClr val="FFEB00"/>
                    </a:solidFill>
                    <a:latin typeface="Arial" charset="0"/>
                  </a:rPr>
                  <a:t>Tastentabelle B‘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199" name="Group 184"/>
              <p:cNvGrpSpPr>
                <a:grpSpLocks/>
              </p:cNvGrpSpPr>
              <p:nvPr/>
            </p:nvGrpSpPr>
            <p:grpSpPr bwMode="auto">
              <a:xfrm>
                <a:off x="2021" y="1856"/>
                <a:ext cx="1574" cy="1024"/>
                <a:chOff x="816" y="1392"/>
                <a:chExt cx="1152" cy="768"/>
              </a:xfrm>
            </p:grpSpPr>
            <p:grpSp>
              <p:nvGrpSpPr>
                <p:cNvPr id="42200" name="Group 185"/>
                <p:cNvGrpSpPr>
                  <a:grpSpLocks/>
                </p:cNvGrpSpPr>
                <p:nvPr/>
              </p:nvGrpSpPr>
              <p:grpSpPr bwMode="auto">
                <a:xfrm>
                  <a:off x="816" y="1392"/>
                  <a:ext cx="1152" cy="96"/>
                  <a:chOff x="816" y="1296"/>
                  <a:chExt cx="1152" cy="144"/>
                </a:xfrm>
              </p:grpSpPr>
              <p:sp>
                <p:nvSpPr>
                  <p:cNvPr id="42236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37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38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39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01" name="Group 190"/>
                <p:cNvGrpSpPr>
                  <a:grpSpLocks/>
                </p:cNvGrpSpPr>
                <p:nvPr/>
              </p:nvGrpSpPr>
              <p:grpSpPr bwMode="auto">
                <a:xfrm>
                  <a:off x="816" y="1488"/>
                  <a:ext cx="1152" cy="96"/>
                  <a:chOff x="816" y="1296"/>
                  <a:chExt cx="1152" cy="144"/>
                </a:xfrm>
              </p:grpSpPr>
              <p:sp>
                <p:nvSpPr>
                  <p:cNvPr id="42232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33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34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35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02" name="Group 195"/>
                <p:cNvGrpSpPr>
                  <a:grpSpLocks/>
                </p:cNvGrpSpPr>
                <p:nvPr/>
              </p:nvGrpSpPr>
              <p:grpSpPr bwMode="auto">
                <a:xfrm>
                  <a:off x="816" y="1584"/>
                  <a:ext cx="1152" cy="96"/>
                  <a:chOff x="816" y="1296"/>
                  <a:chExt cx="1152" cy="144"/>
                </a:xfrm>
              </p:grpSpPr>
              <p:sp>
                <p:nvSpPr>
                  <p:cNvPr id="42228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29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30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31" name="Rectangle 19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03" name="Group 200"/>
                <p:cNvGrpSpPr>
                  <a:grpSpLocks/>
                </p:cNvGrpSpPr>
                <p:nvPr/>
              </p:nvGrpSpPr>
              <p:grpSpPr bwMode="auto">
                <a:xfrm>
                  <a:off x="816" y="1680"/>
                  <a:ext cx="1152" cy="96"/>
                  <a:chOff x="816" y="1296"/>
                  <a:chExt cx="1152" cy="144"/>
                </a:xfrm>
              </p:grpSpPr>
              <p:sp>
                <p:nvSpPr>
                  <p:cNvPr id="42224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25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26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27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04" name="Group 205"/>
                <p:cNvGrpSpPr>
                  <a:grpSpLocks/>
                </p:cNvGrpSpPr>
                <p:nvPr/>
              </p:nvGrpSpPr>
              <p:grpSpPr bwMode="auto">
                <a:xfrm>
                  <a:off x="816" y="1776"/>
                  <a:ext cx="1152" cy="96"/>
                  <a:chOff x="816" y="1296"/>
                  <a:chExt cx="1152" cy="144"/>
                </a:xfrm>
              </p:grpSpPr>
              <p:sp>
                <p:nvSpPr>
                  <p:cNvPr id="42220" name="Rectangle 20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21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22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23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05" name="Group 210"/>
                <p:cNvGrpSpPr>
                  <a:grpSpLocks/>
                </p:cNvGrpSpPr>
                <p:nvPr/>
              </p:nvGrpSpPr>
              <p:grpSpPr bwMode="auto">
                <a:xfrm>
                  <a:off x="816" y="1872"/>
                  <a:ext cx="1152" cy="96"/>
                  <a:chOff x="816" y="1296"/>
                  <a:chExt cx="1152" cy="144"/>
                </a:xfrm>
              </p:grpSpPr>
              <p:sp>
                <p:nvSpPr>
                  <p:cNvPr id="42216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17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18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19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06" name="Group 215"/>
                <p:cNvGrpSpPr>
                  <a:grpSpLocks/>
                </p:cNvGrpSpPr>
                <p:nvPr/>
              </p:nvGrpSpPr>
              <p:grpSpPr bwMode="auto">
                <a:xfrm>
                  <a:off x="816" y="1968"/>
                  <a:ext cx="1152" cy="96"/>
                  <a:chOff x="816" y="1296"/>
                  <a:chExt cx="1152" cy="144"/>
                </a:xfrm>
              </p:grpSpPr>
              <p:sp>
                <p:nvSpPr>
                  <p:cNvPr id="42212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13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14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15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207" name="Group 220"/>
                <p:cNvGrpSpPr>
                  <a:grpSpLocks/>
                </p:cNvGrpSpPr>
                <p:nvPr/>
              </p:nvGrpSpPr>
              <p:grpSpPr bwMode="auto">
                <a:xfrm>
                  <a:off x="816" y="2064"/>
                  <a:ext cx="1152" cy="96"/>
                  <a:chOff x="816" y="1296"/>
                  <a:chExt cx="1152" cy="144"/>
                </a:xfrm>
              </p:grpSpPr>
              <p:sp>
                <p:nvSpPr>
                  <p:cNvPr id="42208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09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10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211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</p:grpSp>
        </p:grpSp>
        <p:grpSp>
          <p:nvGrpSpPr>
            <p:cNvPr id="42153" name="Group 225"/>
            <p:cNvGrpSpPr>
              <a:grpSpLocks/>
            </p:cNvGrpSpPr>
            <p:nvPr/>
          </p:nvGrpSpPr>
          <p:grpSpPr bwMode="auto">
            <a:xfrm>
              <a:off x="1488" y="864"/>
              <a:ext cx="1968" cy="2496"/>
              <a:chOff x="1488" y="864"/>
              <a:chExt cx="1968" cy="2496"/>
            </a:xfrm>
          </p:grpSpPr>
          <p:sp>
            <p:nvSpPr>
              <p:cNvPr id="42154" name="Rectangle 226"/>
              <p:cNvSpPr>
                <a:spLocks noChangeArrowheads="1"/>
              </p:cNvSpPr>
              <p:nvPr/>
            </p:nvSpPr>
            <p:spPr bwMode="auto">
              <a:xfrm>
                <a:off x="1488" y="864"/>
                <a:ext cx="1968" cy="2496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42155" name="Text Box 227"/>
              <p:cNvSpPr txBox="1">
                <a:spLocks noChangeArrowheads="1"/>
              </p:cNvSpPr>
              <p:nvPr/>
            </p:nvSpPr>
            <p:spPr bwMode="auto">
              <a:xfrm>
                <a:off x="2084" y="1047"/>
                <a:ext cx="1228" cy="25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b="0">
                    <a:solidFill>
                      <a:srgbClr val="FFEB00"/>
                    </a:solidFill>
                    <a:latin typeface="Arial" charset="0"/>
                  </a:rPr>
                  <a:t>Tastentabelle B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156" name="Group 228"/>
              <p:cNvGrpSpPr>
                <a:grpSpLocks/>
              </p:cNvGrpSpPr>
              <p:nvPr/>
            </p:nvGrpSpPr>
            <p:grpSpPr bwMode="auto">
              <a:xfrm>
                <a:off x="1685" y="1760"/>
                <a:ext cx="1574" cy="1024"/>
                <a:chOff x="816" y="1392"/>
                <a:chExt cx="1152" cy="768"/>
              </a:xfrm>
            </p:grpSpPr>
            <p:grpSp>
              <p:nvGrpSpPr>
                <p:cNvPr id="42157" name="Group 229"/>
                <p:cNvGrpSpPr>
                  <a:grpSpLocks/>
                </p:cNvGrpSpPr>
                <p:nvPr/>
              </p:nvGrpSpPr>
              <p:grpSpPr bwMode="auto">
                <a:xfrm>
                  <a:off x="816" y="1392"/>
                  <a:ext cx="1152" cy="96"/>
                  <a:chOff x="816" y="1296"/>
                  <a:chExt cx="1152" cy="144"/>
                </a:xfrm>
              </p:grpSpPr>
              <p:sp>
                <p:nvSpPr>
                  <p:cNvPr id="42193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94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95" name="Rectangle 23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96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158" name="Group 234"/>
                <p:cNvGrpSpPr>
                  <a:grpSpLocks/>
                </p:cNvGrpSpPr>
                <p:nvPr/>
              </p:nvGrpSpPr>
              <p:grpSpPr bwMode="auto">
                <a:xfrm>
                  <a:off x="816" y="1488"/>
                  <a:ext cx="1152" cy="96"/>
                  <a:chOff x="816" y="1296"/>
                  <a:chExt cx="1152" cy="144"/>
                </a:xfrm>
              </p:grpSpPr>
              <p:sp>
                <p:nvSpPr>
                  <p:cNvPr id="42189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90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91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92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159" name="Group 239"/>
                <p:cNvGrpSpPr>
                  <a:grpSpLocks/>
                </p:cNvGrpSpPr>
                <p:nvPr/>
              </p:nvGrpSpPr>
              <p:grpSpPr bwMode="auto">
                <a:xfrm>
                  <a:off x="816" y="1584"/>
                  <a:ext cx="1152" cy="96"/>
                  <a:chOff x="816" y="1296"/>
                  <a:chExt cx="1152" cy="144"/>
                </a:xfrm>
              </p:grpSpPr>
              <p:sp>
                <p:nvSpPr>
                  <p:cNvPr id="42185" name="Rectangle 24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86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87" name="Rectangle 24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88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160" name="Group 244"/>
                <p:cNvGrpSpPr>
                  <a:grpSpLocks/>
                </p:cNvGrpSpPr>
                <p:nvPr/>
              </p:nvGrpSpPr>
              <p:grpSpPr bwMode="auto">
                <a:xfrm>
                  <a:off x="816" y="1680"/>
                  <a:ext cx="1152" cy="96"/>
                  <a:chOff x="816" y="1296"/>
                  <a:chExt cx="1152" cy="144"/>
                </a:xfrm>
              </p:grpSpPr>
              <p:sp>
                <p:nvSpPr>
                  <p:cNvPr id="42181" name="Rectangle 24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82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83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84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161" name="Group 249"/>
                <p:cNvGrpSpPr>
                  <a:grpSpLocks/>
                </p:cNvGrpSpPr>
                <p:nvPr/>
              </p:nvGrpSpPr>
              <p:grpSpPr bwMode="auto">
                <a:xfrm>
                  <a:off x="816" y="1776"/>
                  <a:ext cx="1152" cy="96"/>
                  <a:chOff x="816" y="1296"/>
                  <a:chExt cx="1152" cy="144"/>
                </a:xfrm>
              </p:grpSpPr>
              <p:sp>
                <p:nvSpPr>
                  <p:cNvPr id="42177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78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79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80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162" name="Group 254"/>
                <p:cNvGrpSpPr>
                  <a:grpSpLocks/>
                </p:cNvGrpSpPr>
                <p:nvPr/>
              </p:nvGrpSpPr>
              <p:grpSpPr bwMode="auto">
                <a:xfrm>
                  <a:off x="816" y="1872"/>
                  <a:ext cx="1152" cy="96"/>
                  <a:chOff x="816" y="1296"/>
                  <a:chExt cx="1152" cy="144"/>
                </a:xfrm>
              </p:grpSpPr>
              <p:sp>
                <p:nvSpPr>
                  <p:cNvPr id="42173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74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75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76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163" name="Group 259"/>
                <p:cNvGrpSpPr>
                  <a:grpSpLocks/>
                </p:cNvGrpSpPr>
                <p:nvPr/>
              </p:nvGrpSpPr>
              <p:grpSpPr bwMode="auto">
                <a:xfrm>
                  <a:off x="816" y="1968"/>
                  <a:ext cx="1152" cy="96"/>
                  <a:chOff x="816" y="1296"/>
                  <a:chExt cx="1152" cy="144"/>
                </a:xfrm>
              </p:grpSpPr>
              <p:sp>
                <p:nvSpPr>
                  <p:cNvPr id="42169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70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71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72" name="Rectangle 263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42164" name="Group 264"/>
                <p:cNvGrpSpPr>
                  <a:grpSpLocks/>
                </p:cNvGrpSpPr>
                <p:nvPr/>
              </p:nvGrpSpPr>
              <p:grpSpPr bwMode="auto">
                <a:xfrm>
                  <a:off x="816" y="2064"/>
                  <a:ext cx="1152" cy="96"/>
                  <a:chOff x="816" y="1296"/>
                  <a:chExt cx="1152" cy="144"/>
                </a:xfrm>
              </p:grpSpPr>
              <p:sp>
                <p:nvSpPr>
                  <p:cNvPr id="42165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66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67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1392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42168" name="Rectangle 268"/>
                  <p:cNvSpPr>
                    <a:spLocks noChangeArrowheads="1"/>
                  </p:cNvSpPr>
                  <p:nvPr/>
                </p:nvSpPr>
                <p:spPr bwMode="auto">
                  <a:xfrm>
                    <a:off x="1680" y="1296"/>
                    <a:ext cx="288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</p:grpSp>
        </p:grpSp>
      </p:grpSp>
      <p:grpSp>
        <p:nvGrpSpPr>
          <p:cNvPr id="31070" name="Group 269"/>
          <p:cNvGrpSpPr>
            <a:grpSpLocks/>
          </p:cNvGrpSpPr>
          <p:nvPr/>
        </p:nvGrpSpPr>
        <p:grpSpPr bwMode="auto">
          <a:xfrm>
            <a:off x="1828800" y="990600"/>
            <a:ext cx="3124200" cy="3962400"/>
            <a:chOff x="720" y="1008"/>
            <a:chExt cx="1968" cy="2496"/>
          </a:xfrm>
        </p:grpSpPr>
        <p:sp>
          <p:nvSpPr>
            <p:cNvPr id="42109" name="Rectangle 270"/>
            <p:cNvSpPr>
              <a:spLocks noChangeArrowheads="1"/>
            </p:cNvSpPr>
            <p:nvPr/>
          </p:nvSpPr>
          <p:spPr bwMode="auto">
            <a:xfrm>
              <a:off x="720" y="1008"/>
              <a:ext cx="1968" cy="24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2110" name="Text Box 271"/>
            <p:cNvSpPr txBox="1">
              <a:spLocks noChangeArrowheads="1"/>
            </p:cNvSpPr>
            <p:nvPr/>
          </p:nvSpPr>
          <p:spPr bwMode="auto">
            <a:xfrm>
              <a:off x="1328" y="1191"/>
              <a:ext cx="12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b="0">
                  <a:solidFill>
                    <a:srgbClr val="FFEB00"/>
                  </a:solidFill>
                  <a:latin typeface="Arial" charset="0"/>
                </a:rPr>
                <a:t>Tastentabelle A‘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42111" name="Group 272"/>
            <p:cNvGrpSpPr>
              <a:grpSpLocks/>
            </p:cNvGrpSpPr>
            <p:nvPr/>
          </p:nvGrpSpPr>
          <p:grpSpPr bwMode="auto">
            <a:xfrm>
              <a:off x="917" y="1904"/>
              <a:ext cx="1574" cy="1024"/>
              <a:chOff x="816" y="1392"/>
              <a:chExt cx="1152" cy="768"/>
            </a:xfrm>
          </p:grpSpPr>
          <p:grpSp>
            <p:nvGrpSpPr>
              <p:cNvPr id="42112" name="Group 273"/>
              <p:cNvGrpSpPr>
                <a:grpSpLocks/>
              </p:cNvGrpSpPr>
              <p:nvPr/>
            </p:nvGrpSpPr>
            <p:grpSpPr bwMode="auto">
              <a:xfrm>
                <a:off x="816" y="1392"/>
                <a:ext cx="1152" cy="96"/>
                <a:chOff x="816" y="1296"/>
                <a:chExt cx="1152" cy="144"/>
              </a:xfrm>
            </p:grpSpPr>
            <p:sp>
              <p:nvSpPr>
                <p:cNvPr id="42148" name="Rectangle 274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49" name="Rectangle 275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50" name="Rectangle 276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51" name="Rectangle 277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113" name="Group 278"/>
              <p:cNvGrpSpPr>
                <a:grpSpLocks/>
              </p:cNvGrpSpPr>
              <p:nvPr/>
            </p:nvGrpSpPr>
            <p:grpSpPr bwMode="auto">
              <a:xfrm>
                <a:off x="816" y="1488"/>
                <a:ext cx="1152" cy="96"/>
                <a:chOff x="816" y="1296"/>
                <a:chExt cx="1152" cy="144"/>
              </a:xfrm>
            </p:grpSpPr>
            <p:sp>
              <p:nvSpPr>
                <p:cNvPr id="42144" name="Rectangle 279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45" name="Rectangle 280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46" name="Rectangle 281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47" name="Rectangle 282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114" name="Group 283"/>
              <p:cNvGrpSpPr>
                <a:grpSpLocks/>
              </p:cNvGrpSpPr>
              <p:nvPr/>
            </p:nvGrpSpPr>
            <p:grpSpPr bwMode="auto">
              <a:xfrm>
                <a:off x="816" y="1584"/>
                <a:ext cx="1152" cy="96"/>
                <a:chOff x="816" y="1296"/>
                <a:chExt cx="1152" cy="144"/>
              </a:xfrm>
            </p:grpSpPr>
            <p:sp>
              <p:nvSpPr>
                <p:cNvPr id="42140" name="Rectangle 284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41" name="Rectangle 285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42" name="Rectangle 286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43" name="Rectangle 287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115" name="Group 288"/>
              <p:cNvGrpSpPr>
                <a:grpSpLocks/>
              </p:cNvGrpSpPr>
              <p:nvPr/>
            </p:nvGrpSpPr>
            <p:grpSpPr bwMode="auto">
              <a:xfrm>
                <a:off x="816" y="1680"/>
                <a:ext cx="1152" cy="96"/>
                <a:chOff x="816" y="1296"/>
                <a:chExt cx="1152" cy="144"/>
              </a:xfrm>
            </p:grpSpPr>
            <p:sp>
              <p:nvSpPr>
                <p:cNvPr id="42136" name="Rectangle 289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37" name="Rectangle 290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38" name="Rectangle 291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39" name="Rectangle 292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116" name="Group 293"/>
              <p:cNvGrpSpPr>
                <a:grpSpLocks/>
              </p:cNvGrpSpPr>
              <p:nvPr/>
            </p:nvGrpSpPr>
            <p:grpSpPr bwMode="auto">
              <a:xfrm>
                <a:off x="816" y="1776"/>
                <a:ext cx="1152" cy="96"/>
                <a:chOff x="816" y="1296"/>
                <a:chExt cx="1152" cy="144"/>
              </a:xfrm>
            </p:grpSpPr>
            <p:sp>
              <p:nvSpPr>
                <p:cNvPr id="42132" name="Rectangle 294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33" name="Rectangle 295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34" name="Rectangle 296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35" name="Rectangle 297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117" name="Group 298"/>
              <p:cNvGrpSpPr>
                <a:grpSpLocks/>
              </p:cNvGrpSpPr>
              <p:nvPr/>
            </p:nvGrpSpPr>
            <p:grpSpPr bwMode="auto">
              <a:xfrm>
                <a:off x="816" y="1872"/>
                <a:ext cx="1152" cy="96"/>
                <a:chOff x="816" y="1296"/>
                <a:chExt cx="1152" cy="144"/>
              </a:xfrm>
            </p:grpSpPr>
            <p:sp>
              <p:nvSpPr>
                <p:cNvPr id="42128" name="Rectangle 299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29" name="Rectangle 300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30" name="Rectangle 301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31" name="Rectangle 302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118" name="Group 303"/>
              <p:cNvGrpSpPr>
                <a:grpSpLocks/>
              </p:cNvGrpSpPr>
              <p:nvPr/>
            </p:nvGrpSpPr>
            <p:grpSpPr bwMode="auto">
              <a:xfrm>
                <a:off x="816" y="1968"/>
                <a:ext cx="1152" cy="96"/>
                <a:chOff x="816" y="1296"/>
                <a:chExt cx="1152" cy="144"/>
              </a:xfrm>
            </p:grpSpPr>
            <p:sp>
              <p:nvSpPr>
                <p:cNvPr id="42124" name="Rectangle 304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25" name="Rectangle 305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26" name="Rectangle 306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27" name="Rectangle 307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119" name="Group 308"/>
              <p:cNvGrpSpPr>
                <a:grpSpLocks/>
              </p:cNvGrpSpPr>
              <p:nvPr/>
            </p:nvGrpSpPr>
            <p:grpSpPr bwMode="auto">
              <a:xfrm>
                <a:off x="816" y="2064"/>
                <a:ext cx="1152" cy="96"/>
                <a:chOff x="816" y="1296"/>
                <a:chExt cx="1152" cy="144"/>
              </a:xfrm>
            </p:grpSpPr>
            <p:sp>
              <p:nvSpPr>
                <p:cNvPr id="42120" name="Rectangle 309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21" name="Rectangle 310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22" name="Rectangle 311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23" name="Rectangle 312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</p:grpSp>
      </p:grpSp>
      <p:grpSp>
        <p:nvGrpSpPr>
          <p:cNvPr id="31114" name="Group 313"/>
          <p:cNvGrpSpPr>
            <a:grpSpLocks/>
          </p:cNvGrpSpPr>
          <p:nvPr/>
        </p:nvGrpSpPr>
        <p:grpSpPr bwMode="auto">
          <a:xfrm>
            <a:off x="1295400" y="838200"/>
            <a:ext cx="3124200" cy="3962400"/>
            <a:chOff x="672" y="720"/>
            <a:chExt cx="1440" cy="1872"/>
          </a:xfrm>
        </p:grpSpPr>
        <p:sp>
          <p:nvSpPr>
            <p:cNvPr id="42066" name="Rectangle 314"/>
            <p:cNvSpPr>
              <a:spLocks noChangeArrowheads="1"/>
            </p:cNvSpPr>
            <p:nvPr/>
          </p:nvSpPr>
          <p:spPr bwMode="auto">
            <a:xfrm>
              <a:off x="672" y="720"/>
              <a:ext cx="1440" cy="187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2067" name="Text Box 315"/>
            <p:cNvSpPr txBox="1">
              <a:spLocks noChangeArrowheads="1"/>
            </p:cNvSpPr>
            <p:nvPr/>
          </p:nvSpPr>
          <p:spPr bwMode="auto">
            <a:xfrm>
              <a:off x="826" y="857"/>
              <a:ext cx="115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pl-PL" b="0">
                  <a:solidFill>
                    <a:srgbClr val="FFEB00"/>
                  </a:solidFill>
                  <a:latin typeface="Arial" charset="0"/>
                </a:rPr>
                <a:t>Tabela przycisków</a:t>
              </a:r>
              <a:r>
                <a:rPr lang="de-DE" b="0">
                  <a:solidFill>
                    <a:srgbClr val="FFEB00"/>
                  </a:solidFill>
                  <a:latin typeface="Arial" charset="0"/>
                </a:rPr>
                <a:t> A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42068" name="Group 316"/>
            <p:cNvGrpSpPr>
              <a:grpSpLocks/>
            </p:cNvGrpSpPr>
            <p:nvPr/>
          </p:nvGrpSpPr>
          <p:grpSpPr bwMode="auto">
            <a:xfrm>
              <a:off x="816" y="1392"/>
              <a:ext cx="1152" cy="768"/>
              <a:chOff x="816" y="1392"/>
              <a:chExt cx="1152" cy="768"/>
            </a:xfrm>
          </p:grpSpPr>
          <p:grpSp>
            <p:nvGrpSpPr>
              <p:cNvPr id="42069" name="Group 317"/>
              <p:cNvGrpSpPr>
                <a:grpSpLocks/>
              </p:cNvGrpSpPr>
              <p:nvPr/>
            </p:nvGrpSpPr>
            <p:grpSpPr bwMode="auto">
              <a:xfrm>
                <a:off x="816" y="1392"/>
                <a:ext cx="1152" cy="96"/>
                <a:chOff x="816" y="1296"/>
                <a:chExt cx="1152" cy="144"/>
              </a:xfrm>
            </p:grpSpPr>
            <p:sp>
              <p:nvSpPr>
                <p:cNvPr id="42105" name="Rectangle 318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06" name="Rectangle 319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07" name="Rectangle 320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08" name="Rectangle 321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070" name="Group 322"/>
              <p:cNvGrpSpPr>
                <a:grpSpLocks/>
              </p:cNvGrpSpPr>
              <p:nvPr/>
            </p:nvGrpSpPr>
            <p:grpSpPr bwMode="auto">
              <a:xfrm>
                <a:off x="816" y="1488"/>
                <a:ext cx="1152" cy="96"/>
                <a:chOff x="816" y="1296"/>
                <a:chExt cx="1152" cy="144"/>
              </a:xfrm>
            </p:grpSpPr>
            <p:sp>
              <p:nvSpPr>
                <p:cNvPr id="42101" name="Rectangle 323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02" name="Rectangle 324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03" name="Rectangle 325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04" name="Rectangle 326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071" name="Group 327"/>
              <p:cNvGrpSpPr>
                <a:grpSpLocks/>
              </p:cNvGrpSpPr>
              <p:nvPr/>
            </p:nvGrpSpPr>
            <p:grpSpPr bwMode="auto">
              <a:xfrm>
                <a:off x="816" y="1584"/>
                <a:ext cx="1152" cy="96"/>
                <a:chOff x="816" y="1296"/>
                <a:chExt cx="1152" cy="144"/>
              </a:xfrm>
            </p:grpSpPr>
            <p:sp>
              <p:nvSpPr>
                <p:cNvPr id="42097" name="Rectangle 328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98" name="Rectangle 329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99" name="Rectangle 330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100" name="Rectangle 331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072" name="Group 332"/>
              <p:cNvGrpSpPr>
                <a:grpSpLocks/>
              </p:cNvGrpSpPr>
              <p:nvPr/>
            </p:nvGrpSpPr>
            <p:grpSpPr bwMode="auto">
              <a:xfrm>
                <a:off x="816" y="1680"/>
                <a:ext cx="1152" cy="96"/>
                <a:chOff x="816" y="1296"/>
                <a:chExt cx="1152" cy="144"/>
              </a:xfrm>
            </p:grpSpPr>
            <p:sp>
              <p:nvSpPr>
                <p:cNvPr id="42093" name="Rectangle 333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94" name="Rectangle 334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95" name="Rectangle 335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96" name="Rectangle 336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073" name="Group 337"/>
              <p:cNvGrpSpPr>
                <a:grpSpLocks/>
              </p:cNvGrpSpPr>
              <p:nvPr/>
            </p:nvGrpSpPr>
            <p:grpSpPr bwMode="auto">
              <a:xfrm>
                <a:off x="816" y="1776"/>
                <a:ext cx="1152" cy="96"/>
                <a:chOff x="816" y="1296"/>
                <a:chExt cx="1152" cy="144"/>
              </a:xfrm>
            </p:grpSpPr>
            <p:sp>
              <p:nvSpPr>
                <p:cNvPr id="42089" name="Rectangle 338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90" name="Rectangle 339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91" name="Rectangle 340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92" name="Rectangle 341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074" name="Group 342"/>
              <p:cNvGrpSpPr>
                <a:grpSpLocks/>
              </p:cNvGrpSpPr>
              <p:nvPr/>
            </p:nvGrpSpPr>
            <p:grpSpPr bwMode="auto">
              <a:xfrm>
                <a:off x="816" y="1872"/>
                <a:ext cx="1152" cy="96"/>
                <a:chOff x="816" y="1296"/>
                <a:chExt cx="1152" cy="144"/>
              </a:xfrm>
            </p:grpSpPr>
            <p:sp>
              <p:nvSpPr>
                <p:cNvPr id="42085" name="Rectangle 343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86" name="Rectangle 344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87" name="Rectangle 345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88" name="Rectangle 346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075" name="Group 347"/>
              <p:cNvGrpSpPr>
                <a:grpSpLocks/>
              </p:cNvGrpSpPr>
              <p:nvPr/>
            </p:nvGrpSpPr>
            <p:grpSpPr bwMode="auto">
              <a:xfrm>
                <a:off x="816" y="1968"/>
                <a:ext cx="1152" cy="96"/>
                <a:chOff x="816" y="1296"/>
                <a:chExt cx="1152" cy="144"/>
              </a:xfrm>
            </p:grpSpPr>
            <p:sp>
              <p:nvSpPr>
                <p:cNvPr id="42081" name="Rectangle 348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82" name="Rectangle 349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83" name="Rectangle 350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84" name="Rectangle 351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42076" name="Group 352"/>
              <p:cNvGrpSpPr>
                <a:grpSpLocks/>
              </p:cNvGrpSpPr>
              <p:nvPr/>
            </p:nvGrpSpPr>
            <p:grpSpPr bwMode="auto">
              <a:xfrm>
                <a:off x="816" y="2064"/>
                <a:ext cx="1152" cy="96"/>
                <a:chOff x="816" y="1296"/>
                <a:chExt cx="1152" cy="144"/>
              </a:xfrm>
            </p:grpSpPr>
            <p:sp>
              <p:nvSpPr>
                <p:cNvPr id="42077" name="Rectangle 353"/>
                <p:cNvSpPr>
                  <a:spLocks noChangeArrowheads="1"/>
                </p:cNvSpPr>
                <p:nvPr/>
              </p:nvSpPr>
              <p:spPr bwMode="auto">
                <a:xfrm>
                  <a:off x="816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78" name="Rectangle 354"/>
                <p:cNvSpPr>
                  <a:spLocks noChangeArrowheads="1"/>
                </p:cNvSpPr>
                <p:nvPr/>
              </p:nvSpPr>
              <p:spPr bwMode="auto">
                <a:xfrm>
                  <a:off x="1104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79" name="Rectangle 355"/>
                <p:cNvSpPr>
                  <a:spLocks noChangeArrowheads="1"/>
                </p:cNvSpPr>
                <p:nvPr/>
              </p:nvSpPr>
              <p:spPr bwMode="auto">
                <a:xfrm>
                  <a:off x="1392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80" name="Rectangle 356"/>
                <p:cNvSpPr>
                  <a:spLocks noChangeArrowheads="1"/>
                </p:cNvSpPr>
                <p:nvPr/>
              </p:nvSpPr>
              <p:spPr bwMode="auto">
                <a:xfrm>
                  <a:off x="1680" y="1296"/>
                  <a:ext cx="288" cy="14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</p:grpSp>
      </p:grpSp>
      <p:sp>
        <p:nvSpPr>
          <p:cNvPr id="41991" name="Rectangle 357"/>
          <p:cNvSpPr>
            <a:spLocks noGrp="1" noChangeArrowheads="1"/>
          </p:cNvSpPr>
          <p:nvPr>
            <p:ph type="title" idx="4294967295"/>
          </p:nvPr>
        </p:nvSpPr>
        <p:spPr>
          <a:xfrm>
            <a:off x="2295525" y="334963"/>
            <a:ext cx="4535488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>
                <a:solidFill>
                  <a:schemeClr val="bg1"/>
                </a:solidFill>
              </a:rPr>
              <a:t>Tabele przycisków w</a:t>
            </a:r>
            <a:r>
              <a:rPr lang="de-DE" sz="2800" b="1">
                <a:solidFill>
                  <a:schemeClr val="bg2"/>
                </a:solidFill>
              </a:rPr>
              <a:t> </a:t>
            </a:r>
            <a:r>
              <a:rPr lang="de-DE" sz="2800" b="1">
                <a:solidFill>
                  <a:srgbClr val="FFFF00"/>
                </a:solidFill>
              </a:rPr>
              <a:t>LCN</a:t>
            </a:r>
            <a:endParaRPr lang="de-DE" sz="3200" b="1">
              <a:solidFill>
                <a:schemeClr val="bg2"/>
              </a:solidFill>
            </a:endParaRPr>
          </a:p>
        </p:txBody>
      </p:sp>
      <p:grpSp>
        <p:nvGrpSpPr>
          <p:cNvPr id="41992" name="Group 358"/>
          <p:cNvGrpSpPr>
            <a:grpSpLocks/>
          </p:cNvGrpSpPr>
          <p:nvPr/>
        </p:nvGrpSpPr>
        <p:grpSpPr bwMode="auto">
          <a:xfrm>
            <a:off x="455613" y="6578600"/>
            <a:ext cx="8634412" cy="274638"/>
            <a:chOff x="288" y="4147"/>
            <a:chExt cx="5439" cy="173"/>
          </a:xfrm>
        </p:grpSpPr>
        <p:sp>
          <p:nvSpPr>
            <p:cNvPr id="42064" name="Line 35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2065" name="Text Box 36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41993" name="Group 361"/>
          <p:cNvGrpSpPr>
            <a:grpSpLocks/>
          </p:cNvGrpSpPr>
          <p:nvPr/>
        </p:nvGrpSpPr>
        <p:grpSpPr bwMode="auto">
          <a:xfrm>
            <a:off x="381000" y="1905000"/>
            <a:ext cx="6553200" cy="2286000"/>
            <a:chOff x="240" y="1200"/>
            <a:chExt cx="4128" cy="1440"/>
          </a:xfrm>
        </p:grpSpPr>
        <p:grpSp>
          <p:nvGrpSpPr>
            <p:cNvPr id="41995" name="Group 362"/>
            <p:cNvGrpSpPr>
              <a:grpSpLocks/>
            </p:cNvGrpSpPr>
            <p:nvPr/>
          </p:nvGrpSpPr>
          <p:grpSpPr bwMode="auto">
            <a:xfrm>
              <a:off x="816" y="1366"/>
              <a:ext cx="1071" cy="1130"/>
              <a:chOff x="972" y="1342"/>
              <a:chExt cx="810" cy="1956"/>
            </a:xfrm>
          </p:grpSpPr>
          <p:sp>
            <p:nvSpPr>
              <p:cNvPr id="42062" name="Text Box 363"/>
              <p:cNvSpPr txBox="1">
                <a:spLocks noChangeArrowheads="1"/>
              </p:cNvSpPr>
              <p:nvPr/>
            </p:nvSpPr>
            <p:spPr bwMode="auto">
              <a:xfrm>
                <a:off x="972" y="1342"/>
                <a:ext cx="176" cy="19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000" tIns="46800" rIns="90000" bIns="46800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1400">
                    <a:solidFill>
                      <a:srgbClr val="FF0000"/>
                    </a:solidFill>
                    <a:latin typeface="Arial" charset="0"/>
                  </a:rPr>
                  <a:t>1</a:t>
                </a:r>
              </a:p>
              <a:p>
                <a:pPr algn="ctr"/>
                <a:r>
                  <a:rPr lang="de-DE" sz="1400">
                    <a:solidFill>
                      <a:srgbClr val="FF0000"/>
                    </a:solidFill>
                    <a:latin typeface="Arial" charset="0"/>
                  </a:rPr>
                  <a:t>2</a:t>
                </a:r>
              </a:p>
              <a:p>
                <a:pPr algn="ctr"/>
                <a:r>
                  <a:rPr lang="de-DE" sz="1400">
                    <a:solidFill>
                      <a:srgbClr val="FF0000"/>
                    </a:solidFill>
                    <a:latin typeface="Arial" charset="0"/>
                  </a:rPr>
                  <a:t>3</a:t>
                </a:r>
              </a:p>
              <a:p>
                <a:pPr algn="ctr"/>
                <a:r>
                  <a:rPr lang="de-DE" sz="1400">
                    <a:solidFill>
                      <a:srgbClr val="FF0000"/>
                    </a:solidFill>
                    <a:latin typeface="Arial" charset="0"/>
                  </a:rPr>
                  <a:t>4</a:t>
                </a:r>
              </a:p>
              <a:p>
                <a:pPr algn="ctr"/>
                <a:r>
                  <a:rPr lang="de-DE" sz="1400">
                    <a:solidFill>
                      <a:srgbClr val="FF0000"/>
                    </a:solidFill>
                    <a:latin typeface="Arial" charset="0"/>
                  </a:rPr>
                  <a:t>5</a:t>
                </a:r>
              </a:p>
              <a:p>
                <a:pPr algn="ctr"/>
                <a:r>
                  <a:rPr lang="de-DE" sz="1400">
                    <a:solidFill>
                      <a:srgbClr val="FF0000"/>
                    </a:solidFill>
                    <a:latin typeface="Arial" charset="0"/>
                  </a:rPr>
                  <a:t>6</a:t>
                </a:r>
              </a:p>
              <a:p>
                <a:pPr algn="ctr"/>
                <a:r>
                  <a:rPr lang="de-DE" sz="1400">
                    <a:solidFill>
                      <a:srgbClr val="FF0000"/>
                    </a:solidFill>
                    <a:latin typeface="Arial" charset="0"/>
                  </a:rPr>
                  <a:t>7</a:t>
                </a:r>
              </a:p>
              <a:p>
                <a:pPr algn="ctr"/>
                <a:r>
                  <a:rPr lang="de-DE" sz="1400">
                    <a:solidFill>
                      <a:srgbClr val="FF0000"/>
                    </a:solidFill>
                    <a:latin typeface="Arial" charset="0"/>
                  </a:rPr>
                  <a:t>8</a:t>
                </a:r>
                <a:endParaRPr lang="de-DE" sz="1600" b="0">
                  <a:latin typeface="Arial" charset="0"/>
                </a:endParaRPr>
              </a:p>
            </p:txBody>
          </p:sp>
          <p:sp>
            <p:nvSpPr>
              <p:cNvPr id="42063" name="Text Box 364"/>
              <p:cNvSpPr txBox="1">
                <a:spLocks noChangeArrowheads="1"/>
              </p:cNvSpPr>
              <p:nvPr/>
            </p:nvSpPr>
            <p:spPr bwMode="auto">
              <a:xfrm>
                <a:off x="1228" y="2105"/>
                <a:ext cx="554" cy="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2400">
                    <a:solidFill>
                      <a:srgbClr val="FF0000"/>
                    </a:solidFill>
                    <a:latin typeface="Arial" charset="0"/>
                  </a:rPr>
                  <a:t>Tasten</a:t>
                </a:r>
                <a:endParaRPr lang="de-DE" sz="1600" b="0">
                  <a:latin typeface="Arial" charset="0"/>
                </a:endParaRPr>
              </a:p>
            </p:txBody>
          </p:sp>
        </p:grpSp>
        <p:grpSp>
          <p:nvGrpSpPr>
            <p:cNvPr id="41996" name="Group 365"/>
            <p:cNvGrpSpPr>
              <a:grpSpLocks/>
            </p:cNvGrpSpPr>
            <p:nvPr/>
          </p:nvGrpSpPr>
          <p:grpSpPr bwMode="auto">
            <a:xfrm>
              <a:off x="240" y="1200"/>
              <a:ext cx="4128" cy="288"/>
              <a:chOff x="336" y="1488"/>
              <a:chExt cx="4128" cy="288"/>
            </a:xfrm>
          </p:grpSpPr>
          <p:grpSp>
            <p:nvGrpSpPr>
              <p:cNvPr id="42051" name="Group 366"/>
              <p:cNvGrpSpPr>
                <a:grpSpLocks/>
              </p:cNvGrpSpPr>
              <p:nvPr/>
            </p:nvGrpSpPr>
            <p:grpSpPr bwMode="auto">
              <a:xfrm>
                <a:off x="816" y="1488"/>
                <a:ext cx="3648" cy="288"/>
                <a:chOff x="3168" y="576"/>
                <a:chExt cx="3648" cy="288"/>
              </a:xfrm>
            </p:grpSpPr>
            <p:sp>
              <p:nvSpPr>
                <p:cNvPr id="42054" name="Rectangle 367"/>
                <p:cNvSpPr>
                  <a:spLocks noChangeArrowheads="1"/>
                </p:cNvSpPr>
                <p:nvPr/>
              </p:nvSpPr>
              <p:spPr bwMode="auto">
                <a:xfrm>
                  <a:off x="3168" y="576"/>
                  <a:ext cx="912" cy="28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55" name="Rectangle 368"/>
                <p:cNvSpPr>
                  <a:spLocks noChangeArrowheads="1"/>
                </p:cNvSpPr>
                <p:nvPr/>
              </p:nvSpPr>
              <p:spPr bwMode="auto">
                <a:xfrm>
                  <a:off x="4080" y="576"/>
                  <a:ext cx="912" cy="28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56" name="Rectangle 369"/>
                <p:cNvSpPr>
                  <a:spLocks noChangeArrowheads="1"/>
                </p:cNvSpPr>
                <p:nvPr/>
              </p:nvSpPr>
              <p:spPr bwMode="auto">
                <a:xfrm>
                  <a:off x="4992" y="576"/>
                  <a:ext cx="912" cy="288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57" name="Rectangle 370"/>
                <p:cNvSpPr>
                  <a:spLocks noChangeArrowheads="1"/>
                </p:cNvSpPr>
                <p:nvPr/>
              </p:nvSpPr>
              <p:spPr bwMode="auto">
                <a:xfrm>
                  <a:off x="5904" y="576"/>
                  <a:ext cx="912" cy="288"/>
                </a:xfrm>
                <a:prstGeom prst="rect">
                  <a:avLst/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58" name="Text Box 371"/>
                <p:cNvSpPr txBox="1">
                  <a:spLocks noChangeArrowheads="1"/>
                </p:cNvSpPr>
                <p:nvPr/>
              </p:nvSpPr>
              <p:spPr bwMode="auto">
                <a:xfrm>
                  <a:off x="3483" y="624"/>
                  <a:ext cx="265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Cel</a:t>
                  </a:r>
                  <a:endParaRPr lang="de-DE" sz="800" b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42059" name="Text Box 372"/>
                <p:cNvSpPr txBox="1">
                  <a:spLocks noChangeArrowheads="1"/>
                </p:cNvSpPr>
                <p:nvPr/>
              </p:nvSpPr>
              <p:spPr bwMode="auto">
                <a:xfrm>
                  <a:off x="4325" y="624"/>
                  <a:ext cx="505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 algn="ctr"/>
                  <a:r>
                    <a:rPr lang="de-DE" sz="1200">
                      <a:latin typeface="Arial" charset="0"/>
                    </a:rPr>
                    <a:t>„</a:t>
                  </a:r>
                  <a:r>
                    <a:rPr lang="pl-PL" sz="1200">
                      <a:latin typeface="Arial" charset="0"/>
                    </a:rPr>
                    <a:t>krótko</a:t>
                  </a:r>
                  <a:r>
                    <a:rPr lang="de-DE" sz="1200">
                      <a:latin typeface="Arial" charset="0"/>
                    </a:rPr>
                    <a:t>“</a:t>
                  </a:r>
                  <a:endParaRPr lang="de-DE" sz="800" b="0">
                    <a:latin typeface="Arial" charset="0"/>
                  </a:endParaRPr>
                </a:p>
              </p:txBody>
            </p:sp>
            <p:sp>
              <p:nvSpPr>
                <p:cNvPr id="42060" name="Rectangle 373"/>
                <p:cNvSpPr>
                  <a:spLocks noChangeArrowheads="1"/>
                </p:cNvSpPr>
                <p:nvPr/>
              </p:nvSpPr>
              <p:spPr bwMode="auto">
                <a:xfrm>
                  <a:off x="5225" y="624"/>
                  <a:ext cx="475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de-DE" sz="1200">
                      <a:latin typeface="Arial" charset="0"/>
                    </a:rPr>
                    <a:t>„</a:t>
                  </a:r>
                  <a:r>
                    <a:rPr lang="pl-PL" sz="1200">
                      <a:latin typeface="Arial" charset="0"/>
                    </a:rPr>
                    <a:t>długo</a:t>
                  </a:r>
                  <a:r>
                    <a:rPr lang="de-DE" sz="1200">
                      <a:latin typeface="Arial" charset="0"/>
                    </a:rPr>
                    <a:t>“</a:t>
                  </a:r>
                </a:p>
              </p:txBody>
            </p:sp>
            <p:sp>
              <p:nvSpPr>
                <p:cNvPr id="42061" name="Rectangle 374"/>
                <p:cNvSpPr>
                  <a:spLocks noChangeArrowheads="1"/>
                </p:cNvSpPr>
                <p:nvPr/>
              </p:nvSpPr>
              <p:spPr bwMode="auto">
                <a:xfrm>
                  <a:off x="6014" y="624"/>
                  <a:ext cx="72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de-DE" sz="1200">
                      <a:latin typeface="Arial" charset="0"/>
                    </a:rPr>
                    <a:t>„</a:t>
                  </a:r>
                  <a:r>
                    <a:rPr lang="pl-PL" sz="1200">
                      <a:latin typeface="Arial" charset="0"/>
                    </a:rPr>
                    <a:t>puszczenie</a:t>
                  </a:r>
                  <a:r>
                    <a:rPr lang="de-DE" sz="1200">
                      <a:latin typeface="Arial" charset="0"/>
                    </a:rPr>
                    <a:t>“</a:t>
                  </a:r>
                </a:p>
              </p:txBody>
            </p:sp>
          </p:grpSp>
          <p:sp>
            <p:nvSpPr>
              <p:cNvPr id="42052" name="Rectangle 375"/>
              <p:cNvSpPr>
                <a:spLocks noChangeArrowheads="1"/>
              </p:cNvSpPr>
              <p:nvPr/>
            </p:nvSpPr>
            <p:spPr bwMode="auto">
              <a:xfrm>
                <a:off x="336" y="1488"/>
                <a:ext cx="480" cy="288"/>
              </a:xfrm>
              <a:prstGeom prst="rect">
                <a:avLst/>
              </a:prstGeom>
              <a:solidFill>
                <a:srgbClr val="F2F57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42053" name="Rectangle 376"/>
              <p:cNvSpPr>
                <a:spLocks noChangeArrowheads="1"/>
              </p:cNvSpPr>
              <p:nvPr/>
            </p:nvSpPr>
            <p:spPr bwMode="auto">
              <a:xfrm>
                <a:off x="364" y="1536"/>
                <a:ext cx="49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pl-PL" sz="1200">
                    <a:solidFill>
                      <a:schemeClr val="tx1"/>
                    </a:solidFill>
                    <a:latin typeface="Arial" charset="0"/>
                  </a:rPr>
                  <a:t>przycisk</a:t>
                </a:r>
                <a:endParaRPr lang="de-DE" sz="120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41997" name="Group 377"/>
            <p:cNvGrpSpPr>
              <a:grpSpLocks/>
            </p:cNvGrpSpPr>
            <p:nvPr/>
          </p:nvGrpSpPr>
          <p:grpSpPr bwMode="auto">
            <a:xfrm>
              <a:off x="240" y="1479"/>
              <a:ext cx="4121" cy="297"/>
              <a:chOff x="240" y="1767"/>
              <a:chExt cx="4121" cy="297"/>
            </a:xfrm>
          </p:grpSpPr>
          <p:sp>
            <p:nvSpPr>
              <p:cNvPr id="42038" name="Rectangle 378"/>
              <p:cNvSpPr>
                <a:spLocks noChangeArrowheads="1"/>
              </p:cNvSpPr>
              <p:nvPr/>
            </p:nvSpPr>
            <p:spPr bwMode="auto">
              <a:xfrm>
                <a:off x="713" y="1776"/>
                <a:ext cx="912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pl-PL" sz="1200">
                    <a:solidFill>
                      <a:schemeClr val="tx1"/>
                    </a:solidFill>
                    <a:latin typeface="Arial" charset="0"/>
                  </a:rPr>
                  <a:t>1’ Moduł</a:t>
                </a:r>
                <a:r>
                  <a:rPr lang="de-DE" sz="1200">
                    <a:solidFill>
                      <a:schemeClr val="tx1"/>
                    </a:solidFill>
                    <a:latin typeface="Arial" charset="0"/>
                  </a:rPr>
                  <a:t> ID 137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039" name="Group 379"/>
              <p:cNvGrpSpPr>
                <a:grpSpLocks/>
              </p:cNvGrpSpPr>
              <p:nvPr/>
            </p:nvGrpSpPr>
            <p:grpSpPr bwMode="auto">
              <a:xfrm>
                <a:off x="1625" y="1776"/>
                <a:ext cx="912" cy="288"/>
                <a:chOff x="2489" y="537"/>
                <a:chExt cx="912" cy="288"/>
              </a:xfrm>
            </p:grpSpPr>
            <p:sp>
              <p:nvSpPr>
                <p:cNvPr id="42049" name="Rectangle 380"/>
                <p:cNvSpPr>
                  <a:spLocks noChangeArrowheads="1"/>
                </p:cNvSpPr>
                <p:nvPr/>
              </p:nvSpPr>
              <p:spPr bwMode="auto">
                <a:xfrm>
                  <a:off x="2489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50" name="Rectangle 381"/>
                <p:cNvSpPr>
                  <a:spLocks noChangeArrowheads="1"/>
                </p:cNvSpPr>
                <p:nvPr/>
              </p:nvSpPr>
              <p:spPr bwMode="auto">
                <a:xfrm>
                  <a:off x="2540" y="537"/>
                  <a:ext cx="821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wyjście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1 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/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czas 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0</a:t>
                  </a:r>
                </a:p>
              </p:txBody>
            </p:sp>
          </p:grpSp>
          <p:grpSp>
            <p:nvGrpSpPr>
              <p:cNvPr id="42040" name="Group 382"/>
              <p:cNvGrpSpPr>
                <a:grpSpLocks/>
              </p:cNvGrpSpPr>
              <p:nvPr/>
            </p:nvGrpSpPr>
            <p:grpSpPr bwMode="auto">
              <a:xfrm>
                <a:off x="2537" y="1767"/>
                <a:ext cx="912" cy="297"/>
                <a:chOff x="3401" y="528"/>
                <a:chExt cx="912" cy="297"/>
              </a:xfrm>
            </p:grpSpPr>
            <p:sp>
              <p:nvSpPr>
                <p:cNvPr id="42047" name="Rectangle 383"/>
                <p:cNvSpPr>
                  <a:spLocks noChangeArrowheads="1"/>
                </p:cNvSpPr>
                <p:nvPr/>
              </p:nvSpPr>
              <p:spPr bwMode="auto">
                <a:xfrm>
                  <a:off x="3401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48" name="Rectangle 384"/>
                <p:cNvSpPr>
                  <a:spLocks noChangeArrowheads="1"/>
                </p:cNvSpPr>
                <p:nvPr/>
              </p:nvSpPr>
              <p:spPr bwMode="auto">
                <a:xfrm>
                  <a:off x="3416" y="528"/>
                  <a:ext cx="87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wyjście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1 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/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czas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10</a:t>
                  </a:r>
                </a:p>
              </p:txBody>
            </p:sp>
          </p:grpSp>
          <p:grpSp>
            <p:nvGrpSpPr>
              <p:cNvPr id="42041" name="Group 385"/>
              <p:cNvGrpSpPr>
                <a:grpSpLocks/>
              </p:cNvGrpSpPr>
              <p:nvPr/>
            </p:nvGrpSpPr>
            <p:grpSpPr bwMode="auto">
              <a:xfrm>
                <a:off x="3449" y="1767"/>
                <a:ext cx="912" cy="297"/>
                <a:chOff x="4313" y="528"/>
                <a:chExt cx="912" cy="297"/>
              </a:xfrm>
            </p:grpSpPr>
            <p:sp>
              <p:nvSpPr>
                <p:cNvPr id="42045" name="Rectangle 386"/>
                <p:cNvSpPr>
                  <a:spLocks noChangeArrowheads="1"/>
                </p:cNvSpPr>
                <p:nvPr/>
              </p:nvSpPr>
              <p:spPr bwMode="auto">
                <a:xfrm>
                  <a:off x="4313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46" name="Rectangle 387"/>
                <p:cNvSpPr>
                  <a:spLocks noChangeArrowheads="1"/>
                </p:cNvSpPr>
                <p:nvPr/>
              </p:nvSpPr>
              <p:spPr bwMode="auto">
                <a:xfrm>
                  <a:off x="4480" y="528"/>
                  <a:ext cx="59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wyjście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1 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akcja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Stop</a:t>
                  </a:r>
                </a:p>
              </p:txBody>
            </p:sp>
          </p:grpSp>
          <p:grpSp>
            <p:nvGrpSpPr>
              <p:cNvPr id="42042" name="Group 388"/>
              <p:cNvGrpSpPr>
                <a:grpSpLocks/>
              </p:cNvGrpSpPr>
              <p:nvPr/>
            </p:nvGrpSpPr>
            <p:grpSpPr bwMode="auto">
              <a:xfrm>
                <a:off x="240" y="1776"/>
                <a:ext cx="480" cy="288"/>
                <a:chOff x="336" y="1776"/>
                <a:chExt cx="480" cy="288"/>
              </a:xfrm>
            </p:grpSpPr>
            <p:sp>
              <p:nvSpPr>
                <p:cNvPr id="42043" name="Rectangle 389"/>
                <p:cNvSpPr>
                  <a:spLocks noChangeArrowheads="1"/>
                </p:cNvSpPr>
                <p:nvPr/>
              </p:nvSpPr>
              <p:spPr bwMode="auto">
                <a:xfrm>
                  <a:off x="336" y="1776"/>
                  <a:ext cx="480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44" name="Rectangle 390"/>
                <p:cNvSpPr>
                  <a:spLocks noChangeArrowheads="1"/>
                </p:cNvSpPr>
                <p:nvPr/>
              </p:nvSpPr>
              <p:spPr bwMode="auto">
                <a:xfrm>
                  <a:off x="517" y="1843"/>
                  <a:ext cx="196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5 </a:t>
                  </a:r>
                </a:p>
              </p:txBody>
            </p:sp>
          </p:grpSp>
        </p:grpSp>
        <p:grpSp>
          <p:nvGrpSpPr>
            <p:cNvPr id="41998" name="Group 391"/>
            <p:cNvGrpSpPr>
              <a:grpSpLocks/>
            </p:cNvGrpSpPr>
            <p:nvPr/>
          </p:nvGrpSpPr>
          <p:grpSpPr bwMode="auto">
            <a:xfrm>
              <a:off x="240" y="1767"/>
              <a:ext cx="4121" cy="297"/>
              <a:chOff x="432" y="4551"/>
              <a:chExt cx="4121" cy="297"/>
            </a:xfrm>
          </p:grpSpPr>
          <p:sp>
            <p:nvSpPr>
              <p:cNvPr id="42025" name="Rectangle 392"/>
              <p:cNvSpPr>
                <a:spLocks noChangeArrowheads="1"/>
              </p:cNvSpPr>
              <p:nvPr/>
            </p:nvSpPr>
            <p:spPr bwMode="auto">
              <a:xfrm>
                <a:off x="822" y="4560"/>
                <a:ext cx="1125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pl-PL" sz="1200">
                    <a:solidFill>
                      <a:schemeClr val="tx1"/>
                    </a:solidFill>
                    <a:latin typeface="Arial" charset="0"/>
                  </a:rPr>
                  <a:t>2’ </a:t>
                </a:r>
                <a:r>
                  <a:rPr lang="de-DE" sz="1200">
                    <a:solidFill>
                      <a:schemeClr val="tx1"/>
                    </a:solidFill>
                    <a:latin typeface="Arial" charset="0"/>
                  </a:rPr>
                  <a:t>Modu</a:t>
                </a:r>
                <a:r>
                  <a:rPr lang="pl-PL" sz="1200">
                    <a:solidFill>
                      <a:schemeClr val="tx1"/>
                    </a:solidFill>
                    <a:latin typeface="Arial" charset="0"/>
                  </a:rPr>
                  <a:t>ł</a:t>
                </a:r>
                <a:r>
                  <a:rPr lang="de-DE" sz="1200">
                    <a:solidFill>
                      <a:schemeClr val="tx1"/>
                    </a:solidFill>
                    <a:latin typeface="Arial" charset="0"/>
                  </a:rPr>
                  <a:t> ID 137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026" name="Group 393"/>
              <p:cNvGrpSpPr>
                <a:grpSpLocks/>
              </p:cNvGrpSpPr>
              <p:nvPr/>
            </p:nvGrpSpPr>
            <p:grpSpPr bwMode="auto">
              <a:xfrm>
                <a:off x="1817" y="4560"/>
                <a:ext cx="912" cy="288"/>
                <a:chOff x="2489" y="537"/>
                <a:chExt cx="912" cy="288"/>
              </a:xfrm>
            </p:grpSpPr>
            <p:sp>
              <p:nvSpPr>
                <p:cNvPr id="42036" name="Rectangle 394"/>
                <p:cNvSpPr>
                  <a:spLocks noChangeArrowheads="1"/>
                </p:cNvSpPr>
                <p:nvPr/>
              </p:nvSpPr>
              <p:spPr bwMode="auto">
                <a:xfrm>
                  <a:off x="2489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37" name="Rectangle 395"/>
                <p:cNvSpPr>
                  <a:spLocks noChangeArrowheads="1"/>
                </p:cNvSpPr>
                <p:nvPr/>
              </p:nvSpPr>
              <p:spPr bwMode="auto">
                <a:xfrm>
                  <a:off x="2538" y="537"/>
                  <a:ext cx="821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wyjście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2 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/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czas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0</a:t>
                  </a:r>
                </a:p>
              </p:txBody>
            </p:sp>
          </p:grpSp>
          <p:grpSp>
            <p:nvGrpSpPr>
              <p:cNvPr id="42027" name="Group 396"/>
              <p:cNvGrpSpPr>
                <a:grpSpLocks/>
              </p:cNvGrpSpPr>
              <p:nvPr/>
            </p:nvGrpSpPr>
            <p:grpSpPr bwMode="auto">
              <a:xfrm>
                <a:off x="2729" y="4551"/>
                <a:ext cx="912" cy="297"/>
                <a:chOff x="3401" y="528"/>
                <a:chExt cx="912" cy="297"/>
              </a:xfrm>
            </p:grpSpPr>
            <p:sp>
              <p:nvSpPr>
                <p:cNvPr id="42034" name="Rectangle 397"/>
                <p:cNvSpPr>
                  <a:spLocks noChangeArrowheads="1"/>
                </p:cNvSpPr>
                <p:nvPr/>
              </p:nvSpPr>
              <p:spPr bwMode="auto">
                <a:xfrm>
                  <a:off x="3401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35" name="Rectangle 398"/>
                <p:cNvSpPr>
                  <a:spLocks noChangeArrowheads="1"/>
                </p:cNvSpPr>
                <p:nvPr/>
              </p:nvSpPr>
              <p:spPr bwMode="auto">
                <a:xfrm>
                  <a:off x="3414" y="528"/>
                  <a:ext cx="87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wyjście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2 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/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czas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10</a:t>
                  </a:r>
                </a:p>
              </p:txBody>
            </p:sp>
          </p:grpSp>
          <p:grpSp>
            <p:nvGrpSpPr>
              <p:cNvPr id="42028" name="Group 399"/>
              <p:cNvGrpSpPr>
                <a:grpSpLocks/>
              </p:cNvGrpSpPr>
              <p:nvPr/>
            </p:nvGrpSpPr>
            <p:grpSpPr bwMode="auto">
              <a:xfrm>
                <a:off x="3641" y="4551"/>
                <a:ext cx="912" cy="297"/>
                <a:chOff x="4313" y="528"/>
                <a:chExt cx="912" cy="297"/>
              </a:xfrm>
            </p:grpSpPr>
            <p:sp>
              <p:nvSpPr>
                <p:cNvPr id="42032" name="Rectangle 400"/>
                <p:cNvSpPr>
                  <a:spLocks noChangeArrowheads="1"/>
                </p:cNvSpPr>
                <p:nvPr/>
              </p:nvSpPr>
              <p:spPr bwMode="auto">
                <a:xfrm>
                  <a:off x="4313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33" name="Rectangle 401"/>
                <p:cNvSpPr>
                  <a:spLocks noChangeArrowheads="1"/>
                </p:cNvSpPr>
                <p:nvPr/>
              </p:nvSpPr>
              <p:spPr bwMode="auto">
                <a:xfrm>
                  <a:off x="4477" y="528"/>
                  <a:ext cx="59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wyjście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2 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akcja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Stop</a:t>
                  </a:r>
                </a:p>
              </p:txBody>
            </p:sp>
          </p:grpSp>
          <p:grpSp>
            <p:nvGrpSpPr>
              <p:cNvPr id="42029" name="Group 402"/>
              <p:cNvGrpSpPr>
                <a:grpSpLocks/>
              </p:cNvGrpSpPr>
              <p:nvPr/>
            </p:nvGrpSpPr>
            <p:grpSpPr bwMode="auto">
              <a:xfrm>
                <a:off x="432" y="4560"/>
                <a:ext cx="480" cy="288"/>
                <a:chOff x="336" y="1776"/>
                <a:chExt cx="480" cy="288"/>
              </a:xfrm>
            </p:grpSpPr>
            <p:sp>
              <p:nvSpPr>
                <p:cNvPr id="42030" name="Rectangle 403"/>
                <p:cNvSpPr>
                  <a:spLocks noChangeArrowheads="1"/>
                </p:cNvSpPr>
                <p:nvPr/>
              </p:nvSpPr>
              <p:spPr bwMode="auto">
                <a:xfrm>
                  <a:off x="336" y="1776"/>
                  <a:ext cx="480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31" name="Rectangle 404"/>
                <p:cNvSpPr>
                  <a:spLocks noChangeArrowheads="1"/>
                </p:cNvSpPr>
                <p:nvPr/>
              </p:nvSpPr>
              <p:spPr bwMode="auto">
                <a:xfrm>
                  <a:off x="514" y="1843"/>
                  <a:ext cx="116" cy="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endParaRPr lang="de-DE" sz="120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41999" name="Group 405"/>
            <p:cNvGrpSpPr>
              <a:grpSpLocks/>
            </p:cNvGrpSpPr>
            <p:nvPr/>
          </p:nvGrpSpPr>
          <p:grpSpPr bwMode="auto">
            <a:xfrm>
              <a:off x="240" y="2055"/>
              <a:ext cx="4121" cy="297"/>
              <a:chOff x="528" y="4020"/>
              <a:chExt cx="4121" cy="297"/>
            </a:xfrm>
          </p:grpSpPr>
          <p:sp>
            <p:nvSpPr>
              <p:cNvPr id="42012" name="Rectangle 406"/>
              <p:cNvSpPr>
                <a:spLocks noChangeArrowheads="1"/>
              </p:cNvSpPr>
              <p:nvPr/>
            </p:nvSpPr>
            <p:spPr bwMode="auto">
              <a:xfrm>
                <a:off x="1001" y="4029"/>
                <a:ext cx="912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pl-PL" sz="1200">
                    <a:solidFill>
                      <a:schemeClr val="tx1"/>
                    </a:solidFill>
                    <a:latin typeface="Arial" charset="0"/>
                  </a:rPr>
                  <a:t>1’ </a:t>
                </a:r>
                <a:r>
                  <a:rPr lang="de-DE" sz="1200">
                    <a:solidFill>
                      <a:schemeClr val="tx1"/>
                    </a:solidFill>
                    <a:latin typeface="Arial" charset="0"/>
                  </a:rPr>
                  <a:t>Grup</a:t>
                </a:r>
                <a:r>
                  <a:rPr lang="pl-PL" sz="1200">
                    <a:solidFill>
                      <a:schemeClr val="tx1"/>
                    </a:solidFill>
                    <a:latin typeface="Arial" charset="0"/>
                  </a:rPr>
                  <a:t>a</a:t>
                </a:r>
                <a:r>
                  <a:rPr lang="de-DE" sz="1200">
                    <a:solidFill>
                      <a:schemeClr val="tx1"/>
                    </a:solidFill>
                    <a:latin typeface="Arial" charset="0"/>
                  </a:rPr>
                  <a:t> ID 099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013" name="Group 407"/>
              <p:cNvGrpSpPr>
                <a:grpSpLocks/>
              </p:cNvGrpSpPr>
              <p:nvPr/>
            </p:nvGrpSpPr>
            <p:grpSpPr bwMode="auto">
              <a:xfrm>
                <a:off x="1913" y="4029"/>
                <a:ext cx="912" cy="288"/>
                <a:chOff x="2489" y="537"/>
                <a:chExt cx="912" cy="288"/>
              </a:xfrm>
            </p:grpSpPr>
            <p:sp>
              <p:nvSpPr>
                <p:cNvPr id="42023" name="Rectangle 408"/>
                <p:cNvSpPr>
                  <a:spLocks noChangeArrowheads="1"/>
                </p:cNvSpPr>
                <p:nvPr/>
              </p:nvSpPr>
              <p:spPr bwMode="auto">
                <a:xfrm>
                  <a:off x="2489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24" name="Rectangle 409"/>
                <p:cNvSpPr>
                  <a:spLocks noChangeArrowheads="1"/>
                </p:cNvSpPr>
                <p:nvPr/>
              </p:nvSpPr>
              <p:spPr bwMode="auto">
                <a:xfrm>
                  <a:off x="2628" y="537"/>
                  <a:ext cx="644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wyjście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2 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czas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0</a:t>
                  </a:r>
                </a:p>
              </p:txBody>
            </p:sp>
          </p:grpSp>
          <p:grpSp>
            <p:nvGrpSpPr>
              <p:cNvPr id="42014" name="Group 410"/>
              <p:cNvGrpSpPr>
                <a:grpSpLocks/>
              </p:cNvGrpSpPr>
              <p:nvPr/>
            </p:nvGrpSpPr>
            <p:grpSpPr bwMode="auto">
              <a:xfrm>
                <a:off x="2825" y="4020"/>
                <a:ext cx="912" cy="297"/>
                <a:chOff x="3401" y="528"/>
                <a:chExt cx="912" cy="297"/>
              </a:xfrm>
            </p:grpSpPr>
            <p:sp>
              <p:nvSpPr>
                <p:cNvPr id="42021" name="Rectangle 411"/>
                <p:cNvSpPr>
                  <a:spLocks noChangeArrowheads="1"/>
                </p:cNvSpPr>
                <p:nvPr/>
              </p:nvSpPr>
              <p:spPr bwMode="auto">
                <a:xfrm>
                  <a:off x="3401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22" name="Rectangle 412"/>
                <p:cNvSpPr>
                  <a:spLocks noChangeArrowheads="1"/>
                </p:cNvSpPr>
                <p:nvPr/>
              </p:nvSpPr>
              <p:spPr bwMode="auto">
                <a:xfrm>
                  <a:off x="3503" y="528"/>
                  <a:ext cx="69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wyjście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2 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WYŁ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czas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10</a:t>
                  </a:r>
                </a:p>
              </p:txBody>
            </p:sp>
          </p:grpSp>
          <p:grpSp>
            <p:nvGrpSpPr>
              <p:cNvPr id="42015" name="Group 413"/>
              <p:cNvGrpSpPr>
                <a:grpSpLocks/>
              </p:cNvGrpSpPr>
              <p:nvPr/>
            </p:nvGrpSpPr>
            <p:grpSpPr bwMode="auto">
              <a:xfrm>
                <a:off x="3737" y="4020"/>
                <a:ext cx="912" cy="297"/>
                <a:chOff x="4313" y="528"/>
                <a:chExt cx="912" cy="297"/>
              </a:xfrm>
            </p:grpSpPr>
            <p:sp>
              <p:nvSpPr>
                <p:cNvPr id="42019" name="Rectangle 414"/>
                <p:cNvSpPr>
                  <a:spLocks noChangeArrowheads="1"/>
                </p:cNvSpPr>
                <p:nvPr/>
              </p:nvSpPr>
              <p:spPr bwMode="auto">
                <a:xfrm>
                  <a:off x="4313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20" name="Rectangle 415"/>
                <p:cNvSpPr>
                  <a:spLocks noChangeArrowheads="1"/>
                </p:cNvSpPr>
                <p:nvPr/>
              </p:nvSpPr>
              <p:spPr bwMode="auto">
                <a:xfrm>
                  <a:off x="4477" y="528"/>
                  <a:ext cx="596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wyjście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2 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akcja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Stop</a:t>
                  </a:r>
                </a:p>
              </p:txBody>
            </p:sp>
          </p:grpSp>
          <p:grpSp>
            <p:nvGrpSpPr>
              <p:cNvPr id="42016" name="Group 416"/>
              <p:cNvGrpSpPr>
                <a:grpSpLocks/>
              </p:cNvGrpSpPr>
              <p:nvPr/>
            </p:nvGrpSpPr>
            <p:grpSpPr bwMode="auto">
              <a:xfrm>
                <a:off x="528" y="4029"/>
                <a:ext cx="480" cy="288"/>
                <a:chOff x="336" y="1776"/>
                <a:chExt cx="480" cy="288"/>
              </a:xfrm>
            </p:grpSpPr>
            <p:sp>
              <p:nvSpPr>
                <p:cNvPr id="42017" name="Rectangle 417"/>
                <p:cNvSpPr>
                  <a:spLocks noChangeArrowheads="1"/>
                </p:cNvSpPr>
                <p:nvPr/>
              </p:nvSpPr>
              <p:spPr bwMode="auto">
                <a:xfrm>
                  <a:off x="336" y="1776"/>
                  <a:ext cx="480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18" name="Rectangle 418"/>
                <p:cNvSpPr>
                  <a:spLocks noChangeArrowheads="1"/>
                </p:cNvSpPr>
                <p:nvPr/>
              </p:nvSpPr>
              <p:spPr bwMode="auto">
                <a:xfrm>
                  <a:off x="517" y="1843"/>
                  <a:ext cx="196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6 </a:t>
                  </a:r>
                </a:p>
              </p:txBody>
            </p:sp>
          </p:grpSp>
        </p:grpSp>
        <p:grpSp>
          <p:nvGrpSpPr>
            <p:cNvPr id="42000" name="Group 419"/>
            <p:cNvGrpSpPr>
              <a:grpSpLocks/>
            </p:cNvGrpSpPr>
            <p:nvPr/>
          </p:nvGrpSpPr>
          <p:grpSpPr bwMode="auto">
            <a:xfrm>
              <a:off x="240" y="2343"/>
              <a:ext cx="4121" cy="297"/>
              <a:chOff x="432" y="4020"/>
              <a:chExt cx="4121" cy="297"/>
            </a:xfrm>
          </p:grpSpPr>
          <p:sp>
            <p:nvSpPr>
              <p:cNvPr id="42001" name="Rectangle 420"/>
              <p:cNvSpPr>
                <a:spLocks noChangeArrowheads="1"/>
              </p:cNvSpPr>
              <p:nvPr/>
            </p:nvSpPr>
            <p:spPr bwMode="auto">
              <a:xfrm>
                <a:off x="905" y="4029"/>
                <a:ext cx="912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pl-PL" sz="1200">
                    <a:solidFill>
                      <a:schemeClr val="tx1"/>
                    </a:solidFill>
                    <a:latin typeface="Arial" charset="0"/>
                  </a:rPr>
                  <a:t>2’ </a:t>
                </a:r>
                <a:r>
                  <a:rPr lang="de-DE" sz="1200">
                    <a:solidFill>
                      <a:schemeClr val="tx1"/>
                    </a:solidFill>
                    <a:latin typeface="Arial" charset="0"/>
                  </a:rPr>
                  <a:t>Modu</a:t>
                </a:r>
                <a:r>
                  <a:rPr lang="pl-PL" sz="1200">
                    <a:solidFill>
                      <a:schemeClr val="tx1"/>
                    </a:solidFill>
                    <a:latin typeface="Arial" charset="0"/>
                  </a:rPr>
                  <a:t>ł</a:t>
                </a:r>
                <a:r>
                  <a:rPr lang="de-DE" sz="1200">
                    <a:solidFill>
                      <a:schemeClr val="tx1"/>
                    </a:solidFill>
                    <a:latin typeface="Arial" charset="0"/>
                  </a:rPr>
                  <a:t> ID 005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grpSp>
            <p:nvGrpSpPr>
              <p:cNvPr id="42002" name="Group 421"/>
              <p:cNvGrpSpPr>
                <a:grpSpLocks/>
              </p:cNvGrpSpPr>
              <p:nvPr/>
            </p:nvGrpSpPr>
            <p:grpSpPr bwMode="auto">
              <a:xfrm>
                <a:off x="1817" y="4029"/>
                <a:ext cx="940" cy="288"/>
                <a:chOff x="2489" y="537"/>
                <a:chExt cx="940" cy="288"/>
              </a:xfrm>
            </p:grpSpPr>
            <p:sp>
              <p:nvSpPr>
                <p:cNvPr id="42010" name="Rectangle 422"/>
                <p:cNvSpPr>
                  <a:spLocks noChangeArrowheads="1"/>
                </p:cNvSpPr>
                <p:nvPr/>
              </p:nvSpPr>
              <p:spPr bwMode="auto">
                <a:xfrm>
                  <a:off x="2489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11" name="Rectangle 423"/>
                <p:cNvSpPr>
                  <a:spLocks noChangeArrowheads="1"/>
                </p:cNvSpPr>
                <p:nvPr/>
              </p:nvSpPr>
              <p:spPr bwMode="auto">
                <a:xfrm>
                  <a:off x="2502" y="537"/>
                  <a:ext cx="927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wywołaj</a:t>
                  </a: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scenę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 </a:t>
                  </a:r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 świetlną </a:t>
                  </a:r>
                  <a:r>
                    <a:rPr lang="de-DE" sz="1200">
                      <a:solidFill>
                        <a:schemeClr val="tx1"/>
                      </a:solidFill>
                      <a:latin typeface="Arial" charset="0"/>
                    </a:rPr>
                    <a:t>1 </a:t>
                  </a:r>
                </a:p>
              </p:txBody>
            </p:sp>
          </p:grpSp>
          <p:grpSp>
            <p:nvGrpSpPr>
              <p:cNvPr id="42003" name="Group 424"/>
              <p:cNvGrpSpPr>
                <a:grpSpLocks/>
              </p:cNvGrpSpPr>
              <p:nvPr/>
            </p:nvGrpSpPr>
            <p:grpSpPr bwMode="auto">
              <a:xfrm>
                <a:off x="2729" y="4020"/>
                <a:ext cx="912" cy="297"/>
                <a:chOff x="3401" y="528"/>
                <a:chExt cx="912" cy="297"/>
              </a:xfrm>
            </p:grpSpPr>
            <p:sp>
              <p:nvSpPr>
                <p:cNvPr id="42008" name="Rectangle 425"/>
                <p:cNvSpPr>
                  <a:spLocks noChangeArrowheads="1"/>
                </p:cNvSpPr>
                <p:nvPr/>
              </p:nvSpPr>
              <p:spPr bwMode="auto">
                <a:xfrm>
                  <a:off x="3401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09" name="Rectangle 426"/>
                <p:cNvSpPr>
                  <a:spLocks noChangeArrowheads="1"/>
                </p:cNvSpPr>
                <p:nvPr/>
              </p:nvSpPr>
              <p:spPr bwMode="auto">
                <a:xfrm>
                  <a:off x="3422" y="528"/>
                  <a:ext cx="873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zapamiętaj</a:t>
                  </a:r>
                  <a:endParaRPr lang="de-DE" sz="1200">
                    <a:solidFill>
                      <a:schemeClr val="tx1"/>
                    </a:solidFill>
                    <a:latin typeface="Arial" charset="0"/>
                  </a:endParaRPr>
                </a:p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scenę świetlną 1</a:t>
                  </a:r>
                  <a:endParaRPr lang="de-DE" sz="120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42004" name="Group 427"/>
              <p:cNvGrpSpPr>
                <a:grpSpLocks/>
              </p:cNvGrpSpPr>
              <p:nvPr/>
            </p:nvGrpSpPr>
            <p:grpSpPr bwMode="auto">
              <a:xfrm>
                <a:off x="3641" y="4029"/>
                <a:ext cx="912" cy="288"/>
                <a:chOff x="4313" y="537"/>
                <a:chExt cx="912" cy="288"/>
              </a:xfrm>
            </p:grpSpPr>
            <p:sp>
              <p:nvSpPr>
                <p:cNvPr id="42006" name="Rectangle 428"/>
                <p:cNvSpPr>
                  <a:spLocks noChangeArrowheads="1"/>
                </p:cNvSpPr>
                <p:nvPr/>
              </p:nvSpPr>
              <p:spPr bwMode="auto">
                <a:xfrm>
                  <a:off x="4313" y="537"/>
                  <a:ext cx="912" cy="28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42007" name="Rectangle 429"/>
                <p:cNvSpPr>
                  <a:spLocks noChangeArrowheads="1"/>
                </p:cNvSpPr>
                <p:nvPr/>
              </p:nvSpPr>
              <p:spPr bwMode="auto">
                <a:xfrm>
                  <a:off x="4429" y="585"/>
                  <a:ext cx="72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algn="ctr" eaLnBrk="0" hangingPunct="0"/>
                  <a:r>
                    <a:rPr lang="pl-PL" sz="1200">
                      <a:solidFill>
                        <a:schemeClr val="tx1"/>
                      </a:solidFill>
                      <a:latin typeface="Arial" charset="0"/>
                    </a:rPr>
                    <a:t>bez komendy</a:t>
                  </a:r>
                  <a:endParaRPr lang="de-DE" sz="120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42005" name="Rectangle 431"/>
              <p:cNvSpPr>
                <a:spLocks noChangeArrowheads="1"/>
              </p:cNvSpPr>
              <p:nvPr/>
            </p:nvSpPr>
            <p:spPr bwMode="auto">
              <a:xfrm>
                <a:off x="432" y="4029"/>
                <a:ext cx="480" cy="28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</p:grpSp>
      </p:grpSp>
      <p:pic>
        <p:nvPicPr>
          <p:cNvPr id="41994" name="Obraz 433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17027" y="531347"/>
            <a:ext cx="3900428" cy="523220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 dirty="0">
                <a:solidFill>
                  <a:schemeClr val="bg1"/>
                </a:solidFill>
              </a:rPr>
              <a:t>Montaż instalacji</a:t>
            </a:r>
            <a:r>
              <a:rPr lang="pl-PL" sz="2800" b="1" dirty="0">
                <a:solidFill>
                  <a:schemeClr val="bg2"/>
                </a:solidFill>
              </a:rPr>
              <a:t> </a:t>
            </a:r>
            <a:r>
              <a:rPr lang="de-DE" sz="2800" b="1" dirty="0">
                <a:solidFill>
                  <a:srgbClr val="FFFF00"/>
                </a:solidFill>
              </a:rPr>
              <a:t>LCN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3083501" y="1401291"/>
            <a:ext cx="2967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800" dirty="0">
                <a:solidFill>
                  <a:srgbClr val="FFFF00"/>
                </a:solidFill>
                <a:latin typeface="Arial" charset="0"/>
              </a:rPr>
              <a:t>Wskazówki przy montażu</a:t>
            </a:r>
            <a:endParaRPr lang="de-DE" sz="1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395265" y="2117347"/>
            <a:ext cx="8343951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latin typeface="Arial" charset="0"/>
              </a:rPr>
              <a:t>Podczas montażu nie istotna jest kolejność podłączanych urządzeń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latin typeface="Arial" charset="0"/>
              </a:rPr>
              <a:t>Niektóre urządzenia podczas podpięcia wymagają nadania „adresu”:</a:t>
            </a:r>
            <a:br>
              <a:rPr lang="pl-PL" sz="1600" dirty="0">
                <a:latin typeface="Arial" charset="0"/>
              </a:rPr>
            </a:br>
            <a:r>
              <a:rPr lang="pl-PL" sz="1600" dirty="0">
                <a:latin typeface="Arial" charset="0"/>
              </a:rPr>
              <a:t>Np. czujniki ruchu BMI/PMI czy przełączniki DIP np. na BU4L czy BT4H.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600" dirty="0">
                <a:latin typeface="Arial" charset="0"/>
              </a:rPr>
              <a:t>Numery seryjne występują tylko w modułach logicznych </a:t>
            </a:r>
            <a:br>
              <a:rPr lang="pl-PL" sz="1600" dirty="0">
                <a:latin typeface="Arial" charset="0"/>
              </a:rPr>
            </a:br>
            <a:r>
              <a:rPr lang="pl-PL" sz="1600" dirty="0">
                <a:latin typeface="Arial" charset="0"/>
              </a:rPr>
              <a:t>i nie ma ich w modułach peryferyjnych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Arial" charset="0"/>
              </a:rPr>
              <a:t>Numer seryjny to ciąg 10 znaków w systemie 16-tkowym (</a:t>
            </a:r>
            <a:r>
              <a:rPr lang="pl-PL" sz="1600" dirty="0" err="1">
                <a:latin typeface="Arial" charset="0"/>
              </a:rPr>
              <a:t>hexa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 err="1">
                <a:latin typeface="Arial" charset="0"/>
              </a:rPr>
              <a:t>decimalnym</a:t>
            </a:r>
            <a:r>
              <a:rPr lang="pl-PL" sz="1600" dirty="0">
                <a:latin typeface="Arial" charset="0"/>
              </a:rPr>
              <a:t>)</a:t>
            </a:r>
            <a:br>
              <a:rPr lang="pl-PL" sz="1600" dirty="0">
                <a:latin typeface="Arial" charset="0"/>
              </a:rPr>
            </a:br>
            <a:r>
              <a:rPr lang="pl-PL" sz="1600" dirty="0">
                <a:latin typeface="Arial" charset="0"/>
              </a:rPr>
              <a:t>Przykładowy nr seryjny to: 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1E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>
                <a:solidFill>
                  <a:srgbClr val="FFFF00"/>
                </a:solidFill>
                <a:latin typeface="Arial" charset="0"/>
              </a:rPr>
              <a:t>2B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>
                <a:solidFill>
                  <a:srgbClr val="00B0F0"/>
                </a:solidFill>
                <a:latin typeface="Arial" charset="0"/>
              </a:rPr>
              <a:t>33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C8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>
                <a:solidFill>
                  <a:srgbClr val="92D050"/>
                </a:solidFill>
                <a:latin typeface="Arial" charset="0"/>
              </a:rPr>
              <a:t>D4</a:t>
            </a:r>
            <a:br>
              <a:rPr lang="pl-PL" sz="1600" dirty="0">
                <a:latin typeface="Arial" charset="0"/>
              </a:rPr>
            </a:br>
            <a:r>
              <a:rPr lang="pl-PL" sz="1600" dirty="0">
                <a:latin typeface="Arial" charset="0"/>
              </a:rPr>
              <a:t>Ciekawostka 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1E [rok]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>
                <a:solidFill>
                  <a:srgbClr val="FFFF00"/>
                </a:solidFill>
                <a:latin typeface="Arial" charset="0"/>
              </a:rPr>
              <a:t>2B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>
                <a:solidFill>
                  <a:srgbClr val="FFFF00"/>
                </a:solidFill>
                <a:latin typeface="Arial" charset="0"/>
              </a:rPr>
              <a:t>[</a:t>
            </a:r>
            <a:r>
              <a:rPr lang="pl-PL" sz="1600" dirty="0" err="1">
                <a:solidFill>
                  <a:srgbClr val="FFFF00"/>
                </a:solidFill>
                <a:latin typeface="Arial" charset="0"/>
              </a:rPr>
              <a:t>mies</a:t>
            </a:r>
            <a:r>
              <a:rPr lang="pl-PL" sz="1600" dirty="0">
                <a:solidFill>
                  <a:srgbClr val="FFFF00"/>
                </a:solidFill>
                <a:latin typeface="Arial" charset="0"/>
              </a:rPr>
              <a:t>]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>
                <a:solidFill>
                  <a:srgbClr val="00B0F0"/>
                </a:solidFill>
                <a:latin typeface="Arial" charset="0"/>
              </a:rPr>
              <a:t>33 [dzień]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C8 [</a:t>
            </a:r>
            <a:r>
              <a:rPr lang="pl-PL" sz="16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godz</a:t>
            </a:r>
            <a:r>
              <a:rPr lang="pl-PL" sz="1600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charset="0"/>
              </a:rPr>
              <a:t>]</a:t>
            </a:r>
            <a:r>
              <a:rPr lang="pl-PL" sz="1600" dirty="0">
                <a:latin typeface="Arial" charset="0"/>
              </a:rPr>
              <a:t> </a:t>
            </a:r>
            <a:r>
              <a:rPr lang="pl-PL" sz="1600" dirty="0">
                <a:solidFill>
                  <a:srgbClr val="92D050"/>
                </a:solidFill>
                <a:latin typeface="Arial" charset="0"/>
              </a:rPr>
              <a:t>D4 [min]</a:t>
            </a:r>
            <a:br>
              <a:rPr lang="pl-PL" sz="1600" dirty="0">
                <a:solidFill>
                  <a:srgbClr val="92D050"/>
                </a:solidFill>
                <a:latin typeface="Arial" charset="0"/>
              </a:rPr>
            </a:br>
            <a:r>
              <a:rPr lang="pl-PL" sz="1600" dirty="0">
                <a:solidFill>
                  <a:srgbClr val="FF0000"/>
                </a:solidFill>
                <a:latin typeface="Arial" charset="0"/>
              </a:rPr>
              <a:t>Rok startowy to 1990 (od tego jest liczona cyfra)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rgbClr val="FFFF00"/>
                </a:solidFill>
                <a:latin typeface="Arial" charset="0"/>
              </a:rPr>
              <a:t>Drugi ciąg znaków to sześcioznakowy numer oprogramowania modułu </a:t>
            </a:r>
            <a:r>
              <a:rPr lang="pl-PL" sz="1600" dirty="0" err="1">
                <a:solidFill>
                  <a:srgbClr val="FFFF00"/>
                </a:solidFill>
                <a:latin typeface="Arial" charset="0"/>
              </a:rPr>
              <a:t>Firmware</a:t>
            </a:r>
            <a:endParaRPr lang="pl-PL" sz="1600" dirty="0">
              <a:solidFill>
                <a:srgbClr val="FFFF00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Arial" charset="0"/>
              </a:rPr>
              <a:t>ZAPISUJ NUMERY SERYJNE PODCZAS MONTAŻU </a:t>
            </a:r>
            <a:br>
              <a:rPr lang="pl-PL" sz="1600" dirty="0">
                <a:latin typeface="Arial" charset="0"/>
              </a:rPr>
            </a:br>
            <a:r>
              <a:rPr lang="pl-PL" sz="1600" dirty="0">
                <a:latin typeface="Arial" charset="0"/>
              </a:rPr>
              <a:t>ORAZ LOKALIZACJE MODUŁÓW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600" dirty="0">
              <a:latin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600" dirty="0">
              <a:latin typeface="Arial" charset="0"/>
            </a:endParaRPr>
          </a:p>
          <a:p>
            <a:pPr marL="342900" indent="-342900">
              <a:buFont typeface="+mj-lt"/>
              <a:buAutoNum type="arabicPeriod"/>
            </a:pPr>
            <a:endParaRPr lang="pl-PL" sz="1600" dirty="0">
              <a:latin typeface="Arial" charset="0"/>
            </a:endParaRPr>
          </a:p>
          <a:p>
            <a:pPr marL="342900" indent="-342900">
              <a:buFont typeface="+mj-lt"/>
              <a:buAutoNum type="arabicPeriod"/>
            </a:pPr>
            <a:endParaRPr lang="pl-PL" sz="1600" dirty="0">
              <a:latin typeface="Arial" charset="0"/>
            </a:endParaRPr>
          </a:p>
        </p:txBody>
      </p:sp>
      <p:grpSp>
        <p:nvGrpSpPr>
          <p:cNvPr id="43013" name="Group 5"/>
          <p:cNvGrpSpPr>
            <a:grpSpLocks/>
          </p:cNvGrpSpPr>
          <p:nvPr/>
        </p:nvGrpSpPr>
        <p:grpSpPr bwMode="auto">
          <a:xfrm>
            <a:off x="455613" y="6578600"/>
            <a:ext cx="8636000" cy="274638"/>
            <a:chOff x="288" y="4147"/>
            <a:chExt cx="5440" cy="173"/>
          </a:xfrm>
        </p:grpSpPr>
        <p:sp>
          <p:nvSpPr>
            <p:cNvPr id="43019" name="Line 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3020" name="Text Box 7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Perfek</a:t>
              </a:r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43017" name="Obraz 11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autoUpdateAnimBg="0"/>
      <p:bldP spid="152580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25738" y="533400"/>
            <a:ext cx="3683000" cy="519113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>
                <a:solidFill>
                  <a:schemeClr val="bg1"/>
                </a:solidFill>
              </a:rPr>
              <a:t>Programowanie</a:t>
            </a:r>
            <a:r>
              <a:rPr lang="pl-PL" sz="2800" b="1">
                <a:solidFill>
                  <a:schemeClr val="bg2"/>
                </a:solidFill>
              </a:rPr>
              <a:t> </a:t>
            </a:r>
            <a:r>
              <a:rPr lang="de-DE" sz="2800" b="1">
                <a:solidFill>
                  <a:srgbClr val="FFFF00"/>
                </a:solidFill>
              </a:rPr>
              <a:t>LCN</a:t>
            </a:r>
          </a:p>
        </p:txBody>
      </p:sp>
      <p:sp>
        <p:nvSpPr>
          <p:cNvPr id="152579" name="Text Box 3"/>
          <p:cNvSpPr txBox="1">
            <a:spLocks noChangeArrowheads="1"/>
          </p:cNvSpPr>
          <p:nvPr/>
        </p:nvSpPr>
        <p:spPr bwMode="auto">
          <a:xfrm>
            <a:off x="2554288" y="1219200"/>
            <a:ext cx="4006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800">
                <a:solidFill>
                  <a:srgbClr val="FFFF00"/>
                </a:solidFill>
                <a:latin typeface="Arial" charset="0"/>
              </a:rPr>
              <a:t>Kolejne kroki przy programowaniu</a:t>
            </a:r>
            <a:r>
              <a:rPr lang="de-DE" sz="1800">
                <a:solidFill>
                  <a:srgbClr val="FFFF00"/>
                </a:solidFill>
                <a:latin typeface="Arial" charset="0"/>
              </a:rPr>
              <a:t>:</a:t>
            </a:r>
          </a:p>
        </p:txBody>
      </p:sp>
      <p:sp>
        <p:nvSpPr>
          <p:cNvPr id="152580" name="Text Box 4"/>
          <p:cNvSpPr txBox="1">
            <a:spLocks noChangeArrowheads="1"/>
          </p:cNvSpPr>
          <p:nvPr/>
        </p:nvSpPr>
        <p:spPr bwMode="auto">
          <a:xfrm>
            <a:off x="2097088" y="1636821"/>
            <a:ext cx="4375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 dirty="0">
                <a:latin typeface="Arial" charset="0"/>
              </a:rPr>
              <a:t>1. </a:t>
            </a:r>
            <a:r>
              <a:rPr lang="pl-PL" sz="1600" dirty="0">
                <a:latin typeface="Arial" charset="0"/>
              </a:rPr>
              <a:t>Przyporządkowanie modułowi numeru ID</a:t>
            </a:r>
            <a:endParaRPr lang="de-DE" sz="1600" dirty="0">
              <a:latin typeface="Arial" charset="0"/>
            </a:endParaRPr>
          </a:p>
          <a:p>
            <a:r>
              <a:rPr lang="pl-PL" sz="1600" dirty="0">
                <a:latin typeface="Arial" charset="0"/>
              </a:rPr>
              <a:t>           Możliwe numery ID:</a:t>
            </a:r>
            <a:r>
              <a:rPr lang="de-DE" sz="1600" dirty="0">
                <a:latin typeface="Arial" charset="0"/>
              </a:rPr>
              <a:t> </a:t>
            </a:r>
            <a:r>
              <a:rPr lang="de-DE" sz="1600" dirty="0">
                <a:solidFill>
                  <a:srgbClr val="FF0000"/>
                </a:solidFill>
                <a:latin typeface="Arial" charset="0"/>
              </a:rPr>
              <a:t>5-254</a:t>
            </a:r>
            <a:endParaRPr lang="de-DE" sz="1600" dirty="0">
              <a:latin typeface="Arial" charset="0"/>
            </a:endParaRPr>
          </a:p>
        </p:txBody>
      </p:sp>
      <p:grpSp>
        <p:nvGrpSpPr>
          <p:cNvPr id="43013" name="Group 5"/>
          <p:cNvGrpSpPr>
            <a:grpSpLocks/>
          </p:cNvGrpSpPr>
          <p:nvPr/>
        </p:nvGrpSpPr>
        <p:grpSpPr bwMode="auto">
          <a:xfrm>
            <a:off x="455613" y="6578600"/>
            <a:ext cx="8636000" cy="274638"/>
            <a:chOff x="288" y="4147"/>
            <a:chExt cx="5440" cy="173"/>
          </a:xfrm>
        </p:grpSpPr>
        <p:sp>
          <p:nvSpPr>
            <p:cNvPr id="43019" name="Line 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3020" name="Text Box 7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Perfek</a:t>
              </a:r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2084388" y="2514600"/>
            <a:ext cx="49768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 dirty="0">
                <a:latin typeface="Arial" charset="0"/>
              </a:rPr>
              <a:t>2. </a:t>
            </a:r>
            <a:r>
              <a:rPr lang="pl-PL" sz="1600" dirty="0">
                <a:latin typeface="Arial" charset="0"/>
              </a:rPr>
              <a:t>Nadawanie modułowi nazwy i krótkiego opisu</a:t>
            </a:r>
            <a:endParaRPr lang="de-DE" sz="1600" dirty="0">
              <a:latin typeface="Arial" charset="0"/>
            </a:endParaRPr>
          </a:p>
          <a:p>
            <a:r>
              <a:rPr lang="de-DE" sz="1600" dirty="0">
                <a:latin typeface="Arial" charset="0"/>
              </a:rPr>
              <a:t>	</a:t>
            </a:r>
            <a:r>
              <a:rPr lang="pl-PL" sz="1600" dirty="0">
                <a:latin typeface="Arial" charset="0"/>
              </a:rPr>
              <a:t>      Nazwa</a:t>
            </a:r>
            <a:r>
              <a:rPr lang="de-DE" sz="1600" dirty="0">
                <a:latin typeface="Arial" charset="0"/>
              </a:rPr>
              <a:t>:    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Pokój dziecięcy I piętro</a:t>
            </a:r>
            <a:endParaRPr lang="de-DE" sz="1600" dirty="0">
              <a:latin typeface="Arial" charset="0"/>
            </a:endParaRPr>
          </a:p>
          <a:p>
            <a:r>
              <a:rPr lang="de-DE" sz="1600" dirty="0">
                <a:latin typeface="Arial" charset="0"/>
              </a:rPr>
              <a:t>             </a:t>
            </a:r>
            <a:r>
              <a:rPr lang="pl-PL" sz="1600" dirty="0">
                <a:latin typeface="Arial" charset="0"/>
              </a:rPr>
              <a:t>  Komentarz</a:t>
            </a:r>
            <a:r>
              <a:rPr lang="de-DE" sz="1600" dirty="0">
                <a:latin typeface="Arial" charset="0"/>
              </a:rPr>
              <a:t>:    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Kinkiet i zawór ogrzewania</a:t>
            </a:r>
            <a:endParaRPr lang="de-DE" sz="32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2097088" y="3409950"/>
            <a:ext cx="49752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latin typeface="Arial" charset="0"/>
              </a:rPr>
              <a:t>3. </a:t>
            </a:r>
            <a:r>
              <a:rPr lang="pl-PL" sz="1600">
                <a:latin typeface="Arial" charset="0"/>
              </a:rPr>
              <a:t>Aktywowanie Peryferii i Wyjść</a:t>
            </a:r>
            <a:endParaRPr lang="de-DE" sz="1600">
              <a:latin typeface="Arial" charset="0"/>
            </a:endParaRPr>
          </a:p>
          <a:p>
            <a:r>
              <a:rPr lang="de-DE" sz="1600">
                <a:latin typeface="Arial" charset="0"/>
              </a:rPr>
              <a:t>          </a:t>
            </a:r>
            <a:r>
              <a:rPr lang="pl-PL" sz="1600">
                <a:latin typeface="Arial" charset="0"/>
              </a:rPr>
              <a:t>   Wyjścia</a:t>
            </a:r>
            <a:r>
              <a:rPr lang="de-DE" sz="1600">
                <a:latin typeface="Arial" charset="0"/>
              </a:rPr>
              <a:t>:</a:t>
            </a:r>
            <a:r>
              <a:rPr lang="pl-PL" sz="1600">
                <a:latin typeface="Arial" charset="0"/>
              </a:rPr>
              <a:t>	      </a:t>
            </a:r>
            <a:r>
              <a:rPr lang="pl-PL" sz="1600">
                <a:solidFill>
                  <a:srgbClr val="FF0000"/>
                </a:solidFill>
                <a:latin typeface="Arial" charset="0"/>
              </a:rPr>
              <a:t>Podwójny ściemniacz</a:t>
            </a:r>
            <a:endParaRPr lang="de-DE" sz="1600">
              <a:solidFill>
                <a:srgbClr val="FF0000"/>
              </a:solidFill>
              <a:latin typeface="Arial" charset="0"/>
            </a:endParaRPr>
          </a:p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	</a:t>
            </a:r>
            <a:r>
              <a:rPr lang="de-DE" sz="1600">
                <a:latin typeface="Arial" charset="0"/>
              </a:rPr>
              <a:t>Port</a:t>
            </a:r>
            <a:r>
              <a:rPr lang="pl-PL" sz="1600">
                <a:latin typeface="Arial" charset="0"/>
              </a:rPr>
              <a:t> T</a:t>
            </a:r>
            <a:r>
              <a:rPr lang="de-DE" sz="1600">
                <a:latin typeface="Arial" charset="0"/>
              </a:rPr>
              <a:t>:</a:t>
            </a:r>
            <a:r>
              <a:rPr lang="de-DE" sz="1600">
                <a:solidFill>
                  <a:srgbClr val="FF0000"/>
                </a:solidFill>
                <a:latin typeface="Arial" charset="0"/>
              </a:rPr>
              <a:t>	      </a:t>
            </a:r>
            <a:r>
              <a:rPr lang="pl-PL" sz="1600">
                <a:solidFill>
                  <a:srgbClr val="FF0000"/>
                </a:solidFill>
                <a:latin typeface="Arial" charset="0"/>
              </a:rPr>
              <a:t>Przycisk - </a:t>
            </a:r>
            <a:r>
              <a:rPr lang="de-DE" sz="1600">
                <a:solidFill>
                  <a:srgbClr val="FF0000"/>
                </a:solidFill>
                <a:latin typeface="Arial" charset="0"/>
              </a:rPr>
              <a:t>EIB Siemens</a:t>
            </a:r>
          </a:p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	</a:t>
            </a:r>
            <a:r>
              <a:rPr lang="de-DE" sz="1600">
                <a:latin typeface="Arial" charset="0"/>
              </a:rPr>
              <a:t>Port</a:t>
            </a:r>
            <a:r>
              <a:rPr lang="pl-PL" sz="1600">
                <a:latin typeface="Arial" charset="0"/>
              </a:rPr>
              <a:t>  I</a:t>
            </a:r>
            <a:r>
              <a:rPr lang="de-DE" sz="1600">
                <a:latin typeface="Arial" charset="0"/>
              </a:rPr>
              <a:t>:	      </a:t>
            </a:r>
            <a:r>
              <a:rPr lang="pl-PL" sz="1600">
                <a:solidFill>
                  <a:srgbClr val="FF0000"/>
                </a:solidFill>
                <a:latin typeface="Arial" charset="0"/>
              </a:rPr>
              <a:t>Odbiornik I</a:t>
            </a:r>
            <a:r>
              <a:rPr lang="de-DE" sz="1600">
                <a:solidFill>
                  <a:srgbClr val="FF0000"/>
                </a:solidFill>
                <a:latin typeface="Arial" charset="0"/>
              </a:rPr>
              <a:t>R</a:t>
            </a:r>
          </a:p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	</a:t>
            </a:r>
            <a:r>
              <a:rPr lang="de-DE" sz="1600">
                <a:latin typeface="Arial" charset="0"/>
              </a:rPr>
              <a:t>Port</a:t>
            </a:r>
            <a:r>
              <a:rPr lang="pl-PL" sz="1600">
                <a:latin typeface="Arial" charset="0"/>
              </a:rPr>
              <a:t> P</a:t>
            </a:r>
            <a:r>
              <a:rPr lang="de-DE" sz="1600">
                <a:latin typeface="Arial" charset="0"/>
              </a:rPr>
              <a:t>:</a:t>
            </a:r>
            <a:r>
              <a:rPr lang="de-DE" sz="1600">
                <a:solidFill>
                  <a:srgbClr val="FF0000"/>
                </a:solidFill>
                <a:latin typeface="Arial" charset="0"/>
              </a:rPr>
              <a:t>	      </a:t>
            </a:r>
            <a:r>
              <a:rPr lang="pl-PL" sz="1600">
                <a:solidFill>
                  <a:srgbClr val="FF0000"/>
                </a:solidFill>
                <a:latin typeface="Arial" charset="0"/>
              </a:rPr>
              <a:t>Przekaźnik</a:t>
            </a:r>
            <a:r>
              <a:rPr lang="de-DE" sz="16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sz="1600">
                <a:solidFill>
                  <a:srgbClr val="FF0000"/>
                </a:solidFill>
                <a:latin typeface="Arial" charset="0"/>
              </a:rPr>
              <a:t>praca normalna</a:t>
            </a:r>
            <a:endParaRPr lang="de-DE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2586" name="Text Box 10"/>
          <p:cNvSpPr txBox="1">
            <a:spLocks noChangeArrowheads="1"/>
          </p:cNvSpPr>
          <p:nvPr/>
        </p:nvSpPr>
        <p:spPr bwMode="auto">
          <a:xfrm>
            <a:off x="2046288" y="4678363"/>
            <a:ext cx="5767387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latin typeface="Arial" charset="0"/>
              </a:rPr>
              <a:t>4. </a:t>
            </a:r>
            <a:r>
              <a:rPr lang="pl-PL" sz="1600">
                <a:latin typeface="Arial" charset="0"/>
              </a:rPr>
              <a:t>Właściwe programowanie odbywa się na przyciskach</a:t>
            </a:r>
            <a:r>
              <a:rPr lang="de-DE" sz="1600">
                <a:latin typeface="Arial" charset="0"/>
              </a:rPr>
              <a:t>.</a:t>
            </a:r>
          </a:p>
          <a:p>
            <a:r>
              <a:rPr lang="de-DE" sz="1600">
                <a:latin typeface="Arial" charset="0"/>
              </a:rPr>
              <a:t>    </a:t>
            </a:r>
            <a:r>
              <a:rPr lang="pl-PL" sz="1600">
                <a:latin typeface="Arial" charset="0"/>
              </a:rPr>
              <a:t>Otrzymujemy ogólnie</a:t>
            </a:r>
            <a:r>
              <a:rPr lang="de-DE" sz="1600">
                <a:latin typeface="Arial" charset="0"/>
              </a:rPr>
              <a:t> 32 </a:t>
            </a:r>
            <a:r>
              <a:rPr lang="pl-PL" sz="1600">
                <a:latin typeface="Arial" charset="0"/>
              </a:rPr>
              <a:t>podwójne przyporządkowania</a:t>
            </a:r>
            <a:r>
              <a:rPr lang="de-DE" sz="1600">
                <a:latin typeface="Arial" charset="0"/>
              </a:rPr>
              <a:t> </a:t>
            </a:r>
            <a:endParaRPr lang="pl-PL" sz="1600">
              <a:latin typeface="Arial" charset="0"/>
            </a:endParaRPr>
          </a:p>
          <a:p>
            <a:r>
              <a:rPr lang="pl-PL" sz="1600">
                <a:latin typeface="Arial" charset="0"/>
              </a:rPr>
              <a:t>    przycisków</a:t>
            </a:r>
            <a:r>
              <a:rPr lang="de-DE" sz="1600">
                <a:latin typeface="Arial" charset="0"/>
              </a:rPr>
              <a:t> </a:t>
            </a:r>
            <a:r>
              <a:rPr lang="pl-PL" sz="1600">
                <a:latin typeface="Arial" charset="0"/>
              </a:rPr>
              <a:t>na </a:t>
            </a:r>
            <a:r>
              <a:rPr lang="de-DE" sz="1600">
                <a:latin typeface="Arial" charset="0"/>
              </a:rPr>
              <a:t>4 </a:t>
            </a:r>
            <a:r>
              <a:rPr lang="pl-PL" sz="1600">
                <a:latin typeface="Arial" charset="0"/>
              </a:rPr>
              <a:t>tabelach</a:t>
            </a:r>
            <a:r>
              <a:rPr lang="de-DE" sz="1600">
                <a:latin typeface="Arial" charset="0"/>
              </a:rPr>
              <a:t>.</a:t>
            </a:r>
          </a:p>
          <a:p>
            <a:r>
              <a:rPr lang="de-DE" sz="1600">
                <a:latin typeface="Arial" charset="0"/>
              </a:rPr>
              <a:t>    	Tabel</a:t>
            </a:r>
            <a:r>
              <a:rPr lang="pl-PL" sz="1600">
                <a:latin typeface="Arial" charset="0"/>
              </a:rPr>
              <a:t>a</a:t>
            </a:r>
            <a:r>
              <a:rPr lang="de-DE" sz="1600">
                <a:latin typeface="Arial" charset="0"/>
              </a:rPr>
              <a:t> A    (A1-A8)</a:t>
            </a:r>
          </a:p>
          <a:p>
            <a:r>
              <a:rPr lang="de-DE" sz="1600">
                <a:latin typeface="Arial" charset="0"/>
              </a:rPr>
              <a:t>	Tabel</a:t>
            </a:r>
            <a:r>
              <a:rPr lang="pl-PL" sz="1600">
                <a:latin typeface="Arial" charset="0"/>
              </a:rPr>
              <a:t>a</a:t>
            </a:r>
            <a:r>
              <a:rPr lang="de-DE" sz="1600">
                <a:latin typeface="Arial" charset="0"/>
              </a:rPr>
              <a:t> B    (B1-B8)</a:t>
            </a:r>
          </a:p>
          <a:p>
            <a:r>
              <a:rPr lang="de-DE" sz="1600">
                <a:latin typeface="Arial" charset="0"/>
              </a:rPr>
              <a:t>	Tabel</a:t>
            </a:r>
            <a:r>
              <a:rPr lang="pl-PL" sz="1600">
                <a:latin typeface="Arial" charset="0"/>
              </a:rPr>
              <a:t>a</a:t>
            </a:r>
            <a:r>
              <a:rPr lang="de-DE" sz="1600">
                <a:latin typeface="Arial" charset="0"/>
              </a:rPr>
              <a:t> C    (C1-C8)</a:t>
            </a:r>
          </a:p>
          <a:p>
            <a:r>
              <a:rPr lang="de-DE" sz="1600">
                <a:latin typeface="Arial" charset="0"/>
              </a:rPr>
              <a:t>	Tabel</a:t>
            </a:r>
            <a:r>
              <a:rPr lang="pl-PL" sz="1600">
                <a:latin typeface="Arial" charset="0"/>
              </a:rPr>
              <a:t>a</a:t>
            </a:r>
            <a:r>
              <a:rPr lang="de-DE" sz="1600">
                <a:latin typeface="Arial" charset="0"/>
              </a:rPr>
              <a:t> D    (D1-D8)</a:t>
            </a:r>
            <a:endParaRPr lang="de-DE" sz="320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43017" name="Obraz 11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22826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753894" y="1925746"/>
            <a:ext cx="2636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600" dirty="0">
                <a:latin typeface="Arial" charset="0"/>
              </a:rPr>
              <a:t>Biuro:</a:t>
            </a:r>
            <a:r>
              <a:rPr lang="de-DE" sz="1600" dirty="0">
                <a:latin typeface="Arial" charset="0"/>
              </a:rPr>
              <a:t> 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10 </a:t>
            </a:r>
            <a:r>
              <a:rPr lang="pl-PL" sz="1600" dirty="0">
                <a:latin typeface="Arial" charset="0"/>
              </a:rPr>
              <a:t>WC: 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20 </a:t>
            </a:r>
          </a:p>
          <a:p>
            <a:r>
              <a:rPr lang="pl-PL" sz="1600" dirty="0">
                <a:latin typeface="Arial" charset="0"/>
              </a:rPr>
              <a:t>Salon: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 30</a:t>
            </a:r>
            <a:r>
              <a:rPr lang="pl-PL" sz="1600" dirty="0">
                <a:latin typeface="Arial" charset="0"/>
              </a:rPr>
              <a:t> Rozdzielnia: </a:t>
            </a:r>
            <a:r>
              <a:rPr lang="pl-PL" sz="1600" dirty="0">
                <a:solidFill>
                  <a:srgbClr val="FF0000"/>
                </a:solidFill>
                <a:latin typeface="Arial" charset="0"/>
              </a:rPr>
              <a:t>40</a:t>
            </a:r>
            <a:endParaRPr lang="de-DE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84498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2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52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2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autoUpdateAnimBg="0"/>
      <p:bldP spid="152580" grpId="0" autoUpdateAnimBg="0"/>
      <p:bldP spid="152584" grpId="0" autoUpdateAnimBg="0"/>
      <p:bldP spid="152585" grpId="0" autoUpdateAnimBg="0"/>
      <p:bldP spid="152586" grpId="0" autoUpdateAnimBg="0"/>
      <p:bldP spid="13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4000">
                <a:solidFill>
                  <a:srgbClr val="FF0000"/>
                </a:solidFill>
              </a:rPr>
              <a:t>ZADANIE 1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pl-PL" sz="2400" b="1" i="1" dirty="0">
                <a:solidFill>
                  <a:srgbClr val="FFFF00"/>
                </a:solidFill>
              </a:rPr>
              <a:t>Ściemniacz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l-PL" sz="2400" dirty="0">
                <a:solidFill>
                  <a:schemeClr val="bg1"/>
                </a:solidFill>
                <a:latin typeface="Verdana" pitchFamily="34" charset="0"/>
              </a:rPr>
              <a:t>Wykorzystywan</a:t>
            </a:r>
            <a:r>
              <a:rPr lang="pl-PL" sz="2400" dirty="0">
                <a:solidFill>
                  <a:schemeClr val="bg1"/>
                </a:solidFill>
              </a:rPr>
              <a:t>e</a:t>
            </a:r>
            <a:r>
              <a:rPr lang="pl-PL" sz="2400" dirty="0">
                <a:solidFill>
                  <a:schemeClr val="bg1"/>
                </a:solidFill>
                <a:latin typeface="Verdana" pitchFamily="34" charset="0"/>
              </a:rPr>
              <a:t> są dwa dowolne moduły.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l-PL" sz="2400" dirty="0">
                <a:solidFill>
                  <a:schemeClr val="bg1"/>
                </a:solidFill>
                <a:latin typeface="Verdana" pitchFamily="34" charset="0"/>
              </a:rPr>
              <a:t>Wybrany przycisk w pierwszym module ma wykonywać następujące funkcje ściemniania wyjścia w module drugim: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pl-PL" sz="2000" dirty="0">
                <a:solidFill>
                  <a:schemeClr val="bg1"/>
                </a:solidFill>
                <a:latin typeface="Verdana" pitchFamily="34" charset="0"/>
              </a:rPr>
              <a:t>Krótko – włącz/wyłącz światło z rampą 2 s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000" dirty="0">
                <a:solidFill>
                  <a:schemeClr val="bg1"/>
                </a:solidFill>
                <a:latin typeface="Verdana" pitchFamily="34" charset="0"/>
              </a:rPr>
              <a:t>Długo – rozjaśnij/ ściemnij</a:t>
            </a:r>
            <a:r>
              <a:rPr lang="pl-PL" sz="2000" dirty="0">
                <a:solidFill>
                  <a:schemeClr val="bg1"/>
                </a:solidFill>
              </a:rPr>
              <a:t> z rampą 7 s</a:t>
            </a:r>
          </a:p>
          <a:p>
            <a:pPr lvl="1" eaLnBrk="1" hangingPunct="1">
              <a:lnSpc>
                <a:spcPct val="90000"/>
              </a:lnSpc>
            </a:pPr>
            <a:r>
              <a:rPr lang="pl-PL" sz="2000" dirty="0">
                <a:solidFill>
                  <a:schemeClr val="bg1"/>
                </a:solidFill>
                <a:latin typeface="Verdana" pitchFamily="34" charset="0"/>
              </a:rPr>
              <a:t>Puść – zatrzymanie ściemniania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684213" y="6578600"/>
            <a:ext cx="8429625" cy="274638"/>
            <a:chOff x="288" y="4147"/>
            <a:chExt cx="5455" cy="167"/>
          </a:xfrm>
        </p:grpSpPr>
        <p:sp>
          <p:nvSpPr>
            <p:cNvPr id="44038" name="Line 5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4039" name="Text Box 6"/>
            <p:cNvSpPr txBox="1">
              <a:spLocks noChangeArrowheads="1"/>
            </p:cNvSpPr>
            <p:nvPr/>
          </p:nvSpPr>
          <p:spPr bwMode="auto">
            <a:xfrm>
              <a:off x="5186" y="4147"/>
              <a:ext cx="557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Perfek</a:t>
              </a:r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44037" name="Obraz 7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628775"/>
            <a:ext cx="8229600" cy="3313113"/>
          </a:xfrm>
        </p:spPr>
        <p:txBody>
          <a:bodyPr/>
          <a:lstStyle/>
          <a:p>
            <a:pPr eaLnBrk="1" hangingPunct="1"/>
            <a:r>
              <a:rPr lang="pl-PL" sz="5400" b="1" dirty="0">
                <a:solidFill>
                  <a:schemeClr val="tx1"/>
                </a:solidFill>
              </a:rPr>
              <a:t>MELDUNEK STATUSU</a:t>
            </a:r>
            <a:endParaRPr lang="pl-PL" sz="7200" b="1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4419600"/>
            <a:ext cx="16160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4876800" y="3886200"/>
            <a:ext cx="381000" cy="1828800"/>
            <a:chOff x="3072" y="2448"/>
            <a:chExt cx="240" cy="1152"/>
          </a:xfrm>
        </p:grpSpPr>
        <p:sp>
          <p:nvSpPr>
            <p:cNvPr id="46142" name="Freeform 4"/>
            <p:cNvSpPr>
              <a:spLocks/>
            </p:cNvSpPr>
            <p:nvPr/>
          </p:nvSpPr>
          <p:spPr bwMode="auto">
            <a:xfrm>
              <a:off x="3072" y="2448"/>
              <a:ext cx="240" cy="1152"/>
            </a:xfrm>
            <a:custGeom>
              <a:avLst/>
              <a:gdLst>
                <a:gd name="T0" fmla="*/ 240 w 240"/>
                <a:gd name="T1" fmla="*/ 0 h 1152"/>
                <a:gd name="T2" fmla="*/ 240 w 240"/>
                <a:gd name="T3" fmla="*/ 1152 h 1152"/>
                <a:gd name="T4" fmla="*/ 0 w 240"/>
                <a:gd name="T5" fmla="*/ 1152 h 1152"/>
                <a:gd name="T6" fmla="*/ 0 60000 65536"/>
                <a:gd name="T7" fmla="*/ 0 60000 65536"/>
                <a:gd name="T8" fmla="*/ 0 60000 65536"/>
                <a:gd name="T9" fmla="*/ 0 w 240"/>
                <a:gd name="T10" fmla="*/ 0 h 1152"/>
                <a:gd name="T11" fmla="*/ 240 w 240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152">
                  <a:moveTo>
                    <a:pt x="240" y="0"/>
                  </a:moveTo>
                  <a:lnTo>
                    <a:pt x="240" y="1152"/>
                  </a:lnTo>
                  <a:lnTo>
                    <a:pt x="0" y="1152"/>
                  </a:lnTo>
                </a:path>
              </a:pathLst>
            </a:custGeom>
            <a:noFill/>
            <a:ln w="635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46143" name="Line 5"/>
            <p:cNvSpPr>
              <a:spLocks noChangeShapeType="1"/>
            </p:cNvSpPr>
            <p:nvPr/>
          </p:nvSpPr>
          <p:spPr bwMode="auto">
            <a:xfrm>
              <a:off x="3072" y="3024"/>
              <a:ext cx="240" cy="0"/>
            </a:xfrm>
            <a:prstGeom prst="line">
              <a:avLst/>
            </a:prstGeom>
            <a:noFill/>
            <a:ln w="635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46084" name="Group 6"/>
          <p:cNvGrpSpPr>
            <a:grpSpLocks/>
          </p:cNvGrpSpPr>
          <p:nvPr/>
        </p:nvGrpSpPr>
        <p:grpSpPr bwMode="auto">
          <a:xfrm>
            <a:off x="990600" y="3884613"/>
            <a:ext cx="6932613" cy="1587"/>
            <a:chOff x="624" y="2447"/>
            <a:chExt cx="4367" cy="1"/>
          </a:xfrm>
        </p:grpSpPr>
        <p:grpSp>
          <p:nvGrpSpPr>
            <p:cNvPr id="46128" name="Group 7"/>
            <p:cNvGrpSpPr>
              <a:grpSpLocks/>
            </p:cNvGrpSpPr>
            <p:nvPr/>
          </p:nvGrpSpPr>
          <p:grpSpPr bwMode="auto">
            <a:xfrm rot="5400000">
              <a:off x="2304" y="768"/>
              <a:ext cx="0" cy="3360"/>
              <a:chOff x="2112" y="768"/>
              <a:chExt cx="0" cy="3360"/>
            </a:xfrm>
          </p:grpSpPr>
          <p:sp>
            <p:nvSpPr>
              <p:cNvPr id="46132" name="Line 8"/>
              <p:cNvSpPr>
                <a:spLocks noChangeShapeType="1"/>
              </p:cNvSpPr>
              <p:nvPr/>
            </p:nvSpPr>
            <p:spPr bwMode="auto">
              <a:xfrm>
                <a:off x="2112" y="379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6133" name="Line 9"/>
              <p:cNvSpPr>
                <a:spLocks noChangeShapeType="1"/>
              </p:cNvSpPr>
              <p:nvPr/>
            </p:nvSpPr>
            <p:spPr bwMode="auto">
              <a:xfrm>
                <a:off x="2112" y="345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6134" name="Line 10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6135" name="Line 11"/>
              <p:cNvSpPr>
                <a:spLocks noChangeShapeType="1"/>
              </p:cNvSpPr>
              <p:nvPr/>
            </p:nvSpPr>
            <p:spPr bwMode="auto">
              <a:xfrm>
                <a:off x="2112" y="278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6136" name="Line 12"/>
              <p:cNvSpPr>
                <a:spLocks noChangeShapeType="1"/>
              </p:cNvSpPr>
              <p:nvPr/>
            </p:nvSpPr>
            <p:spPr bwMode="auto">
              <a:xfrm>
                <a:off x="2112" y="244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6137" name="Line 13"/>
              <p:cNvSpPr>
                <a:spLocks noChangeShapeType="1"/>
              </p:cNvSpPr>
              <p:nvPr/>
            </p:nvSpPr>
            <p:spPr bwMode="auto">
              <a:xfrm>
                <a:off x="2112" y="211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6138" name="Line 14"/>
              <p:cNvSpPr>
                <a:spLocks noChangeShapeType="1"/>
              </p:cNvSpPr>
              <p:nvPr/>
            </p:nvSpPr>
            <p:spPr bwMode="auto">
              <a:xfrm>
                <a:off x="2112" y="177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6139" name="Line 15"/>
              <p:cNvSpPr>
                <a:spLocks noChangeShapeType="1"/>
              </p:cNvSpPr>
              <p:nvPr/>
            </p:nvSpPr>
            <p:spPr bwMode="auto">
              <a:xfrm>
                <a:off x="2112" y="144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6140" name="Line 16"/>
              <p:cNvSpPr>
                <a:spLocks noChangeShapeType="1"/>
              </p:cNvSpPr>
              <p:nvPr/>
            </p:nvSpPr>
            <p:spPr bwMode="auto">
              <a:xfrm>
                <a:off x="2112" y="110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6141" name="Line 17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46129" name="Line 18"/>
            <p:cNvSpPr>
              <a:spLocks noChangeShapeType="1"/>
            </p:cNvSpPr>
            <p:nvPr/>
          </p:nvSpPr>
          <p:spPr bwMode="auto">
            <a:xfrm rot="5400000">
              <a:off x="4151" y="2279"/>
              <a:ext cx="0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6130" name="Line 19"/>
            <p:cNvSpPr>
              <a:spLocks noChangeShapeType="1"/>
            </p:cNvSpPr>
            <p:nvPr/>
          </p:nvSpPr>
          <p:spPr bwMode="auto">
            <a:xfrm rot="5400000">
              <a:off x="4487" y="2279"/>
              <a:ext cx="0" cy="336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6131" name="Line 20"/>
            <p:cNvSpPr>
              <a:spLocks noChangeShapeType="1"/>
            </p:cNvSpPr>
            <p:nvPr/>
          </p:nvSpPr>
          <p:spPr bwMode="auto">
            <a:xfrm rot="5400000">
              <a:off x="4823" y="2279"/>
              <a:ext cx="0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aphicFrame>
        <p:nvGraphicFramePr>
          <p:cNvPr id="46085" name="Object 21"/>
          <p:cNvGraphicFramePr>
            <a:graphicFrameLocks noChangeAspect="1"/>
          </p:cNvGraphicFramePr>
          <p:nvPr/>
        </p:nvGraphicFramePr>
        <p:xfrm>
          <a:off x="1187450" y="692150"/>
          <a:ext cx="3487738" cy="220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5401429" imgH="3419952" progId="PBrush">
                  <p:embed/>
                </p:oleObj>
              </mc:Choice>
              <mc:Fallback>
                <p:oleObj name="Obraz - mapa bitowa" r:id="rId3" imgW="5401429" imgH="3419952" progId="PBrush">
                  <p:embed/>
                  <p:pic>
                    <p:nvPicPr>
                      <p:cNvPr id="0" name="Picture 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692150"/>
                        <a:ext cx="3487738" cy="220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086" name="Group 22"/>
          <p:cNvGrpSpPr>
            <a:grpSpLocks/>
          </p:cNvGrpSpPr>
          <p:nvPr/>
        </p:nvGrpSpPr>
        <p:grpSpPr bwMode="auto">
          <a:xfrm>
            <a:off x="4191000" y="990600"/>
            <a:ext cx="609600" cy="1655763"/>
            <a:chOff x="1248" y="2784"/>
            <a:chExt cx="384" cy="1043"/>
          </a:xfrm>
        </p:grpSpPr>
        <p:pic>
          <p:nvPicPr>
            <p:cNvPr id="4612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784"/>
              <a:ext cx="3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6" name="Picture 24"/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120"/>
              <a:ext cx="3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7" name="Picture 25"/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456"/>
              <a:ext cx="3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087" name="Line 26"/>
          <p:cNvSpPr>
            <a:spLocks noChangeShapeType="1"/>
          </p:cNvSpPr>
          <p:nvPr/>
        </p:nvSpPr>
        <p:spPr bwMode="auto">
          <a:xfrm>
            <a:off x="990600" y="3200400"/>
            <a:ext cx="6934200" cy="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6088" name="Line 27"/>
          <p:cNvSpPr>
            <a:spLocks noChangeShapeType="1"/>
          </p:cNvSpPr>
          <p:nvPr/>
        </p:nvSpPr>
        <p:spPr bwMode="auto">
          <a:xfrm>
            <a:off x="990600" y="3429000"/>
            <a:ext cx="6934200" cy="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6089" name="Line 28"/>
          <p:cNvSpPr>
            <a:spLocks noChangeShapeType="1"/>
          </p:cNvSpPr>
          <p:nvPr/>
        </p:nvSpPr>
        <p:spPr bwMode="auto">
          <a:xfrm>
            <a:off x="1042988" y="3644900"/>
            <a:ext cx="6934200" cy="0"/>
          </a:xfrm>
          <a:prstGeom prst="line">
            <a:avLst/>
          </a:prstGeom>
          <a:noFill/>
          <a:ln w="63500">
            <a:solidFill>
              <a:srgbClr val="F81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6090" name="Line 29"/>
          <p:cNvSpPr>
            <a:spLocks noChangeShapeType="1"/>
          </p:cNvSpPr>
          <p:nvPr/>
        </p:nvSpPr>
        <p:spPr bwMode="auto">
          <a:xfrm>
            <a:off x="6934200" y="3200400"/>
            <a:ext cx="1588" cy="144780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6091" name="Line 30"/>
          <p:cNvSpPr>
            <a:spLocks noChangeShapeType="1"/>
          </p:cNvSpPr>
          <p:nvPr/>
        </p:nvSpPr>
        <p:spPr bwMode="auto">
          <a:xfrm>
            <a:off x="7391400" y="3657600"/>
            <a:ext cx="1588" cy="990600"/>
          </a:xfrm>
          <a:prstGeom prst="line">
            <a:avLst/>
          </a:prstGeom>
          <a:noFill/>
          <a:ln w="63500">
            <a:solidFill>
              <a:srgbClr val="F81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6092" name="Line 31"/>
          <p:cNvSpPr>
            <a:spLocks noChangeShapeType="1"/>
          </p:cNvSpPr>
          <p:nvPr/>
        </p:nvSpPr>
        <p:spPr bwMode="auto">
          <a:xfrm>
            <a:off x="7162800" y="3429000"/>
            <a:ext cx="1588" cy="121920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46093" name="AutoShape 32"/>
          <p:cNvCxnSpPr>
            <a:cxnSpLocks noChangeShapeType="1"/>
            <a:endCxn id="46097" idx="4"/>
          </p:cNvCxnSpPr>
          <p:nvPr/>
        </p:nvCxnSpPr>
        <p:spPr bwMode="auto">
          <a:xfrm rot="10800000" flipV="1">
            <a:off x="4648200" y="4648200"/>
            <a:ext cx="2019300" cy="1295400"/>
          </a:xfrm>
          <a:prstGeom prst="bentConnector4">
            <a:avLst>
              <a:gd name="adj1" fmla="val 44338"/>
              <a:gd name="adj2" fmla="val 117648"/>
            </a:avLst>
          </a:prstGeom>
          <a:noFill/>
          <a:ln w="635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4" name="Freeform 33"/>
          <p:cNvSpPr>
            <a:spLocks/>
          </p:cNvSpPr>
          <p:nvPr/>
        </p:nvSpPr>
        <p:spPr bwMode="auto">
          <a:xfrm>
            <a:off x="4648200" y="4114800"/>
            <a:ext cx="2133600" cy="533400"/>
          </a:xfrm>
          <a:custGeom>
            <a:avLst/>
            <a:gdLst>
              <a:gd name="T0" fmla="*/ 0 w 1344"/>
              <a:gd name="T1" fmla="*/ 2147483647 h 336"/>
              <a:gd name="T2" fmla="*/ 0 w 1344"/>
              <a:gd name="T3" fmla="*/ 0 h 336"/>
              <a:gd name="T4" fmla="*/ 2147483647 w 1344"/>
              <a:gd name="T5" fmla="*/ 0 h 336"/>
              <a:gd name="T6" fmla="*/ 2147483647 w 1344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336"/>
              <a:gd name="T14" fmla="*/ 1344 w 134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336">
                <a:moveTo>
                  <a:pt x="0" y="288"/>
                </a:moveTo>
                <a:lnTo>
                  <a:pt x="0" y="0"/>
                </a:lnTo>
                <a:lnTo>
                  <a:pt x="1344" y="0"/>
                </a:lnTo>
                <a:lnTo>
                  <a:pt x="1344" y="336"/>
                </a:lnTo>
              </a:path>
            </a:pathLst>
          </a:cu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46095" name="AutoShape 34"/>
          <p:cNvCxnSpPr>
            <a:cxnSpLocks noChangeShapeType="1"/>
            <a:stCxn id="46106" idx="4"/>
            <a:endCxn id="46097" idx="0"/>
          </p:cNvCxnSpPr>
          <p:nvPr/>
        </p:nvCxnSpPr>
        <p:spPr bwMode="auto">
          <a:xfrm>
            <a:off x="4648200" y="5029200"/>
            <a:ext cx="0" cy="457200"/>
          </a:xfrm>
          <a:prstGeom prst="straightConnector1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096" name="Freeform 35"/>
          <p:cNvSpPr>
            <a:spLocks/>
          </p:cNvSpPr>
          <p:nvPr/>
        </p:nvSpPr>
        <p:spPr bwMode="auto">
          <a:xfrm>
            <a:off x="4038600" y="3429000"/>
            <a:ext cx="609600" cy="1828800"/>
          </a:xfrm>
          <a:custGeom>
            <a:avLst/>
            <a:gdLst>
              <a:gd name="T0" fmla="*/ 2147483647 w 384"/>
              <a:gd name="T1" fmla="*/ 2147483647 h 1056"/>
              <a:gd name="T2" fmla="*/ 0 w 384"/>
              <a:gd name="T3" fmla="*/ 2147483647 h 1056"/>
              <a:gd name="T4" fmla="*/ 0 w 384"/>
              <a:gd name="T5" fmla="*/ 0 h 1056"/>
              <a:gd name="T6" fmla="*/ 0 60000 65536"/>
              <a:gd name="T7" fmla="*/ 0 60000 65536"/>
              <a:gd name="T8" fmla="*/ 0 60000 65536"/>
              <a:gd name="T9" fmla="*/ 0 w 384"/>
              <a:gd name="T10" fmla="*/ 0 h 1056"/>
              <a:gd name="T11" fmla="*/ 384 w 38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056">
                <a:moveTo>
                  <a:pt x="384" y="1056"/>
                </a:moveTo>
                <a:lnTo>
                  <a:pt x="0" y="1056"/>
                </a:lnTo>
                <a:lnTo>
                  <a:pt x="0" y="0"/>
                </a:lnTo>
              </a:path>
            </a:pathLst>
          </a:cu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6097" name="AutoShape 36"/>
          <p:cNvSpPr>
            <a:spLocks noChangeArrowheads="1"/>
          </p:cNvSpPr>
          <p:nvPr/>
        </p:nvSpPr>
        <p:spPr bwMode="auto">
          <a:xfrm>
            <a:off x="4419600" y="5486400"/>
            <a:ext cx="457200" cy="457200"/>
          </a:xfrm>
          <a:prstGeom prst="flowChartSummingJunction">
            <a:avLst/>
          </a:prstGeom>
          <a:solidFill>
            <a:srgbClr val="CC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6098" name="Line 37"/>
          <p:cNvSpPr>
            <a:spLocks noChangeShapeType="1"/>
          </p:cNvSpPr>
          <p:nvPr/>
        </p:nvSpPr>
        <p:spPr bwMode="auto">
          <a:xfrm>
            <a:off x="1981200" y="2895600"/>
            <a:ext cx="0" cy="53340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6099" name="Line 38"/>
          <p:cNvSpPr>
            <a:spLocks noChangeShapeType="1"/>
          </p:cNvSpPr>
          <p:nvPr/>
        </p:nvSpPr>
        <p:spPr bwMode="auto">
          <a:xfrm>
            <a:off x="1371600" y="2895600"/>
            <a:ext cx="1588" cy="30480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6100" name="Line 39"/>
          <p:cNvSpPr>
            <a:spLocks noChangeShapeType="1"/>
          </p:cNvSpPr>
          <p:nvPr/>
        </p:nvSpPr>
        <p:spPr bwMode="auto">
          <a:xfrm flipH="1">
            <a:off x="1600200" y="2852738"/>
            <a:ext cx="19050" cy="804862"/>
          </a:xfrm>
          <a:prstGeom prst="line">
            <a:avLst/>
          </a:prstGeom>
          <a:noFill/>
          <a:ln w="63500">
            <a:solidFill>
              <a:srgbClr val="F81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6101" name="Rectangle 40"/>
          <p:cNvSpPr>
            <a:spLocks noChangeArrowheads="1"/>
          </p:cNvSpPr>
          <p:nvPr/>
        </p:nvSpPr>
        <p:spPr bwMode="auto">
          <a:xfrm>
            <a:off x="6629400" y="5334000"/>
            <a:ext cx="609600" cy="304800"/>
          </a:xfrm>
          <a:prstGeom prst="rect">
            <a:avLst/>
          </a:prstGeom>
          <a:solidFill>
            <a:srgbClr val="FFEB00"/>
          </a:solidFill>
          <a:ln w="9525">
            <a:solidFill>
              <a:srgbClr val="F819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6102" name="Text Box 41"/>
          <p:cNvSpPr txBox="1">
            <a:spLocks noChangeArrowheads="1"/>
          </p:cNvSpPr>
          <p:nvPr/>
        </p:nvSpPr>
        <p:spPr bwMode="auto">
          <a:xfrm>
            <a:off x="6477000" y="53340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22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46103" name="Rectangle 42"/>
          <p:cNvSpPr>
            <a:spLocks noChangeArrowheads="1"/>
          </p:cNvSpPr>
          <p:nvPr/>
        </p:nvSpPr>
        <p:spPr bwMode="auto">
          <a:xfrm>
            <a:off x="1547813" y="1052513"/>
            <a:ext cx="609600" cy="304800"/>
          </a:xfrm>
          <a:prstGeom prst="rect">
            <a:avLst/>
          </a:prstGeom>
          <a:solidFill>
            <a:srgbClr val="FFEB00"/>
          </a:solidFill>
          <a:ln w="9525">
            <a:solidFill>
              <a:srgbClr val="F819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6104" name="Text Box 43"/>
          <p:cNvSpPr txBox="1">
            <a:spLocks noChangeArrowheads="1"/>
          </p:cNvSpPr>
          <p:nvPr/>
        </p:nvSpPr>
        <p:spPr bwMode="auto">
          <a:xfrm>
            <a:off x="1547813" y="1052513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11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46105" name="AutoShape 44"/>
          <p:cNvSpPr>
            <a:spLocks noChangeArrowheads="1"/>
          </p:cNvSpPr>
          <p:nvPr/>
        </p:nvSpPr>
        <p:spPr bwMode="auto">
          <a:xfrm>
            <a:off x="4419600" y="4572000"/>
            <a:ext cx="457200" cy="457200"/>
          </a:xfrm>
          <a:prstGeom prst="flowChartSummingJunction">
            <a:avLst/>
          </a:prstGeom>
          <a:solidFill>
            <a:srgbClr val="CC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6106" name="AutoShape 45"/>
          <p:cNvSpPr>
            <a:spLocks noChangeArrowheads="1"/>
          </p:cNvSpPr>
          <p:nvPr/>
        </p:nvSpPr>
        <p:spPr bwMode="auto">
          <a:xfrm>
            <a:off x="4419600" y="4572000"/>
            <a:ext cx="457200" cy="457200"/>
          </a:xfrm>
          <a:prstGeom prst="flowChartSummingJunction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cxnSp>
        <p:nvCxnSpPr>
          <p:cNvPr id="79918" name="AutoShape 46"/>
          <p:cNvCxnSpPr>
            <a:cxnSpLocks noChangeShapeType="1"/>
            <a:stCxn id="46102" idx="0"/>
          </p:cNvCxnSpPr>
          <p:nvPr/>
        </p:nvCxnSpPr>
        <p:spPr bwMode="auto">
          <a:xfrm rot="-5400000">
            <a:off x="6363494" y="4287044"/>
            <a:ext cx="1617662" cy="476250"/>
          </a:xfrm>
          <a:prstGeom prst="curvedConnector3">
            <a:avLst>
              <a:gd name="adj1" fmla="val 49949"/>
            </a:avLst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919" name="AutoShape 47"/>
          <p:cNvCxnSpPr>
            <a:cxnSpLocks noChangeShapeType="1"/>
          </p:cNvCxnSpPr>
          <p:nvPr/>
        </p:nvCxnSpPr>
        <p:spPr bwMode="auto">
          <a:xfrm rot="10800000">
            <a:off x="914400" y="3657600"/>
            <a:ext cx="6499225" cy="38100"/>
          </a:xfrm>
          <a:prstGeom prst="curvedConnector3">
            <a:avLst>
              <a:gd name="adj1" fmla="val 50000"/>
            </a:avLst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920" name="AutoShape 48"/>
          <p:cNvCxnSpPr>
            <a:cxnSpLocks noChangeShapeType="1"/>
          </p:cNvCxnSpPr>
          <p:nvPr/>
        </p:nvCxnSpPr>
        <p:spPr bwMode="auto">
          <a:xfrm rot="10800000">
            <a:off x="1619250" y="2852738"/>
            <a:ext cx="5867400" cy="793750"/>
          </a:xfrm>
          <a:prstGeom prst="curvedConnector4">
            <a:avLst>
              <a:gd name="adj1" fmla="val 50000"/>
              <a:gd name="adj2" fmla="val -1801"/>
            </a:avLst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921" name="AutoShape 49"/>
          <p:cNvCxnSpPr>
            <a:cxnSpLocks noChangeShapeType="1"/>
          </p:cNvCxnSpPr>
          <p:nvPr/>
        </p:nvCxnSpPr>
        <p:spPr bwMode="auto">
          <a:xfrm>
            <a:off x="7451725" y="3644900"/>
            <a:ext cx="533400" cy="0"/>
          </a:xfrm>
          <a:prstGeom prst="straightConnector1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922" name="AutoShape 50"/>
          <p:cNvSpPr>
            <a:spLocks noChangeArrowheads="1"/>
          </p:cNvSpPr>
          <p:nvPr/>
        </p:nvSpPr>
        <p:spPr bwMode="auto">
          <a:xfrm>
            <a:off x="5715000" y="1143000"/>
            <a:ext cx="2362200" cy="1371600"/>
          </a:xfrm>
          <a:prstGeom prst="wedgeRectCallout">
            <a:avLst>
              <a:gd name="adj1" fmla="val -201278"/>
              <a:gd name="adj2" fmla="val -47801"/>
            </a:avLst>
          </a:prstGeom>
          <a:solidFill>
            <a:srgbClr val="FFEB00"/>
          </a:solidFill>
          <a:ln w="9525">
            <a:solidFill>
              <a:srgbClr val="F819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9923" name="AutoShape 51"/>
          <p:cNvSpPr>
            <a:spLocks noChangeArrowheads="1"/>
          </p:cNvSpPr>
          <p:nvPr/>
        </p:nvSpPr>
        <p:spPr bwMode="auto">
          <a:xfrm>
            <a:off x="539750" y="4581525"/>
            <a:ext cx="2514600" cy="1524000"/>
          </a:xfrm>
          <a:prstGeom prst="wedgeRectCallout">
            <a:avLst>
              <a:gd name="adj1" fmla="val 188889"/>
              <a:gd name="adj2" fmla="val 8648"/>
            </a:avLst>
          </a:prstGeom>
          <a:solidFill>
            <a:srgbClr val="FFEB00"/>
          </a:solidFill>
          <a:ln w="9525">
            <a:solidFill>
              <a:srgbClr val="F819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9924" name="Text Box 52"/>
          <p:cNvSpPr txBox="1">
            <a:spLocks noChangeArrowheads="1"/>
          </p:cNvSpPr>
          <p:nvPr/>
        </p:nvSpPr>
        <p:spPr bwMode="auto">
          <a:xfrm>
            <a:off x="539750" y="4797425"/>
            <a:ext cx="2592388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800">
                <a:solidFill>
                  <a:srgbClr val="F81902"/>
                </a:solidFill>
                <a:latin typeface="Arial" charset="0"/>
              </a:rPr>
              <a:t>Meldunek stanu</a:t>
            </a:r>
            <a:r>
              <a:rPr lang="de-DE" sz="1800">
                <a:solidFill>
                  <a:srgbClr val="F81902"/>
                </a:solidFill>
                <a:latin typeface="Arial" charset="0"/>
              </a:rPr>
              <a:t>:</a:t>
            </a:r>
            <a:endParaRPr lang="de-DE" sz="180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de-DE" sz="1800">
                <a:solidFill>
                  <a:schemeClr val="tx1"/>
                </a:solidFill>
                <a:latin typeface="Arial" charset="0"/>
              </a:rPr>
              <a:t>Modu</a:t>
            </a:r>
            <a:r>
              <a:rPr lang="pl-PL" sz="1800">
                <a:solidFill>
                  <a:schemeClr val="tx1"/>
                </a:solidFill>
                <a:latin typeface="Arial" charset="0"/>
              </a:rPr>
              <a:t>ł</a:t>
            </a:r>
            <a:r>
              <a:rPr lang="de-DE" sz="1800">
                <a:solidFill>
                  <a:schemeClr val="tx1"/>
                </a:solidFill>
                <a:latin typeface="Arial" charset="0"/>
              </a:rPr>
              <a:t> 22,</a:t>
            </a:r>
            <a:r>
              <a:rPr lang="pl-PL" sz="1800">
                <a:solidFill>
                  <a:schemeClr val="tx1"/>
                </a:solidFill>
                <a:latin typeface="Arial" charset="0"/>
              </a:rPr>
              <a:t> Wyjście 2</a:t>
            </a:r>
            <a:r>
              <a:rPr lang="de-DE" sz="1800">
                <a:solidFill>
                  <a:schemeClr val="tx1"/>
                </a:solidFill>
                <a:latin typeface="Arial" charset="0"/>
              </a:rPr>
              <a:t>, </a:t>
            </a:r>
            <a:r>
              <a:rPr lang="pl-PL" sz="1800">
                <a:solidFill>
                  <a:schemeClr val="tx1"/>
                </a:solidFill>
                <a:latin typeface="Arial" charset="0"/>
              </a:rPr>
              <a:t>Wartość</a:t>
            </a:r>
            <a:r>
              <a:rPr lang="de-DE" sz="1800">
                <a:solidFill>
                  <a:schemeClr val="tx1"/>
                </a:solidFill>
                <a:latin typeface="Arial" charset="0"/>
              </a:rPr>
              <a:t> 100%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5724525" y="1341438"/>
            <a:ext cx="22733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800">
                <a:solidFill>
                  <a:srgbClr val="F81902"/>
                </a:solidFill>
                <a:latin typeface="Arial" charset="0"/>
              </a:rPr>
              <a:t>Wszystkie moduły otrzymują meldunek stanu</a:t>
            </a:r>
            <a:r>
              <a:rPr lang="de-DE" sz="1800">
                <a:solidFill>
                  <a:srgbClr val="F81902"/>
                </a:solidFill>
                <a:latin typeface="Arial" charset="0"/>
              </a:rPr>
              <a:t>!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46115" name="Group 54"/>
          <p:cNvGrpSpPr>
            <a:grpSpLocks/>
          </p:cNvGrpSpPr>
          <p:nvPr/>
        </p:nvGrpSpPr>
        <p:grpSpPr bwMode="auto">
          <a:xfrm>
            <a:off x="455613" y="6578600"/>
            <a:ext cx="8636000" cy="274638"/>
            <a:chOff x="288" y="4147"/>
            <a:chExt cx="5440" cy="173"/>
          </a:xfrm>
        </p:grpSpPr>
        <p:sp>
          <p:nvSpPr>
            <p:cNvPr id="46123" name="Line 55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6124" name="Text Box 56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Perfekcja.</a:t>
              </a:r>
            </a:p>
          </p:txBody>
        </p:sp>
      </p:grpSp>
      <p:grpSp>
        <p:nvGrpSpPr>
          <p:cNvPr id="46116" name="Group 57"/>
          <p:cNvGrpSpPr>
            <a:grpSpLocks/>
          </p:cNvGrpSpPr>
          <p:nvPr/>
        </p:nvGrpSpPr>
        <p:grpSpPr bwMode="auto">
          <a:xfrm>
            <a:off x="457200" y="3016250"/>
            <a:ext cx="533400" cy="1022350"/>
            <a:chOff x="336" y="1900"/>
            <a:chExt cx="336" cy="644"/>
          </a:xfrm>
        </p:grpSpPr>
        <p:sp>
          <p:nvSpPr>
            <p:cNvPr id="46119" name="Text Box 58"/>
            <p:cNvSpPr txBox="1">
              <a:spLocks noChangeArrowheads="1"/>
            </p:cNvSpPr>
            <p:nvPr/>
          </p:nvSpPr>
          <p:spPr bwMode="auto">
            <a:xfrm>
              <a:off x="336" y="2044"/>
              <a:ext cx="1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6699FF"/>
                  </a:solidFill>
                  <a:latin typeface="Arial" charset="0"/>
                </a:rPr>
                <a:t>N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6120" name="Text Box 59"/>
            <p:cNvSpPr txBox="1">
              <a:spLocks noChangeArrowheads="1"/>
            </p:cNvSpPr>
            <p:nvPr/>
          </p:nvSpPr>
          <p:spPr bwMode="auto">
            <a:xfrm>
              <a:off x="336" y="2188"/>
              <a:ext cx="1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F81902"/>
                  </a:solidFill>
                  <a:latin typeface="Arial" charset="0"/>
                </a:rPr>
                <a:t>D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6121" name="Text Box 60"/>
            <p:cNvSpPr txBox="1">
              <a:spLocks noChangeArrowheads="1"/>
            </p:cNvSpPr>
            <p:nvPr/>
          </p:nvSpPr>
          <p:spPr bwMode="auto">
            <a:xfrm>
              <a:off x="336" y="1900"/>
              <a:ext cx="1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chemeClr val="bg2"/>
                  </a:solidFill>
                  <a:latin typeface="Arial" charset="0"/>
                </a:rPr>
                <a:t>L</a:t>
              </a:r>
              <a:endParaRPr lang="de-DE" sz="800" b="0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6122" name="Text Box 61"/>
            <p:cNvSpPr txBox="1">
              <a:spLocks noChangeArrowheads="1"/>
            </p:cNvSpPr>
            <p:nvPr/>
          </p:nvSpPr>
          <p:spPr bwMode="auto">
            <a:xfrm>
              <a:off x="336" y="2332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00FF00"/>
                  </a:solidFill>
                  <a:latin typeface="Arial" charset="0"/>
                </a:rPr>
                <a:t>P</a:t>
              </a:r>
              <a:r>
                <a:rPr lang="de-DE" sz="1600">
                  <a:solidFill>
                    <a:srgbClr val="FFFF00"/>
                  </a:solidFill>
                  <a:latin typeface="Arial" charset="0"/>
                </a:rPr>
                <a:t>E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46117" name="Rectangle 62"/>
          <p:cNvSpPr>
            <a:spLocks noGrp="1" noChangeArrowheads="1"/>
          </p:cNvSpPr>
          <p:nvPr>
            <p:ph type="title" idx="4294967295"/>
          </p:nvPr>
        </p:nvSpPr>
        <p:spPr>
          <a:xfrm>
            <a:off x="3168650" y="188913"/>
            <a:ext cx="2876550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>
                <a:solidFill>
                  <a:schemeClr val="bg1"/>
                </a:solidFill>
              </a:rPr>
              <a:t>Meldunek stanu</a:t>
            </a:r>
            <a:endParaRPr lang="de-DE" sz="3200" b="1">
              <a:solidFill>
                <a:schemeClr val="bg1"/>
              </a:solidFill>
            </a:endParaRPr>
          </a:p>
        </p:txBody>
      </p:sp>
      <p:pic>
        <p:nvPicPr>
          <p:cNvPr id="46118" name="Obraz 65" descr="logo lcn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9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9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9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9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9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22" grpId="0" animBg="1" autoUpdateAnimBg="0"/>
      <p:bldP spid="79923" grpId="0" animBg="1" autoUpdateAnimBg="0"/>
      <p:bldP spid="79924" grpId="0" autoUpdateAnimBg="0"/>
      <p:bldP spid="79925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4419600"/>
            <a:ext cx="16160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7" name="Group 3"/>
          <p:cNvGrpSpPr>
            <a:grpSpLocks/>
          </p:cNvGrpSpPr>
          <p:nvPr/>
        </p:nvGrpSpPr>
        <p:grpSpPr bwMode="auto">
          <a:xfrm>
            <a:off x="4876800" y="3886200"/>
            <a:ext cx="381000" cy="1828800"/>
            <a:chOff x="3072" y="2448"/>
            <a:chExt cx="240" cy="1152"/>
          </a:xfrm>
        </p:grpSpPr>
        <p:sp>
          <p:nvSpPr>
            <p:cNvPr id="47170" name="Freeform 4"/>
            <p:cNvSpPr>
              <a:spLocks/>
            </p:cNvSpPr>
            <p:nvPr/>
          </p:nvSpPr>
          <p:spPr bwMode="auto">
            <a:xfrm>
              <a:off x="3072" y="2448"/>
              <a:ext cx="240" cy="1152"/>
            </a:xfrm>
            <a:custGeom>
              <a:avLst/>
              <a:gdLst>
                <a:gd name="T0" fmla="*/ 240 w 240"/>
                <a:gd name="T1" fmla="*/ 0 h 1152"/>
                <a:gd name="T2" fmla="*/ 240 w 240"/>
                <a:gd name="T3" fmla="*/ 1152 h 1152"/>
                <a:gd name="T4" fmla="*/ 0 w 240"/>
                <a:gd name="T5" fmla="*/ 1152 h 1152"/>
                <a:gd name="T6" fmla="*/ 0 60000 65536"/>
                <a:gd name="T7" fmla="*/ 0 60000 65536"/>
                <a:gd name="T8" fmla="*/ 0 60000 65536"/>
                <a:gd name="T9" fmla="*/ 0 w 240"/>
                <a:gd name="T10" fmla="*/ 0 h 1152"/>
                <a:gd name="T11" fmla="*/ 240 w 240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152">
                  <a:moveTo>
                    <a:pt x="240" y="0"/>
                  </a:moveTo>
                  <a:lnTo>
                    <a:pt x="240" y="1152"/>
                  </a:lnTo>
                  <a:lnTo>
                    <a:pt x="0" y="1152"/>
                  </a:lnTo>
                </a:path>
              </a:pathLst>
            </a:custGeom>
            <a:noFill/>
            <a:ln w="635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47171" name="Line 5"/>
            <p:cNvSpPr>
              <a:spLocks noChangeShapeType="1"/>
            </p:cNvSpPr>
            <p:nvPr/>
          </p:nvSpPr>
          <p:spPr bwMode="auto">
            <a:xfrm>
              <a:off x="3072" y="3024"/>
              <a:ext cx="240" cy="0"/>
            </a:xfrm>
            <a:prstGeom prst="line">
              <a:avLst/>
            </a:prstGeom>
            <a:noFill/>
            <a:ln w="635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graphicFrame>
        <p:nvGraphicFramePr>
          <p:cNvPr id="47108" name="Object 6"/>
          <p:cNvGraphicFramePr>
            <a:graphicFrameLocks noChangeAspect="1"/>
          </p:cNvGraphicFramePr>
          <p:nvPr/>
        </p:nvGraphicFramePr>
        <p:xfrm>
          <a:off x="1143000" y="685800"/>
          <a:ext cx="4419600" cy="219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" r:id="rId3" imgW="6876190" imgH="3419952" progId="PBrush">
                  <p:embed/>
                </p:oleObj>
              </mc:Choice>
              <mc:Fallback>
                <p:oleObj name="Bitmap" r:id="rId3" imgW="6876190" imgH="3419952" progId="PBrush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685800"/>
                        <a:ext cx="4419600" cy="2195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109" name="Group 7"/>
          <p:cNvGrpSpPr>
            <a:grpSpLocks/>
          </p:cNvGrpSpPr>
          <p:nvPr/>
        </p:nvGrpSpPr>
        <p:grpSpPr bwMode="auto">
          <a:xfrm>
            <a:off x="990600" y="3884613"/>
            <a:ext cx="6932613" cy="1587"/>
            <a:chOff x="624" y="2447"/>
            <a:chExt cx="4367" cy="1"/>
          </a:xfrm>
        </p:grpSpPr>
        <p:grpSp>
          <p:nvGrpSpPr>
            <p:cNvPr id="47156" name="Group 8"/>
            <p:cNvGrpSpPr>
              <a:grpSpLocks/>
            </p:cNvGrpSpPr>
            <p:nvPr/>
          </p:nvGrpSpPr>
          <p:grpSpPr bwMode="auto">
            <a:xfrm rot="5400000">
              <a:off x="2304" y="768"/>
              <a:ext cx="0" cy="3360"/>
              <a:chOff x="2112" y="768"/>
              <a:chExt cx="0" cy="3360"/>
            </a:xfrm>
          </p:grpSpPr>
          <p:sp>
            <p:nvSpPr>
              <p:cNvPr id="47160" name="Line 9"/>
              <p:cNvSpPr>
                <a:spLocks noChangeShapeType="1"/>
              </p:cNvSpPr>
              <p:nvPr/>
            </p:nvSpPr>
            <p:spPr bwMode="auto">
              <a:xfrm>
                <a:off x="2112" y="379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7161" name="Line 10"/>
              <p:cNvSpPr>
                <a:spLocks noChangeShapeType="1"/>
              </p:cNvSpPr>
              <p:nvPr/>
            </p:nvSpPr>
            <p:spPr bwMode="auto">
              <a:xfrm>
                <a:off x="2112" y="345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7162" name="Line 11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7163" name="Line 12"/>
              <p:cNvSpPr>
                <a:spLocks noChangeShapeType="1"/>
              </p:cNvSpPr>
              <p:nvPr/>
            </p:nvSpPr>
            <p:spPr bwMode="auto">
              <a:xfrm>
                <a:off x="2112" y="278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7164" name="Line 13"/>
              <p:cNvSpPr>
                <a:spLocks noChangeShapeType="1"/>
              </p:cNvSpPr>
              <p:nvPr/>
            </p:nvSpPr>
            <p:spPr bwMode="auto">
              <a:xfrm>
                <a:off x="2112" y="244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7165" name="Line 14"/>
              <p:cNvSpPr>
                <a:spLocks noChangeShapeType="1"/>
              </p:cNvSpPr>
              <p:nvPr/>
            </p:nvSpPr>
            <p:spPr bwMode="auto">
              <a:xfrm>
                <a:off x="2112" y="211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7166" name="Line 15"/>
              <p:cNvSpPr>
                <a:spLocks noChangeShapeType="1"/>
              </p:cNvSpPr>
              <p:nvPr/>
            </p:nvSpPr>
            <p:spPr bwMode="auto">
              <a:xfrm>
                <a:off x="2112" y="177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7167" name="Line 16"/>
              <p:cNvSpPr>
                <a:spLocks noChangeShapeType="1"/>
              </p:cNvSpPr>
              <p:nvPr/>
            </p:nvSpPr>
            <p:spPr bwMode="auto">
              <a:xfrm>
                <a:off x="2112" y="144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7168" name="Line 17"/>
              <p:cNvSpPr>
                <a:spLocks noChangeShapeType="1"/>
              </p:cNvSpPr>
              <p:nvPr/>
            </p:nvSpPr>
            <p:spPr bwMode="auto">
              <a:xfrm>
                <a:off x="2112" y="110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47169" name="Line 18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47157" name="Line 19"/>
            <p:cNvSpPr>
              <a:spLocks noChangeShapeType="1"/>
            </p:cNvSpPr>
            <p:nvPr/>
          </p:nvSpPr>
          <p:spPr bwMode="auto">
            <a:xfrm rot="5400000">
              <a:off x="4151" y="2279"/>
              <a:ext cx="0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7158" name="Line 20"/>
            <p:cNvSpPr>
              <a:spLocks noChangeShapeType="1"/>
            </p:cNvSpPr>
            <p:nvPr/>
          </p:nvSpPr>
          <p:spPr bwMode="auto">
            <a:xfrm rot="5400000">
              <a:off x="4487" y="2279"/>
              <a:ext cx="0" cy="336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7159" name="Line 21"/>
            <p:cNvSpPr>
              <a:spLocks noChangeShapeType="1"/>
            </p:cNvSpPr>
            <p:nvPr/>
          </p:nvSpPr>
          <p:spPr bwMode="auto">
            <a:xfrm rot="5400000">
              <a:off x="4823" y="2279"/>
              <a:ext cx="0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sp>
        <p:nvSpPr>
          <p:cNvPr id="47110" name="Line 22"/>
          <p:cNvSpPr>
            <a:spLocks noChangeShapeType="1"/>
          </p:cNvSpPr>
          <p:nvPr/>
        </p:nvSpPr>
        <p:spPr bwMode="auto">
          <a:xfrm>
            <a:off x="990600" y="3200400"/>
            <a:ext cx="6934200" cy="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7111" name="Line 23"/>
          <p:cNvSpPr>
            <a:spLocks noChangeShapeType="1"/>
          </p:cNvSpPr>
          <p:nvPr/>
        </p:nvSpPr>
        <p:spPr bwMode="auto">
          <a:xfrm>
            <a:off x="990600" y="3429000"/>
            <a:ext cx="6934200" cy="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7112" name="Line 24"/>
          <p:cNvSpPr>
            <a:spLocks noChangeShapeType="1"/>
          </p:cNvSpPr>
          <p:nvPr/>
        </p:nvSpPr>
        <p:spPr bwMode="auto">
          <a:xfrm>
            <a:off x="990600" y="3657600"/>
            <a:ext cx="6934200" cy="0"/>
          </a:xfrm>
          <a:prstGeom prst="line">
            <a:avLst/>
          </a:prstGeom>
          <a:noFill/>
          <a:ln w="63500">
            <a:solidFill>
              <a:srgbClr val="F81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7113" name="Line 25"/>
          <p:cNvSpPr>
            <a:spLocks noChangeShapeType="1"/>
          </p:cNvSpPr>
          <p:nvPr/>
        </p:nvSpPr>
        <p:spPr bwMode="auto">
          <a:xfrm>
            <a:off x="6934200" y="3200400"/>
            <a:ext cx="1588" cy="144780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7114" name="Line 26"/>
          <p:cNvSpPr>
            <a:spLocks noChangeShapeType="1"/>
          </p:cNvSpPr>
          <p:nvPr/>
        </p:nvSpPr>
        <p:spPr bwMode="auto">
          <a:xfrm>
            <a:off x="7391400" y="3657600"/>
            <a:ext cx="1588" cy="990600"/>
          </a:xfrm>
          <a:prstGeom prst="line">
            <a:avLst/>
          </a:prstGeom>
          <a:noFill/>
          <a:ln w="63500">
            <a:solidFill>
              <a:srgbClr val="F81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7115" name="Line 27"/>
          <p:cNvSpPr>
            <a:spLocks noChangeShapeType="1"/>
          </p:cNvSpPr>
          <p:nvPr/>
        </p:nvSpPr>
        <p:spPr bwMode="auto">
          <a:xfrm>
            <a:off x="7162800" y="3429000"/>
            <a:ext cx="1588" cy="121920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47116" name="AutoShape 28"/>
          <p:cNvCxnSpPr>
            <a:cxnSpLocks noChangeShapeType="1"/>
            <a:endCxn id="47120" idx="4"/>
          </p:cNvCxnSpPr>
          <p:nvPr/>
        </p:nvCxnSpPr>
        <p:spPr bwMode="auto">
          <a:xfrm rot="10800000" flipV="1">
            <a:off x="4648200" y="4648200"/>
            <a:ext cx="2019300" cy="1295400"/>
          </a:xfrm>
          <a:prstGeom prst="bentConnector4">
            <a:avLst>
              <a:gd name="adj1" fmla="val 44338"/>
              <a:gd name="adj2" fmla="val 117648"/>
            </a:avLst>
          </a:prstGeom>
          <a:noFill/>
          <a:ln w="63500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7" name="Freeform 29"/>
          <p:cNvSpPr>
            <a:spLocks/>
          </p:cNvSpPr>
          <p:nvPr/>
        </p:nvSpPr>
        <p:spPr bwMode="auto">
          <a:xfrm>
            <a:off x="4648200" y="4114800"/>
            <a:ext cx="2133600" cy="533400"/>
          </a:xfrm>
          <a:custGeom>
            <a:avLst/>
            <a:gdLst>
              <a:gd name="T0" fmla="*/ 0 w 1344"/>
              <a:gd name="T1" fmla="*/ 2147483647 h 336"/>
              <a:gd name="T2" fmla="*/ 0 w 1344"/>
              <a:gd name="T3" fmla="*/ 0 h 336"/>
              <a:gd name="T4" fmla="*/ 2147483647 w 1344"/>
              <a:gd name="T5" fmla="*/ 0 h 336"/>
              <a:gd name="T6" fmla="*/ 2147483647 w 1344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336"/>
              <a:gd name="T14" fmla="*/ 1344 w 134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336">
                <a:moveTo>
                  <a:pt x="0" y="288"/>
                </a:moveTo>
                <a:lnTo>
                  <a:pt x="0" y="0"/>
                </a:lnTo>
                <a:lnTo>
                  <a:pt x="1344" y="0"/>
                </a:lnTo>
                <a:lnTo>
                  <a:pt x="1344" y="336"/>
                </a:lnTo>
              </a:path>
            </a:pathLst>
          </a:cu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47118" name="AutoShape 30"/>
          <p:cNvCxnSpPr>
            <a:cxnSpLocks noChangeShapeType="1"/>
            <a:stCxn id="47128" idx="4"/>
            <a:endCxn id="47120" idx="0"/>
          </p:cNvCxnSpPr>
          <p:nvPr/>
        </p:nvCxnSpPr>
        <p:spPr bwMode="auto">
          <a:xfrm>
            <a:off x="4648200" y="5029200"/>
            <a:ext cx="0" cy="457200"/>
          </a:xfrm>
          <a:prstGeom prst="straightConnector1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9" name="Freeform 31"/>
          <p:cNvSpPr>
            <a:spLocks/>
          </p:cNvSpPr>
          <p:nvPr/>
        </p:nvSpPr>
        <p:spPr bwMode="auto">
          <a:xfrm>
            <a:off x="4038600" y="3429000"/>
            <a:ext cx="609600" cy="1828800"/>
          </a:xfrm>
          <a:custGeom>
            <a:avLst/>
            <a:gdLst>
              <a:gd name="T0" fmla="*/ 2147483647 w 384"/>
              <a:gd name="T1" fmla="*/ 2147483647 h 1056"/>
              <a:gd name="T2" fmla="*/ 0 w 384"/>
              <a:gd name="T3" fmla="*/ 2147483647 h 1056"/>
              <a:gd name="T4" fmla="*/ 0 w 384"/>
              <a:gd name="T5" fmla="*/ 0 h 1056"/>
              <a:gd name="T6" fmla="*/ 0 60000 65536"/>
              <a:gd name="T7" fmla="*/ 0 60000 65536"/>
              <a:gd name="T8" fmla="*/ 0 60000 65536"/>
              <a:gd name="T9" fmla="*/ 0 w 384"/>
              <a:gd name="T10" fmla="*/ 0 h 1056"/>
              <a:gd name="T11" fmla="*/ 384 w 38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056">
                <a:moveTo>
                  <a:pt x="384" y="1056"/>
                </a:moveTo>
                <a:lnTo>
                  <a:pt x="0" y="1056"/>
                </a:lnTo>
                <a:lnTo>
                  <a:pt x="0" y="0"/>
                </a:lnTo>
              </a:path>
            </a:pathLst>
          </a:cu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7120" name="AutoShape 32"/>
          <p:cNvSpPr>
            <a:spLocks noChangeArrowheads="1"/>
          </p:cNvSpPr>
          <p:nvPr/>
        </p:nvSpPr>
        <p:spPr bwMode="auto">
          <a:xfrm>
            <a:off x="4419600" y="5486400"/>
            <a:ext cx="457200" cy="457200"/>
          </a:xfrm>
          <a:prstGeom prst="flowChartSummingJunction">
            <a:avLst/>
          </a:prstGeom>
          <a:solidFill>
            <a:srgbClr val="CC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7121" name="Line 33"/>
          <p:cNvSpPr>
            <a:spLocks noChangeShapeType="1"/>
          </p:cNvSpPr>
          <p:nvPr/>
        </p:nvSpPr>
        <p:spPr bwMode="auto">
          <a:xfrm>
            <a:off x="1981200" y="2895600"/>
            <a:ext cx="0" cy="53340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7122" name="Line 34"/>
          <p:cNvSpPr>
            <a:spLocks noChangeShapeType="1"/>
          </p:cNvSpPr>
          <p:nvPr/>
        </p:nvSpPr>
        <p:spPr bwMode="auto">
          <a:xfrm>
            <a:off x="1371600" y="2895600"/>
            <a:ext cx="1588" cy="30480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7123" name="Line 35"/>
          <p:cNvSpPr>
            <a:spLocks noChangeShapeType="1"/>
          </p:cNvSpPr>
          <p:nvPr/>
        </p:nvSpPr>
        <p:spPr bwMode="auto">
          <a:xfrm>
            <a:off x="1600200" y="2971800"/>
            <a:ext cx="0" cy="685800"/>
          </a:xfrm>
          <a:prstGeom prst="line">
            <a:avLst/>
          </a:prstGeom>
          <a:noFill/>
          <a:ln w="63500">
            <a:solidFill>
              <a:srgbClr val="F81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47124" name="Rectangle 36"/>
          <p:cNvSpPr>
            <a:spLocks noChangeArrowheads="1"/>
          </p:cNvSpPr>
          <p:nvPr/>
        </p:nvSpPr>
        <p:spPr bwMode="auto">
          <a:xfrm>
            <a:off x="6629400" y="5334000"/>
            <a:ext cx="609600" cy="304800"/>
          </a:xfrm>
          <a:prstGeom prst="rect">
            <a:avLst/>
          </a:prstGeom>
          <a:solidFill>
            <a:srgbClr val="FFEB00"/>
          </a:solidFill>
          <a:ln w="9525">
            <a:solidFill>
              <a:srgbClr val="F819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7125" name="Text Box 37"/>
          <p:cNvSpPr txBox="1">
            <a:spLocks noChangeArrowheads="1"/>
          </p:cNvSpPr>
          <p:nvPr/>
        </p:nvSpPr>
        <p:spPr bwMode="auto">
          <a:xfrm>
            <a:off x="6477000" y="53340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22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grpSp>
        <p:nvGrpSpPr>
          <p:cNvPr id="47126" name="Group 38"/>
          <p:cNvGrpSpPr>
            <a:grpSpLocks/>
          </p:cNvGrpSpPr>
          <p:nvPr/>
        </p:nvGrpSpPr>
        <p:grpSpPr bwMode="auto">
          <a:xfrm>
            <a:off x="1447800" y="1143000"/>
            <a:ext cx="609600" cy="304800"/>
            <a:chOff x="960" y="816"/>
            <a:chExt cx="384" cy="192"/>
          </a:xfrm>
        </p:grpSpPr>
        <p:sp>
          <p:nvSpPr>
            <p:cNvPr id="47154" name="Rectangle 39"/>
            <p:cNvSpPr>
              <a:spLocks noChangeArrowheads="1"/>
            </p:cNvSpPr>
            <p:nvPr/>
          </p:nvSpPr>
          <p:spPr bwMode="auto">
            <a:xfrm>
              <a:off x="960" y="816"/>
              <a:ext cx="384" cy="192"/>
            </a:xfrm>
            <a:prstGeom prst="rect">
              <a:avLst/>
            </a:prstGeom>
            <a:solidFill>
              <a:srgbClr val="FFEB00"/>
            </a:solidFill>
            <a:ln w="9525">
              <a:solidFill>
                <a:srgbClr val="F8190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47155" name="Text Box 40"/>
            <p:cNvSpPr txBox="1">
              <a:spLocks noChangeArrowheads="1"/>
            </p:cNvSpPr>
            <p:nvPr/>
          </p:nvSpPr>
          <p:spPr bwMode="auto">
            <a:xfrm>
              <a:off x="960" y="816"/>
              <a:ext cx="3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>
                  <a:solidFill>
                    <a:srgbClr val="F81902"/>
                  </a:solidFill>
                  <a:latin typeface="Arial" charset="0"/>
                </a:rPr>
                <a:t>ID 11</a:t>
              </a:r>
              <a:endParaRPr lang="de-DE" sz="800" b="0">
                <a:solidFill>
                  <a:srgbClr val="F81902"/>
                </a:solidFill>
                <a:latin typeface="Arial" charset="0"/>
              </a:endParaRPr>
            </a:p>
          </p:txBody>
        </p:sp>
      </p:grpSp>
      <p:sp>
        <p:nvSpPr>
          <p:cNvPr id="47127" name="AutoShape 41"/>
          <p:cNvSpPr>
            <a:spLocks noChangeArrowheads="1"/>
          </p:cNvSpPr>
          <p:nvPr/>
        </p:nvSpPr>
        <p:spPr bwMode="auto">
          <a:xfrm>
            <a:off x="4419600" y="4572000"/>
            <a:ext cx="457200" cy="457200"/>
          </a:xfrm>
          <a:prstGeom prst="flowChartSummingJunction">
            <a:avLst/>
          </a:prstGeom>
          <a:solidFill>
            <a:srgbClr val="CC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47128" name="AutoShape 42"/>
          <p:cNvSpPr>
            <a:spLocks noChangeArrowheads="1"/>
          </p:cNvSpPr>
          <p:nvPr/>
        </p:nvSpPr>
        <p:spPr bwMode="auto">
          <a:xfrm>
            <a:off x="4419600" y="4572000"/>
            <a:ext cx="457200" cy="457200"/>
          </a:xfrm>
          <a:prstGeom prst="flowChartSummingJunction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cxnSp>
        <p:nvCxnSpPr>
          <p:cNvPr id="100395" name="AutoShape 43"/>
          <p:cNvCxnSpPr>
            <a:cxnSpLocks noChangeShapeType="1"/>
          </p:cNvCxnSpPr>
          <p:nvPr/>
        </p:nvCxnSpPr>
        <p:spPr bwMode="auto">
          <a:xfrm rot="-5400000">
            <a:off x="6343650" y="4178300"/>
            <a:ext cx="1600200" cy="533400"/>
          </a:xfrm>
          <a:prstGeom prst="curvedConnector3">
            <a:avLst>
              <a:gd name="adj1" fmla="val 42259"/>
            </a:avLst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96" name="AutoShape 44"/>
          <p:cNvCxnSpPr>
            <a:cxnSpLocks noChangeShapeType="1"/>
          </p:cNvCxnSpPr>
          <p:nvPr/>
        </p:nvCxnSpPr>
        <p:spPr bwMode="auto">
          <a:xfrm rot="10800000">
            <a:off x="914400" y="3657600"/>
            <a:ext cx="6499225" cy="38100"/>
          </a:xfrm>
          <a:prstGeom prst="curvedConnector3">
            <a:avLst>
              <a:gd name="adj1" fmla="val 50000"/>
            </a:avLst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98" name="AutoShape 46"/>
          <p:cNvCxnSpPr>
            <a:cxnSpLocks noChangeShapeType="1"/>
          </p:cNvCxnSpPr>
          <p:nvPr/>
        </p:nvCxnSpPr>
        <p:spPr bwMode="auto">
          <a:xfrm>
            <a:off x="7451725" y="3716338"/>
            <a:ext cx="533400" cy="0"/>
          </a:xfrm>
          <a:prstGeom prst="straightConnector1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399" name="AutoShape 47"/>
          <p:cNvSpPr>
            <a:spLocks noChangeArrowheads="1"/>
          </p:cNvSpPr>
          <p:nvPr/>
        </p:nvSpPr>
        <p:spPr bwMode="auto">
          <a:xfrm>
            <a:off x="609600" y="4572000"/>
            <a:ext cx="2514600" cy="1524000"/>
          </a:xfrm>
          <a:prstGeom prst="wedgeRectCallout">
            <a:avLst>
              <a:gd name="adj1" fmla="val 188889"/>
              <a:gd name="adj2" fmla="val 8648"/>
            </a:avLst>
          </a:prstGeom>
          <a:solidFill>
            <a:srgbClr val="FFEB00"/>
          </a:solidFill>
          <a:ln w="9525">
            <a:solidFill>
              <a:srgbClr val="F819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400" name="Text Box 48"/>
          <p:cNvSpPr txBox="1">
            <a:spLocks noChangeArrowheads="1"/>
          </p:cNvSpPr>
          <p:nvPr/>
        </p:nvSpPr>
        <p:spPr bwMode="auto">
          <a:xfrm>
            <a:off x="611188" y="4797425"/>
            <a:ext cx="25209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800">
                <a:solidFill>
                  <a:srgbClr val="F81902"/>
                </a:solidFill>
                <a:latin typeface="Arial" charset="0"/>
              </a:rPr>
              <a:t>Meldunek stanu</a:t>
            </a:r>
            <a:r>
              <a:rPr lang="de-DE" sz="1800">
                <a:solidFill>
                  <a:srgbClr val="F81902"/>
                </a:solidFill>
                <a:latin typeface="Arial" charset="0"/>
              </a:rPr>
              <a:t>:</a:t>
            </a:r>
            <a:endParaRPr lang="de-DE" sz="180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de-DE" sz="1800">
                <a:solidFill>
                  <a:schemeClr val="tx1"/>
                </a:solidFill>
                <a:latin typeface="Arial" charset="0"/>
              </a:rPr>
              <a:t>Modu</a:t>
            </a:r>
            <a:r>
              <a:rPr lang="pl-PL" sz="1800">
                <a:solidFill>
                  <a:schemeClr val="tx1"/>
                </a:solidFill>
                <a:latin typeface="Arial" charset="0"/>
              </a:rPr>
              <a:t>ł</a:t>
            </a:r>
            <a:r>
              <a:rPr lang="de-DE" sz="1800">
                <a:solidFill>
                  <a:schemeClr val="tx1"/>
                </a:solidFill>
                <a:latin typeface="Arial" charset="0"/>
              </a:rPr>
              <a:t> 22</a:t>
            </a:r>
            <a:r>
              <a:rPr lang="pl-PL" sz="1800">
                <a:solidFill>
                  <a:schemeClr val="tx1"/>
                </a:solidFill>
                <a:latin typeface="Arial" charset="0"/>
              </a:rPr>
              <a:t>, Wyjście 2</a:t>
            </a:r>
            <a:r>
              <a:rPr lang="de-DE" sz="1800">
                <a:solidFill>
                  <a:schemeClr val="tx1"/>
                </a:solidFill>
                <a:latin typeface="Arial" charset="0"/>
              </a:rPr>
              <a:t>, </a:t>
            </a:r>
            <a:r>
              <a:rPr lang="pl-PL" sz="1800">
                <a:solidFill>
                  <a:schemeClr val="tx1"/>
                </a:solidFill>
                <a:latin typeface="Arial" charset="0"/>
              </a:rPr>
              <a:t>Wartość</a:t>
            </a:r>
            <a:r>
              <a:rPr lang="de-DE" sz="1800">
                <a:solidFill>
                  <a:schemeClr val="tx1"/>
                </a:solidFill>
                <a:latin typeface="Arial" charset="0"/>
              </a:rPr>
              <a:t> 100%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47134" name="Group 49"/>
          <p:cNvGrpSpPr>
            <a:grpSpLocks/>
          </p:cNvGrpSpPr>
          <p:nvPr/>
        </p:nvGrpSpPr>
        <p:grpSpPr bwMode="auto">
          <a:xfrm>
            <a:off x="455613" y="6578600"/>
            <a:ext cx="8634412" cy="274638"/>
            <a:chOff x="288" y="4147"/>
            <a:chExt cx="5439" cy="173"/>
          </a:xfrm>
        </p:grpSpPr>
        <p:sp>
          <p:nvSpPr>
            <p:cNvPr id="47152" name="Line 50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7153" name="Text Box 51"/>
            <p:cNvSpPr txBox="1">
              <a:spLocks noChangeArrowheads="1"/>
            </p:cNvSpPr>
            <p:nvPr/>
          </p:nvSpPr>
          <p:spPr bwMode="auto">
            <a:xfrm>
              <a:off x="5186" y="4147"/>
              <a:ext cx="54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>
                <a:solidFill>
                  <a:srgbClr val="FFFF00"/>
                </a:solidFill>
                <a:latin typeface="Arial" charset="0"/>
              </a:endParaRPr>
            </a:p>
          </p:txBody>
        </p:sp>
      </p:grpSp>
      <p:grpSp>
        <p:nvGrpSpPr>
          <p:cNvPr id="47135" name="Group 52"/>
          <p:cNvGrpSpPr>
            <a:grpSpLocks/>
          </p:cNvGrpSpPr>
          <p:nvPr/>
        </p:nvGrpSpPr>
        <p:grpSpPr bwMode="auto">
          <a:xfrm>
            <a:off x="457200" y="3016250"/>
            <a:ext cx="533400" cy="1022350"/>
            <a:chOff x="336" y="1900"/>
            <a:chExt cx="336" cy="644"/>
          </a:xfrm>
        </p:grpSpPr>
        <p:sp>
          <p:nvSpPr>
            <p:cNvPr id="47148" name="Text Box 53"/>
            <p:cNvSpPr txBox="1">
              <a:spLocks noChangeArrowheads="1"/>
            </p:cNvSpPr>
            <p:nvPr/>
          </p:nvSpPr>
          <p:spPr bwMode="auto">
            <a:xfrm>
              <a:off x="336" y="2044"/>
              <a:ext cx="1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6699FF"/>
                  </a:solidFill>
                  <a:latin typeface="Arial" charset="0"/>
                </a:rPr>
                <a:t>N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7149" name="Text Box 54"/>
            <p:cNvSpPr txBox="1">
              <a:spLocks noChangeArrowheads="1"/>
            </p:cNvSpPr>
            <p:nvPr/>
          </p:nvSpPr>
          <p:spPr bwMode="auto">
            <a:xfrm>
              <a:off x="336" y="2188"/>
              <a:ext cx="1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F81902"/>
                  </a:solidFill>
                  <a:latin typeface="Arial" charset="0"/>
                </a:rPr>
                <a:t>D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7150" name="Text Box 55"/>
            <p:cNvSpPr txBox="1">
              <a:spLocks noChangeArrowheads="1"/>
            </p:cNvSpPr>
            <p:nvPr/>
          </p:nvSpPr>
          <p:spPr bwMode="auto">
            <a:xfrm>
              <a:off x="336" y="1900"/>
              <a:ext cx="1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chemeClr val="bg2"/>
                  </a:solidFill>
                  <a:latin typeface="Arial" charset="0"/>
                </a:rPr>
                <a:t>L</a:t>
              </a:r>
              <a:endParaRPr lang="de-DE" sz="800" b="0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47151" name="Text Box 56"/>
            <p:cNvSpPr txBox="1">
              <a:spLocks noChangeArrowheads="1"/>
            </p:cNvSpPr>
            <p:nvPr/>
          </p:nvSpPr>
          <p:spPr bwMode="auto">
            <a:xfrm>
              <a:off x="336" y="2332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00FF00"/>
                  </a:solidFill>
                  <a:latin typeface="Arial" charset="0"/>
                </a:rPr>
                <a:t>P</a:t>
              </a:r>
              <a:r>
                <a:rPr lang="de-DE" sz="1600">
                  <a:solidFill>
                    <a:srgbClr val="FFFF00"/>
                  </a:solidFill>
                  <a:latin typeface="Arial" charset="0"/>
                </a:rPr>
                <a:t>E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cxnSp>
        <p:nvCxnSpPr>
          <p:cNvPr id="100410" name="AutoShape 58"/>
          <p:cNvCxnSpPr>
            <a:cxnSpLocks noChangeShapeType="1"/>
            <a:stCxn id="47155" idx="3"/>
          </p:cNvCxnSpPr>
          <p:nvPr/>
        </p:nvCxnSpPr>
        <p:spPr bwMode="auto">
          <a:xfrm>
            <a:off x="2057400" y="1295400"/>
            <a:ext cx="2819400" cy="304800"/>
          </a:xfrm>
          <a:prstGeom prst="curvedConnector2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411" name="Rectangle 59"/>
          <p:cNvSpPr>
            <a:spLocks noChangeArrowheads="1"/>
          </p:cNvSpPr>
          <p:nvPr/>
        </p:nvSpPr>
        <p:spPr bwMode="auto">
          <a:xfrm>
            <a:off x="4724400" y="1600200"/>
            <a:ext cx="304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00412" name="Rectangle 60"/>
          <p:cNvSpPr>
            <a:spLocks noChangeArrowheads="1"/>
          </p:cNvSpPr>
          <p:nvPr/>
        </p:nvSpPr>
        <p:spPr bwMode="auto">
          <a:xfrm>
            <a:off x="4724400" y="1600200"/>
            <a:ext cx="304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00413" name="Rectangle 61"/>
          <p:cNvSpPr>
            <a:spLocks noChangeArrowheads="1"/>
          </p:cNvSpPr>
          <p:nvPr/>
        </p:nvSpPr>
        <p:spPr bwMode="auto">
          <a:xfrm>
            <a:off x="4724400" y="1600200"/>
            <a:ext cx="304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00414" name="Rectangle 62"/>
          <p:cNvSpPr>
            <a:spLocks noChangeArrowheads="1"/>
          </p:cNvSpPr>
          <p:nvPr/>
        </p:nvSpPr>
        <p:spPr bwMode="auto">
          <a:xfrm>
            <a:off x="4724400" y="1600200"/>
            <a:ext cx="304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00415" name="Rectangle 63"/>
          <p:cNvSpPr>
            <a:spLocks noChangeArrowheads="1"/>
          </p:cNvSpPr>
          <p:nvPr/>
        </p:nvSpPr>
        <p:spPr bwMode="auto">
          <a:xfrm>
            <a:off x="4724400" y="1600200"/>
            <a:ext cx="304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00416" name="Rectangle 64"/>
          <p:cNvSpPr>
            <a:spLocks noChangeArrowheads="1"/>
          </p:cNvSpPr>
          <p:nvPr/>
        </p:nvSpPr>
        <p:spPr bwMode="auto">
          <a:xfrm>
            <a:off x="4724400" y="1600200"/>
            <a:ext cx="304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00417" name="AutoShape 65"/>
          <p:cNvSpPr>
            <a:spLocks noChangeArrowheads="1"/>
          </p:cNvSpPr>
          <p:nvPr/>
        </p:nvSpPr>
        <p:spPr bwMode="auto">
          <a:xfrm>
            <a:off x="6324600" y="990600"/>
            <a:ext cx="2819400" cy="1790700"/>
          </a:xfrm>
          <a:prstGeom prst="wedgeRectCallout">
            <a:avLst>
              <a:gd name="adj1" fmla="val -95384"/>
              <a:gd name="adj2" fmla="val -16843"/>
            </a:avLst>
          </a:prstGeom>
          <a:solidFill>
            <a:srgbClr val="FFEB00"/>
          </a:solidFill>
          <a:ln w="9525">
            <a:solidFill>
              <a:srgbClr val="F819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0418" name="Text Box 66"/>
          <p:cNvSpPr txBox="1">
            <a:spLocks noChangeArrowheads="1"/>
          </p:cNvSpPr>
          <p:nvPr/>
        </p:nvSpPr>
        <p:spPr bwMode="auto">
          <a:xfrm>
            <a:off x="6324600" y="990600"/>
            <a:ext cx="2819400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600">
                <a:solidFill>
                  <a:schemeClr val="tx1"/>
                </a:solidFill>
                <a:latin typeface="Arial" charset="0"/>
              </a:rPr>
              <a:t>Meldunek stanu z modułu 22</a:t>
            </a:r>
            <a:r>
              <a:rPr lang="de-DE" sz="160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l-PL" sz="1600">
                <a:solidFill>
                  <a:schemeClr val="tx1"/>
                </a:solidFill>
                <a:latin typeface="Arial" charset="0"/>
              </a:rPr>
              <a:t>można przedstawić na diodach</a:t>
            </a:r>
            <a:r>
              <a:rPr lang="de-DE" sz="1600">
                <a:solidFill>
                  <a:schemeClr val="tx1"/>
                </a:solidFill>
                <a:latin typeface="Arial" charset="0"/>
              </a:rPr>
              <a:t> LED</a:t>
            </a:r>
            <a:r>
              <a:rPr lang="pl-PL" sz="160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sz="1600">
                <a:solidFill>
                  <a:schemeClr val="tx1"/>
                </a:solidFill>
                <a:latin typeface="Arial" charset="0"/>
              </a:rPr>
              <a:t> </a:t>
            </a:r>
            <a:r>
              <a:rPr lang="pl-PL" sz="1600">
                <a:solidFill>
                  <a:schemeClr val="tx1"/>
                </a:solidFill>
                <a:latin typeface="Arial" charset="0"/>
              </a:rPr>
              <a:t>przycisków EIB</a:t>
            </a:r>
            <a:endParaRPr lang="de-DE" sz="1600">
              <a:solidFill>
                <a:schemeClr val="tx1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de-DE" sz="1800">
                <a:solidFill>
                  <a:schemeClr val="tx1"/>
                </a:solidFill>
                <a:latin typeface="Arial" charset="0"/>
              </a:rPr>
              <a:t>(</a:t>
            </a:r>
            <a:r>
              <a:rPr lang="pl-PL" sz="1800">
                <a:solidFill>
                  <a:schemeClr val="tx1"/>
                </a:solidFill>
                <a:latin typeface="Arial" charset="0"/>
              </a:rPr>
              <a:t>włączona, wyłączona, miganie lub migotanie</a:t>
            </a:r>
            <a:r>
              <a:rPr lang="de-DE" sz="1800">
                <a:solidFill>
                  <a:schemeClr val="tx1"/>
                </a:solidFill>
                <a:latin typeface="Arial" charset="0"/>
              </a:rPr>
              <a:t>)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7145" name="Rectangle 67"/>
          <p:cNvSpPr>
            <a:spLocks noGrp="1" noChangeArrowheads="1"/>
          </p:cNvSpPr>
          <p:nvPr>
            <p:ph type="title" idx="4294967295"/>
          </p:nvPr>
        </p:nvSpPr>
        <p:spPr>
          <a:xfrm>
            <a:off x="1878013" y="188913"/>
            <a:ext cx="5507037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>
                <a:solidFill>
                  <a:schemeClr val="bg1"/>
                </a:solidFill>
              </a:rPr>
              <a:t>Wykorzystanie meldunku stanu</a:t>
            </a:r>
            <a:endParaRPr lang="de-DE" sz="3200" b="1">
              <a:solidFill>
                <a:schemeClr val="bg1"/>
              </a:solidFill>
            </a:endParaRPr>
          </a:p>
        </p:txBody>
      </p:sp>
      <p:cxnSp>
        <p:nvCxnSpPr>
          <p:cNvPr id="100421" name="AutoShape 69"/>
          <p:cNvCxnSpPr>
            <a:cxnSpLocks noChangeShapeType="1"/>
          </p:cNvCxnSpPr>
          <p:nvPr/>
        </p:nvCxnSpPr>
        <p:spPr bwMode="auto">
          <a:xfrm rot="10800000">
            <a:off x="1547813" y="2852738"/>
            <a:ext cx="5867400" cy="793750"/>
          </a:xfrm>
          <a:prstGeom prst="curvedConnector4">
            <a:avLst>
              <a:gd name="adj1" fmla="val 52569"/>
              <a:gd name="adj2" fmla="val -1801"/>
            </a:avLst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147" name="Obraz 69" descr="logo lcn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0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0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0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0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0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10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7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100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2"/>
                                            </p:cond>
                                          </p:stCondLst>
                                        </p:cTn>
                                        <p:tgtEl>
                                          <p:spTgt spid="100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7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0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0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00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62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0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0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100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0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99" grpId="0" animBg="1" autoUpdateAnimBg="0"/>
      <p:bldP spid="100400" grpId="0" autoUpdateAnimBg="0"/>
      <p:bldP spid="100411" grpId="0" animBg="1"/>
      <p:bldP spid="100412" grpId="0" animBg="1"/>
      <p:bldP spid="100413" grpId="0" animBg="1"/>
      <p:bldP spid="100414" grpId="0" animBg="1"/>
      <p:bldP spid="100415" grpId="0" animBg="1"/>
      <p:bldP spid="100416" grpId="0" animBg="1"/>
      <p:bldP spid="100417" grpId="0" animBg="1" autoUpdateAnimBg="0"/>
      <p:bldP spid="100418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sz="4000" dirty="0">
                <a:solidFill>
                  <a:srgbClr val="FF0000"/>
                </a:solidFill>
              </a:rPr>
              <a:t>ZADANIE 2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pl-PL" sz="2400" b="1" i="1" dirty="0">
                <a:solidFill>
                  <a:srgbClr val="FFFF00"/>
                </a:solidFill>
              </a:rPr>
              <a:t>Status LED dwóch wyjść</a:t>
            </a:r>
          </a:p>
          <a:p>
            <a:pPr indent="0" eaLnBrk="1" hangingPunct="1">
              <a:lnSpc>
                <a:spcPct val="90000"/>
              </a:lnSpc>
              <a:buFontTx/>
              <a:buNone/>
              <a:defRPr/>
            </a:pPr>
            <a:r>
              <a:rPr lang="pl-PL" sz="2400" dirty="0">
                <a:solidFill>
                  <a:schemeClr val="bg1"/>
                </a:solidFill>
                <a:latin typeface="Verdana" pitchFamily="34" charset="0"/>
              </a:rPr>
              <a:t>W module z przyciskiem zasygnalizować status wyjścia z zadania 1.</a:t>
            </a:r>
          </a:p>
          <a:p>
            <a:pPr indent="0" eaLnBrk="1" hangingPunct="1">
              <a:lnSpc>
                <a:spcPct val="90000"/>
              </a:lnSpc>
              <a:buFontTx/>
              <a:buNone/>
              <a:defRPr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indent="0" eaLnBrk="1" hangingPunct="1">
              <a:lnSpc>
                <a:spcPct val="90000"/>
              </a:lnSpc>
              <a:buFontTx/>
              <a:buNone/>
              <a:defRPr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indent="0" eaLnBrk="1" hangingPunct="1">
              <a:lnSpc>
                <a:spcPct val="90000"/>
              </a:lnSpc>
              <a:buFontTx/>
              <a:buNone/>
              <a:defRPr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indent="0" eaLnBrk="1" hangingPunct="1">
              <a:lnSpc>
                <a:spcPct val="90000"/>
              </a:lnSpc>
              <a:buFontTx/>
              <a:buNone/>
              <a:defRPr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indent="0" eaLnBrk="1" hangingPunct="1">
              <a:lnSpc>
                <a:spcPct val="90000"/>
              </a:lnSpc>
              <a:buFontTx/>
              <a:buNone/>
              <a:defRPr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indent="0" eaLnBrk="1" hangingPunct="1">
              <a:lnSpc>
                <a:spcPct val="90000"/>
              </a:lnSpc>
              <a:buFontTx/>
              <a:buNone/>
              <a:defRPr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indent="0" eaLnBrk="1" hangingPunct="1">
              <a:lnSpc>
                <a:spcPct val="90000"/>
              </a:lnSpc>
              <a:buFontTx/>
              <a:buNone/>
              <a:defRPr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indent="0" eaLnBrk="1" hangingPunct="1">
              <a:lnSpc>
                <a:spcPct val="90000"/>
              </a:lnSpc>
              <a:buFontTx/>
              <a:buNone/>
              <a:defRPr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48132" name="Group 4"/>
          <p:cNvGrpSpPr>
            <a:grpSpLocks/>
          </p:cNvGrpSpPr>
          <p:nvPr/>
        </p:nvGrpSpPr>
        <p:grpSpPr bwMode="auto">
          <a:xfrm>
            <a:off x="684213" y="6578600"/>
            <a:ext cx="8429625" cy="274638"/>
            <a:chOff x="288" y="4147"/>
            <a:chExt cx="5455" cy="167"/>
          </a:xfrm>
        </p:grpSpPr>
        <p:sp>
          <p:nvSpPr>
            <p:cNvPr id="48134" name="Line 5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48135" name="Text Box 6"/>
            <p:cNvSpPr txBox="1">
              <a:spLocks noChangeArrowheads="1"/>
            </p:cNvSpPr>
            <p:nvPr/>
          </p:nvSpPr>
          <p:spPr bwMode="auto">
            <a:xfrm>
              <a:off x="5186" y="4147"/>
              <a:ext cx="557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Perfek</a:t>
              </a:r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48133" name="Obraz 7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Freeform 2"/>
          <p:cNvSpPr>
            <a:spLocks/>
          </p:cNvSpPr>
          <p:nvPr/>
        </p:nvSpPr>
        <p:spPr bwMode="auto">
          <a:xfrm>
            <a:off x="7315200" y="3505200"/>
            <a:ext cx="314325" cy="1219200"/>
          </a:xfrm>
          <a:custGeom>
            <a:avLst/>
            <a:gdLst>
              <a:gd name="T0" fmla="*/ 2147483647 w 198"/>
              <a:gd name="T1" fmla="*/ 2147483647 h 768"/>
              <a:gd name="T2" fmla="*/ 0 w 198"/>
              <a:gd name="T3" fmla="*/ 0 h 768"/>
              <a:gd name="T4" fmla="*/ 0 60000 65536"/>
              <a:gd name="T5" fmla="*/ 0 60000 65536"/>
              <a:gd name="T6" fmla="*/ 0 w 198"/>
              <a:gd name="T7" fmla="*/ 0 h 768"/>
              <a:gd name="T8" fmla="*/ 198 w 198"/>
              <a:gd name="T9" fmla="*/ 768 h 7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98" h="768">
                <a:moveTo>
                  <a:pt x="198" y="768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pic>
        <p:nvPicPr>
          <p:cNvPr id="173059" name="Picture 3" descr="SH+R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40038"/>
            <a:ext cx="4054475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0" name="Freeform 4"/>
          <p:cNvSpPr>
            <a:spLocks/>
          </p:cNvSpPr>
          <p:nvPr/>
        </p:nvSpPr>
        <p:spPr bwMode="auto">
          <a:xfrm>
            <a:off x="7315200" y="3429000"/>
            <a:ext cx="323850" cy="1323975"/>
          </a:xfrm>
          <a:custGeom>
            <a:avLst/>
            <a:gdLst>
              <a:gd name="T0" fmla="*/ 2147483647 w 204"/>
              <a:gd name="T1" fmla="*/ 2147483647 h 834"/>
              <a:gd name="T2" fmla="*/ 0 w 204"/>
              <a:gd name="T3" fmla="*/ 0 h 834"/>
              <a:gd name="T4" fmla="*/ 0 60000 65536"/>
              <a:gd name="T5" fmla="*/ 0 60000 65536"/>
              <a:gd name="T6" fmla="*/ 0 w 204"/>
              <a:gd name="T7" fmla="*/ 0 h 834"/>
              <a:gd name="T8" fmla="*/ 204 w 204"/>
              <a:gd name="T9" fmla="*/ 834 h 8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4" h="834">
                <a:moveTo>
                  <a:pt x="204" y="834"/>
                </a:moveTo>
                <a:lnTo>
                  <a:pt x="0" y="0"/>
                </a:lnTo>
              </a:path>
            </a:pathLst>
          </a:custGeom>
          <a:noFill/>
          <a:ln w="139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2401888"/>
            <a:ext cx="3810000" cy="3617912"/>
            <a:chOff x="240" y="1513"/>
            <a:chExt cx="2400" cy="2279"/>
          </a:xfrm>
        </p:grpSpPr>
        <p:sp>
          <p:nvSpPr>
            <p:cNvPr id="54360" name="Freeform 6"/>
            <p:cNvSpPr>
              <a:spLocks/>
            </p:cNvSpPr>
            <p:nvPr/>
          </p:nvSpPr>
          <p:spPr bwMode="auto">
            <a:xfrm>
              <a:off x="432" y="1644"/>
              <a:ext cx="2208" cy="1973"/>
            </a:xfrm>
            <a:custGeom>
              <a:avLst/>
              <a:gdLst>
                <a:gd name="T0" fmla="*/ 672 w 2208"/>
                <a:gd name="T1" fmla="*/ 0 h 2160"/>
                <a:gd name="T2" fmla="*/ 0 w 2208"/>
                <a:gd name="T3" fmla="*/ 0 h 2160"/>
                <a:gd name="T4" fmla="*/ 0 w 2208"/>
                <a:gd name="T5" fmla="*/ 554 h 2160"/>
                <a:gd name="T6" fmla="*/ 2208 w 2208"/>
                <a:gd name="T7" fmla="*/ 554 h 2160"/>
                <a:gd name="T8" fmla="*/ 2208 w 2208"/>
                <a:gd name="T9" fmla="*/ 395 h 2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08"/>
                <a:gd name="T16" fmla="*/ 0 h 2160"/>
                <a:gd name="T17" fmla="*/ 2208 w 2208"/>
                <a:gd name="T18" fmla="*/ 2160 h 2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08" h="2160">
                  <a:moveTo>
                    <a:pt x="672" y="0"/>
                  </a:moveTo>
                  <a:lnTo>
                    <a:pt x="0" y="0"/>
                  </a:lnTo>
                  <a:lnTo>
                    <a:pt x="0" y="2160"/>
                  </a:lnTo>
                  <a:lnTo>
                    <a:pt x="2208" y="2160"/>
                  </a:lnTo>
                  <a:lnTo>
                    <a:pt x="2208" y="1536"/>
                  </a:lnTo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61" name="Freeform 7"/>
            <p:cNvSpPr>
              <a:spLocks/>
            </p:cNvSpPr>
            <p:nvPr/>
          </p:nvSpPr>
          <p:spPr bwMode="auto">
            <a:xfrm>
              <a:off x="240" y="1513"/>
              <a:ext cx="2304" cy="2279"/>
            </a:xfrm>
            <a:custGeom>
              <a:avLst/>
              <a:gdLst>
                <a:gd name="T0" fmla="*/ 2304 w 2304"/>
                <a:gd name="T1" fmla="*/ 428 h 2496"/>
                <a:gd name="T2" fmla="*/ 2304 w 2304"/>
                <a:gd name="T3" fmla="*/ 637 h 2496"/>
                <a:gd name="T4" fmla="*/ 0 w 2304"/>
                <a:gd name="T5" fmla="*/ 637 h 2496"/>
                <a:gd name="T6" fmla="*/ 0 w 2304"/>
                <a:gd name="T7" fmla="*/ 0 h 2496"/>
                <a:gd name="T8" fmla="*/ 1056 w 2304"/>
                <a:gd name="T9" fmla="*/ 0 h 24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4"/>
                <a:gd name="T16" fmla="*/ 0 h 2496"/>
                <a:gd name="T17" fmla="*/ 2304 w 2304"/>
                <a:gd name="T18" fmla="*/ 2496 h 24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4" h="2496">
                  <a:moveTo>
                    <a:pt x="2304" y="1680"/>
                  </a:moveTo>
                  <a:lnTo>
                    <a:pt x="2304" y="2496"/>
                  </a:lnTo>
                  <a:lnTo>
                    <a:pt x="0" y="2496"/>
                  </a:lnTo>
                  <a:lnTo>
                    <a:pt x="0" y="0"/>
                  </a:lnTo>
                  <a:lnTo>
                    <a:pt x="1056" y="0"/>
                  </a:lnTo>
                </a:path>
              </a:pathLst>
            </a:custGeom>
            <a:noFill/>
            <a:ln w="38100">
              <a:solidFill>
                <a:srgbClr val="66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6675" y="776288"/>
            <a:ext cx="8467725" cy="1006475"/>
            <a:chOff x="42" y="489"/>
            <a:chExt cx="5334" cy="634"/>
          </a:xfrm>
        </p:grpSpPr>
        <p:grpSp>
          <p:nvGrpSpPr>
            <p:cNvPr id="54336" name="Group 9"/>
            <p:cNvGrpSpPr>
              <a:grpSpLocks/>
            </p:cNvGrpSpPr>
            <p:nvPr/>
          </p:nvGrpSpPr>
          <p:grpSpPr bwMode="auto">
            <a:xfrm>
              <a:off x="240" y="1056"/>
              <a:ext cx="5136" cy="1"/>
              <a:chOff x="240" y="1056"/>
              <a:chExt cx="5136" cy="1"/>
            </a:xfrm>
          </p:grpSpPr>
          <p:grpSp>
            <p:nvGrpSpPr>
              <p:cNvPr id="54343" name="Group 10"/>
              <p:cNvGrpSpPr>
                <a:grpSpLocks/>
              </p:cNvGrpSpPr>
              <p:nvPr/>
            </p:nvGrpSpPr>
            <p:grpSpPr bwMode="auto">
              <a:xfrm rot="5400000">
                <a:off x="1920" y="-623"/>
                <a:ext cx="0" cy="3360"/>
                <a:chOff x="2112" y="768"/>
                <a:chExt cx="0" cy="3360"/>
              </a:xfrm>
            </p:grpSpPr>
            <p:sp>
              <p:nvSpPr>
                <p:cNvPr id="54350" name="Line 11"/>
                <p:cNvSpPr>
                  <a:spLocks noChangeShapeType="1"/>
                </p:cNvSpPr>
                <p:nvPr/>
              </p:nvSpPr>
              <p:spPr bwMode="auto">
                <a:xfrm>
                  <a:off x="2112" y="379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4351" name="Line 12"/>
                <p:cNvSpPr>
                  <a:spLocks noChangeShapeType="1"/>
                </p:cNvSpPr>
                <p:nvPr/>
              </p:nvSpPr>
              <p:spPr bwMode="auto">
                <a:xfrm>
                  <a:off x="2112" y="3456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4352" name="Line 13"/>
                <p:cNvSpPr>
                  <a:spLocks noChangeShapeType="1"/>
                </p:cNvSpPr>
                <p:nvPr/>
              </p:nvSpPr>
              <p:spPr bwMode="auto">
                <a:xfrm>
                  <a:off x="2112" y="3120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4353" name="Line 14"/>
                <p:cNvSpPr>
                  <a:spLocks noChangeShapeType="1"/>
                </p:cNvSpPr>
                <p:nvPr/>
              </p:nvSpPr>
              <p:spPr bwMode="auto">
                <a:xfrm>
                  <a:off x="2112" y="278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4354" name="Line 15"/>
                <p:cNvSpPr>
                  <a:spLocks noChangeShapeType="1"/>
                </p:cNvSpPr>
                <p:nvPr/>
              </p:nvSpPr>
              <p:spPr bwMode="auto">
                <a:xfrm>
                  <a:off x="2112" y="2448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4355" name="Line 16"/>
                <p:cNvSpPr>
                  <a:spLocks noChangeShapeType="1"/>
                </p:cNvSpPr>
                <p:nvPr/>
              </p:nvSpPr>
              <p:spPr bwMode="auto">
                <a:xfrm>
                  <a:off x="2112" y="2112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4356" name="Line 17"/>
                <p:cNvSpPr>
                  <a:spLocks noChangeShapeType="1"/>
                </p:cNvSpPr>
                <p:nvPr/>
              </p:nvSpPr>
              <p:spPr bwMode="auto">
                <a:xfrm>
                  <a:off x="2112" y="1776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4357" name="Line 18"/>
                <p:cNvSpPr>
                  <a:spLocks noChangeShapeType="1"/>
                </p:cNvSpPr>
                <p:nvPr/>
              </p:nvSpPr>
              <p:spPr bwMode="auto">
                <a:xfrm>
                  <a:off x="2112" y="1440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4358" name="Line 19"/>
                <p:cNvSpPr>
                  <a:spLocks noChangeShapeType="1"/>
                </p:cNvSpPr>
                <p:nvPr/>
              </p:nvSpPr>
              <p:spPr bwMode="auto">
                <a:xfrm>
                  <a:off x="2112" y="1104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4359" name="Line 20"/>
                <p:cNvSpPr>
                  <a:spLocks noChangeShapeType="1"/>
                </p:cNvSpPr>
                <p:nvPr/>
              </p:nvSpPr>
              <p:spPr bwMode="auto">
                <a:xfrm>
                  <a:off x="2112" y="768"/>
                  <a:ext cx="0" cy="336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</p:grpSp>
          <p:sp>
            <p:nvSpPr>
              <p:cNvPr id="54344" name="Line 21"/>
              <p:cNvSpPr>
                <a:spLocks noChangeShapeType="1"/>
              </p:cNvSpPr>
              <p:nvPr/>
            </p:nvSpPr>
            <p:spPr bwMode="auto">
              <a:xfrm rot="5400000">
                <a:off x="3767" y="888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4345" name="Line 22"/>
              <p:cNvSpPr>
                <a:spLocks noChangeShapeType="1"/>
              </p:cNvSpPr>
              <p:nvPr/>
            </p:nvSpPr>
            <p:spPr bwMode="auto">
              <a:xfrm rot="5400000">
                <a:off x="4103" y="888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4346" name="Line 23"/>
              <p:cNvSpPr>
                <a:spLocks noChangeShapeType="1"/>
              </p:cNvSpPr>
              <p:nvPr/>
            </p:nvSpPr>
            <p:spPr bwMode="auto">
              <a:xfrm rot="5400000">
                <a:off x="4439" y="888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4347" name="Line 24"/>
              <p:cNvSpPr>
                <a:spLocks noChangeShapeType="1"/>
              </p:cNvSpPr>
              <p:nvPr/>
            </p:nvSpPr>
            <p:spPr bwMode="auto">
              <a:xfrm rot="5400000">
                <a:off x="4776" y="888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4348" name="Line 25"/>
              <p:cNvSpPr>
                <a:spLocks noChangeShapeType="1"/>
              </p:cNvSpPr>
              <p:nvPr/>
            </p:nvSpPr>
            <p:spPr bwMode="auto">
              <a:xfrm rot="5400000">
                <a:off x="5112" y="888"/>
                <a:ext cx="0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4349" name="Line 26"/>
              <p:cNvSpPr>
                <a:spLocks noChangeShapeType="1"/>
              </p:cNvSpPr>
              <p:nvPr/>
            </p:nvSpPr>
            <p:spPr bwMode="auto">
              <a:xfrm rot="5400000">
                <a:off x="5328" y="1008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4337" name="Line 27"/>
            <p:cNvSpPr>
              <a:spLocks noChangeShapeType="1"/>
            </p:cNvSpPr>
            <p:nvPr/>
          </p:nvSpPr>
          <p:spPr bwMode="auto">
            <a:xfrm>
              <a:off x="254" y="576"/>
              <a:ext cx="512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38" name="Line 28"/>
            <p:cNvSpPr>
              <a:spLocks noChangeShapeType="1"/>
            </p:cNvSpPr>
            <p:nvPr/>
          </p:nvSpPr>
          <p:spPr bwMode="auto">
            <a:xfrm>
              <a:off x="254" y="672"/>
              <a:ext cx="512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39" name="Line 29"/>
            <p:cNvSpPr>
              <a:spLocks noChangeShapeType="1"/>
            </p:cNvSpPr>
            <p:nvPr/>
          </p:nvSpPr>
          <p:spPr bwMode="auto">
            <a:xfrm>
              <a:off x="254" y="768"/>
              <a:ext cx="5122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40" name="Line 30"/>
            <p:cNvSpPr>
              <a:spLocks noChangeShapeType="1"/>
            </p:cNvSpPr>
            <p:nvPr/>
          </p:nvSpPr>
          <p:spPr bwMode="auto">
            <a:xfrm>
              <a:off x="254" y="864"/>
              <a:ext cx="5122" cy="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41" name="Line 31"/>
            <p:cNvSpPr>
              <a:spLocks noChangeShapeType="1"/>
            </p:cNvSpPr>
            <p:nvPr/>
          </p:nvSpPr>
          <p:spPr bwMode="auto">
            <a:xfrm>
              <a:off x="254" y="960"/>
              <a:ext cx="5122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42" name="Text Box 32"/>
            <p:cNvSpPr txBox="1">
              <a:spLocks noChangeArrowheads="1"/>
            </p:cNvSpPr>
            <p:nvPr/>
          </p:nvSpPr>
          <p:spPr bwMode="auto">
            <a:xfrm>
              <a:off x="42" y="489"/>
              <a:ext cx="22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000">
                  <a:solidFill>
                    <a:schemeClr val="folHlink"/>
                  </a:solidFill>
                  <a:latin typeface="Arial" charset="0"/>
                </a:rPr>
                <a:t>L1</a:t>
              </a:r>
            </a:p>
            <a:p>
              <a:pPr algn="ctr"/>
              <a:r>
                <a:rPr lang="de-DE" sz="1000">
                  <a:solidFill>
                    <a:schemeClr val="folHlink"/>
                  </a:solidFill>
                  <a:latin typeface="Arial" charset="0"/>
                </a:rPr>
                <a:t>L2</a:t>
              </a:r>
            </a:p>
            <a:p>
              <a:pPr algn="ctr"/>
              <a:r>
                <a:rPr lang="de-DE" sz="1000">
                  <a:solidFill>
                    <a:schemeClr val="folHlink"/>
                  </a:solidFill>
                  <a:latin typeface="Arial" charset="0"/>
                </a:rPr>
                <a:t>L3</a:t>
              </a:r>
              <a:endParaRPr lang="de-DE" sz="1000">
                <a:solidFill>
                  <a:schemeClr val="tx1"/>
                </a:solidFill>
                <a:latin typeface="Arial" charset="0"/>
              </a:endParaRPr>
            </a:p>
            <a:p>
              <a:pPr algn="ctr"/>
              <a:r>
                <a:rPr lang="de-DE" sz="1000">
                  <a:solidFill>
                    <a:srgbClr val="6699FF"/>
                  </a:solidFill>
                  <a:latin typeface="Arial" charset="0"/>
                </a:rPr>
                <a:t>N</a:t>
              </a:r>
              <a:endParaRPr lang="de-DE" sz="1000">
                <a:solidFill>
                  <a:schemeClr val="tx1"/>
                </a:solidFill>
                <a:latin typeface="Arial" charset="0"/>
              </a:endParaRPr>
            </a:p>
            <a:p>
              <a:pPr algn="ctr"/>
              <a:r>
                <a:rPr lang="de-DE" sz="1000">
                  <a:solidFill>
                    <a:srgbClr val="FF0000"/>
                  </a:solidFill>
                  <a:latin typeface="Arial" charset="0"/>
                </a:rPr>
                <a:t>D</a:t>
              </a:r>
            </a:p>
            <a:p>
              <a:pPr algn="ctr"/>
              <a:r>
                <a:rPr lang="de-DE" sz="1000">
                  <a:solidFill>
                    <a:srgbClr val="FFFF00"/>
                  </a:solidFill>
                  <a:latin typeface="Arial" charset="0"/>
                </a:rPr>
                <a:t>P</a:t>
              </a:r>
              <a:r>
                <a:rPr lang="de-DE" sz="1000">
                  <a:solidFill>
                    <a:srgbClr val="00FF00"/>
                  </a:solidFill>
                  <a:latin typeface="Arial" charset="0"/>
                </a:rPr>
                <a:t>E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1600200" y="914400"/>
            <a:ext cx="939800" cy="2322513"/>
            <a:chOff x="1008" y="576"/>
            <a:chExt cx="592" cy="1463"/>
          </a:xfrm>
        </p:grpSpPr>
        <p:sp>
          <p:nvSpPr>
            <p:cNvPr id="54329" name="Line 34"/>
            <p:cNvSpPr>
              <a:spLocks noChangeShapeType="1"/>
            </p:cNvSpPr>
            <p:nvPr/>
          </p:nvSpPr>
          <p:spPr bwMode="auto">
            <a:xfrm flipV="1">
              <a:off x="1104" y="1425"/>
              <a:ext cx="0" cy="61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30" name="Line 35"/>
            <p:cNvSpPr>
              <a:spLocks noChangeShapeType="1"/>
            </p:cNvSpPr>
            <p:nvPr/>
          </p:nvSpPr>
          <p:spPr bwMode="auto">
            <a:xfrm flipV="1">
              <a:off x="1296" y="1425"/>
              <a:ext cx="0" cy="614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31" name="Line 36"/>
            <p:cNvSpPr>
              <a:spLocks noChangeShapeType="1"/>
            </p:cNvSpPr>
            <p:nvPr/>
          </p:nvSpPr>
          <p:spPr bwMode="auto">
            <a:xfrm flipV="1">
              <a:off x="1488" y="1425"/>
              <a:ext cx="0" cy="61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32" name="Text Box 37"/>
            <p:cNvSpPr txBox="1">
              <a:spLocks noChangeArrowheads="1"/>
            </p:cNvSpPr>
            <p:nvPr/>
          </p:nvSpPr>
          <p:spPr bwMode="auto">
            <a:xfrm>
              <a:off x="1008" y="1243"/>
              <a:ext cx="5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de-DE" sz="1400">
                  <a:solidFill>
                    <a:schemeClr val="bg2"/>
                  </a:solidFill>
                  <a:latin typeface="Arial" charset="0"/>
                </a:rPr>
                <a:t>L</a:t>
              </a:r>
              <a:r>
                <a:rPr lang="de-DE" sz="1400">
                  <a:solidFill>
                    <a:schemeClr val="tx1"/>
                  </a:solidFill>
                  <a:latin typeface="Arial" charset="0"/>
                </a:rPr>
                <a:t>    </a:t>
              </a:r>
              <a:r>
                <a:rPr lang="de-DE" sz="1400">
                  <a:solidFill>
                    <a:srgbClr val="6699FF"/>
                  </a:solidFill>
                  <a:latin typeface="Arial" charset="0"/>
                </a:rPr>
                <a:t>N</a:t>
              </a:r>
              <a:r>
                <a:rPr lang="de-DE" sz="1400">
                  <a:solidFill>
                    <a:schemeClr val="tx1"/>
                  </a:solidFill>
                  <a:latin typeface="Arial" charset="0"/>
                </a:rPr>
                <a:t>    </a:t>
              </a:r>
              <a:r>
                <a:rPr lang="de-DE" sz="1400">
                  <a:solidFill>
                    <a:srgbClr val="FF0000"/>
                  </a:solidFill>
                  <a:latin typeface="Arial" charset="0"/>
                </a:rPr>
                <a:t>D</a:t>
              </a:r>
              <a:endParaRPr lang="de-DE" sz="800" b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54333" name="Line 38"/>
            <p:cNvSpPr>
              <a:spLocks noChangeShapeType="1"/>
            </p:cNvSpPr>
            <p:nvPr/>
          </p:nvSpPr>
          <p:spPr bwMode="auto">
            <a:xfrm flipV="1">
              <a:off x="1104" y="576"/>
              <a:ext cx="0" cy="67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34" name="Line 39"/>
            <p:cNvSpPr>
              <a:spLocks noChangeShapeType="1"/>
            </p:cNvSpPr>
            <p:nvPr/>
          </p:nvSpPr>
          <p:spPr bwMode="auto">
            <a:xfrm flipV="1">
              <a:off x="1296" y="864"/>
              <a:ext cx="0" cy="384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35" name="Line 40"/>
            <p:cNvSpPr>
              <a:spLocks noChangeShapeType="1"/>
            </p:cNvSpPr>
            <p:nvPr/>
          </p:nvSpPr>
          <p:spPr bwMode="auto">
            <a:xfrm flipV="1">
              <a:off x="1488" y="960"/>
              <a:ext cx="0" cy="288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sp>
        <p:nvSpPr>
          <p:cNvPr id="173097" name="Freeform 41"/>
          <p:cNvSpPr>
            <a:spLocks/>
          </p:cNvSpPr>
          <p:nvPr/>
        </p:nvSpPr>
        <p:spPr bwMode="auto">
          <a:xfrm>
            <a:off x="5943600" y="3505200"/>
            <a:ext cx="342900" cy="1304925"/>
          </a:xfrm>
          <a:custGeom>
            <a:avLst/>
            <a:gdLst>
              <a:gd name="T0" fmla="*/ 2147483647 w 216"/>
              <a:gd name="T1" fmla="*/ 2147483647 h 822"/>
              <a:gd name="T2" fmla="*/ 0 w 216"/>
              <a:gd name="T3" fmla="*/ 0 h 822"/>
              <a:gd name="T4" fmla="*/ 0 60000 65536"/>
              <a:gd name="T5" fmla="*/ 0 60000 65536"/>
              <a:gd name="T6" fmla="*/ 0 w 216"/>
              <a:gd name="T7" fmla="*/ 0 h 822"/>
              <a:gd name="T8" fmla="*/ 216 w 216"/>
              <a:gd name="T9" fmla="*/ 822 h 8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" h="822">
                <a:moveTo>
                  <a:pt x="216" y="822"/>
                </a:moveTo>
                <a:lnTo>
                  <a:pt x="0" y="0"/>
                </a:lnTo>
              </a:path>
            </a:pathLst>
          </a:custGeom>
          <a:noFill/>
          <a:ln w="635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173098" name="AutoShape 42"/>
          <p:cNvSpPr>
            <a:spLocks noChangeArrowheads="1"/>
          </p:cNvSpPr>
          <p:nvPr/>
        </p:nvSpPr>
        <p:spPr bwMode="auto">
          <a:xfrm>
            <a:off x="5715000" y="1828800"/>
            <a:ext cx="381000" cy="838200"/>
          </a:xfrm>
          <a:prstGeom prst="upArrow">
            <a:avLst>
              <a:gd name="adj1" fmla="val 50000"/>
              <a:gd name="adj2" fmla="val 5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73099" name="AutoShape 43"/>
          <p:cNvSpPr>
            <a:spLocks noChangeArrowheads="1"/>
          </p:cNvSpPr>
          <p:nvPr/>
        </p:nvSpPr>
        <p:spPr bwMode="auto">
          <a:xfrm rot="10800000">
            <a:off x="6553200" y="1828800"/>
            <a:ext cx="381000" cy="838200"/>
          </a:xfrm>
          <a:prstGeom prst="upArrow">
            <a:avLst>
              <a:gd name="adj1" fmla="val 50000"/>
              <a:gd name="adj2" fmla="val 55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73100" name="Rectangle 44"/>
          <p:cNvSpPr>
            <a:spLocks noChangeArrowheads="1"/>
          </p:cNvSpPr>
          <p:nvPr/>
        </p:nvSpPr>
        <p:spPr bwMode="auto">
          <a:xfrm>
            <a:off x="5715000" y="1752600"/>
            <a:ext cx="533400" cy="990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73101" name="Oval 45"/>
          <p:cNvSpPr>
            <a:spLocks noChangeArrowheads="1"/>
          </p:cNvSpPr>
          <p:nvPr/>
        </p:nvSpPr>
        <p:spPr bwMode="auto">
          <a:xfrm>
            <a:off x="6172200" y="4724400"/>
            <a:ext cx="3048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73102" name="Text Box 46"/>
          <p:cNvSpPr txBox="1">
            <a:spLocks noChangeArrowheads="1"/>
          </p:cNvSpPr>
          <p:nvPr/>
        </p:nvSpPr>
        <p:spPr bwMode="auto">
          <a:xfrm>
            <a:off x="5435600" y="5589588"/>
            <a:ext cx="1400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latin typeface="Arial" charset="0"/>
              </a:rPr>
              <a:t>Przekaźnik</a:t>
            </a:r>
            <a:r>
              <a:rPr lang="de-DE" sz="1600">
                <a:latin typeface="Arial" charset="0"/>
              </a:rPr>
              <a:t> 2</a:t>
            </a:r>
            <a:endParaRPr lang="de-DE" sz="800" b="0">
              <a:latin typeface="Arial" charset="0"/>
            </a:endParaRPr>
          </a:p>
        </p:txBody>
      </p:sp>
      <p:sp>
        <p:nvSpPr>
          <p:cNvPr id="173103" name="Rectangle 47"/>
          <p:cNvSpPr>
            <a:spLocks noChangeArrowheads="1"/>
          </p:cNvSpPr>
          <p:nvPr/>
        </p:nvSpPr>
        <p:spPr bwMode="auto">
          <a:xfrm>
            <a:off x="5257800" y="1752600"/>
            <a:ext cx="3581400" cy="4800600"/>
          </a:xfrm>
          <a:prstGeom prst="rect">
            <a:avLst/>
          </a:prstGeom>
          <a:noFill/>
          <a:ln w="9525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grpSp>
        <p:nvGrpSpPr>
          <p:cNvPr id="54287" name="Group 48"/>
          <p:cNvGrpSpPr>
            <a:grpSpLocks/>
          </p:cNvGrpSpPr>
          <p:nvPr/>
        </p:nvGrpSpPr>
        <p:grpSpPr bwMode="auto">
          <a:xfrm>
            <a:off x="457200" y="6583363"/>
            <a:ext cx="8636000" cy="274637"/>
            <a:chOff x="288" y="4147"/>
            <a:chExt cx="5440" cy="173"/>
          </a:xfrm>
        </p:grpSpPr>
        <p:sp>
          <p:nvSpPr>
            <p:cNvPr id="54327" name="Line 4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28" name="Text Box 50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173107" name="Freeform 51"/>
          <p:cNvSpPr>
            <a:spLocks/>
          </p:cNvSpPr>
          <p:nvPr/>
        </p:nvSpPr>
        <p:spPr bwMode="auto">
          <a:xfrm>
            <a:off x="5943600" y="3429000"/>
            <a:ext cx="323850" cy="1314450"/>
          </a:xfrm>
          <a:custGeom>
            <a:avLst/>
            <a:gdLst>
              <a:gd name="T0" fmla="*/ 2147483647 w 204"/>
              <a:gd name="T1" fmla="*/ 2147483647 h 780"/>
              <a:gd name="T2" fmla="*/ 0 w 204"/>
              <a:gd name="T3" fmla="*/ 0 h 780"/>
              <a:gd name="T4" fmla="*/ 0 60000 65536"/>
              <a:gd name="T5" fmla="*/ 0 60000 65536"/>
              <a:gd name="T6" fmla="*/ 0 w 204"/>
              <a:gd name="T7" fmla="*/ 0 h 780"/>
              <a:gd name="T8" fmla="*/ 204 w 204"/>
              <a:gd name="T9" fmla="*/ 780 h 7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04" h="780">
                <a:moveTo>
                  <a:pt x="204" y="780"/>
                </a:moveTo>
                <a:lnTo>
                  <a:pt x="0" y="0"/>
                </a:lnTo>
              </a:path>
            </a:pathLst>
          </a:custGeom>
          <a:noFill/>
          <a:ln w="1206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173108" name="Line 52"/>
          <p:cNvSpPr>
            <a:spLocks noChangeShapeType="1"/>
          </p:cNvSpPr>
          <p:nvPr/>
        </p:nvSpPr>
        <p:spPr bwMode="auto">
          <a:xfrm flipV="1">
            <a:off x="6324600" y="3505200"/>
            <a:ext cx="381000" cy="1295400"/>
          </a:xfrm>
          <a:prstGeom prst="line">
            <a:avLst/>
          </a:prstGeom>
          <a:noFill/>
          <a:ln w="635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173109" name="Oval 53"/>
          <p:cNvSpPr>
            <a:spLocks noChangeArrowheads="1"/>
          </p:cNvSpPr>
          <p:nvPr/>
        </p:nvSpPr>
        <p:spPr bwMode="auto">
          <a:xfrm>
            <a:off x="7543800" y="4724400"/>
            <a:ext cx="304800" cy="1524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73110" name="Text Box 54"/>
          <p:cNvSpPr txBox="1">
            <a:spLocks noChangeArrowheads="1"/>
          </p:cNvSpPr>
          <p:nvPr/>
        </p:nvSpPr>
        <p:spPr bwMode="auto">
          <a:xfrm>
            <a:off x="5219700" y="3500438"/>
            <a:ext cx="185737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2400">
                <a:solidFill>
                  <a:srgbClr val="00FF00"/>
                </a:solidFill>
                <a:latin typeface="Arial" charset="0"/>
              </a:rPr>
              <a:t>Przekaźnik</a:t>
            </a:r>
          </a:p>
          <a:p>
            <a:pPr algn="ctr">
              <a:spcBef>
                <a:spcPct val="50000"/>
              </a:spcBef>
            </a:pPr>
            <a:r>
              <a:rPr lang="pl-PL" sz="2400">
                <a:solidFill>
                  <a:srgbClr val="00FF00"/>
                </a:solidFill>
                <a:latin typeface="Arial" charset="0"/>
              </a:rPr>
              <a:t>kierunkowy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" name="Group 55"/>
          <p:cNvGrpSpPr>
            <a:grpSpLocks/>
          </p:cNvGrpSpPr>
          <p:nvPr/>
        </p:nvGrpSpPr>
        <p:grpSpPr bwMode="auto">
          <a:xfrm>
            <a:off x="4343400" y="1219200"/>
            <a:ext cx="534988" cy="2105025"/>
            <a:chOff x="2736" y="768"/>
            <a:chExt cx="337" cy="1326"/>
          </a:xfrm>
        </p:grpSpPr>
        <p:graphicFrame>
          <p:nvGraphicFramePr>
            <p:cNvPr id="54320" name="Object 56"/>
            <p:cNvGraphicFramePr>
              <a:graphicFrameLocks noChangeAspect="1"/>
            </p:cNvGraphicFramePr>
            <p:nvPr/>
          </p:nvGraphicFramePr>
          <p:xfrm>
            <a:off x="2736" y="1296"/>
            <a:ext cx="288" cy="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Obraz - mapa bitowa" r:id="rId4" imgW="1200318" imgH="1257476" progId="PBrush">
                    <p:embed/>
                  </p:oleObj>
                </mc:Choice>
                <mc:Fallback>
                  <p:oleObj name="Obraz - mapa bitowa" r:id="rId4" imgW="1200318" imgH="1257476" progId="PBrush">
                    <p:embed/>
                    <p:pic>
                      <p:nvPicPr>
                        <p:cNvPr id="0" name="Picture 1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" y="1296"/>
                          <a:ext cx="288" cy="288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CC99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321" name="Freeform 57"/>
            <p:cNvSpPr>
              <a:spLocks/>
            </p:cNvSpPr>
            <p:nvPr/>
          </p:nvSpPr>
          <p:spPr bwMode="auto">
            <a:xfrm>
              <a:off x="3072" y="1152"/>
              <a:ext cx="1" cy="936"/>
            </a:xfrm>
            <a:custGeom>
              <a:avLst/>
              <a:gdLst>
                <a:gd name="T0" fmla="*/ 0 w 1"/>
                <a:gd name="T1" fmla="*/ 936 h 936"/>
                <a:gd name="T2" fmla="*/ 1 w 1"/>
                <a:gd name="T3" fmla="*/ 0 h 936"/>
                <a:gd name="T4" fmla="*/ 0 60000 65536"/>
                <a:gd name="T5" fmla="*/ 0 60000 65536"/>
                <a:gd name="T6" fmla="*/ 0 w 1"/>
                <a:gd name="T7" fmla="*/ 0 h 936"/>
                <a:gd name="T8" fmla="*/ 1 w 1"/>
                <a:gd name="T9" fmla="*/ 936 h 9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936">
                  <a:moveTo>
                    <a:pt x="0" y="936"/>
                  </a:moveTo>
                  <a:lnTo>
                    <a:pt x="1" y="0"/>
                  </a:lnTo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22" name="Line 58"/>
            <p:cNvSpPr>
              <a:spLocks noChangeShapeType="1"/>
            </p:cNvSpPr>
            <p:nvPr/>
          </p:nvSpPr>
          <p:spPr bwMode="auto">
            <a:xfrm flipV="1">
              <a:off x="3072" y="768"/>
              <a:ext cx="1" cy="384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23" name="Freeform 59"/>
            <p:cNvSpPr>
              <a:spLocks/>
            </p:cNvSpPr>
            <p:nvPr/>
          </p:nvSpPr>
          <p:spPr bwMode="auto">
            <a:xfrm>
              <a:off x="2850" y="1566"/>
              <a:ext cx="1" cy="444"/>
            </a:xfrm>
            <a:custGeom>
              <a:avLst/>
              <a:gdLst>
                <a:gd name="T0" fmla="*/ 0 w 1"/>
                <a:gd name="T1" fmla="*/ 444 h 444"/>
                <a:gd name="T2" fmla="*/ 0 w 1"/>
                <a:gd name="T3" fmla="*/ 0 h 444"/>
                <a:gd name="T4" fmla="*/ 0 60000 65536"/>
                <a:gd name="T5" fmla="*/ 0 60000 65536"/>
                <a:gd name="T6" fmla="*/ 0 w 1"/>
                <a:gd name="T7" fmla="*/ 0 h 444"/>
                <a:gd name="T8" fmla="*/ 1 w 1"/>
                <a:gd name="T9" fmla="*/ 444 h 4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44">
                  <a:moveTo>
                    <a:pt x="0" y="444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24" name="Freeform 60"/>
            <p:cNvSpPr>
              <a:spLocks/>
            </p:cNvSpPr>
            <p:nvPr/>
          </p:nvSpPr>
          <p:spPr bwMode="auto">
            <a:xfrm>
              <a:off x="2898" y="1728"/>
              <a:ext cx="108" cy="366"/>
            </a:xfrm>
            <a:custGeom>
              <a:avLst/>
              <a:gdLst>
                <a:gd name="T0" fmla="*/ 0 w 108"/>
                <a:gd name="T1" fmla="*/ 366 h 366"/>
                <a:gd name="T2" fmla="*/ 0 w 108"/>
                <a:gd name="T3" fmla="*/ 0 h 366"/>
                <a:gd name="T4" fmla="*/ 108 w 108"/>
                <a:gd name="T5" fmla="*/ 0 h 366"/>
                <a:gd name="T6" fmla="*/ 108 w 108"/>
                <a:gd name="T7" fmla="*/ 270 h 3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366"/>
                <a:gd name="T14" fmla="*/ 108 w 108"/>
                <a:gd name="T15" fmla="*/ 366 h 3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366">
                  <a:moveTo>
                    <a:pt x="0" y="366"/>
                  </a:moveTo>
                  <a:lnTo>
                    <a:pt x="0" y="0"/>
                  </a:lnTo>
                  <a:lnTo>
                    <a:pt x="108" y="0"/>
                  </a:lnTo>
                  <a:lnTo>
                    <a:pt x="108" y="270"/>
                  </a:lnTo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25" name="Freeform 61"/>
            <p:cNvSpPr>
              <a:spLocks/>
            </p:cNvSpPr>
            <p:nvPr/>
          </p:nvSpPr>
          <p:spPr bwMode="auto">
            <a:xfrm>
              <a:off x="2880" y="864"/>
              <a:ext cx="1" cy="444"/>
            </a:xfrm>
            <a:custGeom>
              <a:avLst/>
              <a:gdLst>
                <a:gd name="T0" fmla="*/ 0 w 1"/>
                <a:gd name="T1" fmla="*/ 444 h 444"/>
                <a:gd name="T2" fmla="*/ 1 w 1"/>
                <a:gd name="T3" fmla="*/ 0 h 444"/>
                <a:gd name="T4" fmla="*/ 0 60000 65536"/>
                <a:gd name="T5" fmla="*/ 0 60000 65536"/>
                <a:gd name="T6" fmla="*/ 0 w 1"/>
                <a:gd name="T7" fmla="*/ 0 h 444"/>
                <a:gd name="T8" fmla="*/ 1 w 1"/>
                <a:gd name="T9" fmla="*/ 444 h 4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44">
                  <a:moveTo>
                    <a:pt x="0" y="444"/>
                  </a:moveTo>
                  <a:lnTo>
                    <a:pt x="1" y="0"/>
                  </a:lnTo>
                </a:path>
              </a:pathLst>
            </a:custGeom>
            <a:noFill/>
            <a:ln w="381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26" name="Freeform 62"/>
            <p:cNvSpPr>
              <a:spLocks/>
            </p:cNvSpPr>
            <p:nvPr/>
          </p:nvSpPr>
          <p:spPr bwMode="auto">
            <a:xfrm>
              <a:off x="2928" y="1566"/>
              <a:ext cx="1" cy="438"/>
            </a:xfrm>
            <a:custGeom>
              <a:avLst/>
              <a:gdLst>
                <a:gd name="T0" fmla="*/ 0 w 1"/>
                <a:gd name="T1" fmla="*/ 438 h 438"/>
                <a:gd name="T2" fmla="*/ 0 w 1"/>
                <a:gd name="T3" fmla="*/ 0 h 438"/>
                <a:gd name="T4" fmla="*/ 0 60000 65536"/>
                <a:gd name="T5" fmla="*/ 0 60000 65536"/>
                <a:gd name="T6" fmla="*/ 0 w 1"/>
                <a:gd name="T7" fmla="*/ 0 h 438"/>
                <a:gd name="T8" fmla="*/ 1 w 1"/>
                <a:gd name="T9" fmla="*/ 438 h 4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438">
                  <a:moveTo>
                    <a:pt x="0" y="438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sp>
        <p:nvSpPr>
          <p:cNvPr id="54293" name="Rectangle 63"/>
          <p:cNvSpPr>
            <a:spLocks noGrp="1" noChangeArrowheads="1"/>
          </p:cNvSpPr>
          <p:nvPr>
            <p:ph type="title" idx="4294967295"/>
          </p:nvPr>
        </p:nvSpPr>
        <p:spPr>
          <a:xfrm>
            <a:off x="1368425" y="304800"/>
            <a:ext cx="6373813" cy="519113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>
                <a:solidFill>
                  <a:schemeClr val="bg1"/>
                </a:solidFill>
              </a:rPr>
              <a:t>Sterowanie silnikami</a:t>
            </a:r>
            <a:r>
              <a:rPr lang="de-DE" sz="2800" b="1">
                <a:solidFill>
                  <a:schemeClr val="bg1"/>
                </a:solidFill>
              </a:rPr>
              <a:t> </a:t>
            </a:r>
            <a:r>
              <a:rPr lang="pl-PL" sz="2800" b="1">
                <a:solidFill>
                  <a:schemeClr val="bg1"/>
                </a:solidFill>
              </a:rPr>
              <a:t>przez</a:t>
            </a:r>
            <a:r>
              <a:rPr lang="de-DE" sz="2800" b="1">
                <a:solidFill>
                  <a:schemeClr val="bg1"/>
                </a:solidFill>
              </a:rPr>
              <a:t> </a:t>
            </a:r>
            <a:r>
              <a:rPr lang="de-DE" sz="2800" b="1">
                <a:solidFill>
                  <a:srgbClr val="FFFF00"/>
                </a:solidFill>
              </a:rPr>
              <a:t>LCN-</a:t>
            </a:r>
            <a:r>
              <a:rPr lang="pl-PL" sz="2800" b="1">
                <a:solidFill>
                  <a:srgbClr val="FFFF00"/>
                </a:solidFill>
              </a:rPr>
              <a:t>R8H</a:t>
            </a:r>
            <a:endParaRPr lang="de-DE" sz="3200" b="1">
              <a:solidFill>
                <a:srgbClr val="FFFF00"/>
              </a:solidFill>
            </a:endParaRPr>
          </a:p>
        </p:txBody>
      </p:sp>
      <p:sp>
        <p:nvSpPr>
          <p:cNvPr id="173120" name="Line 64"/>
          <p:cNvSpPr>
            <a:spLocks noChangeShapeType="1"/>
          </p:cNvSpPr>
          <p:nvPr/>
        </p:nvSpPr>
        <p:spPr bwMode="auto">
          <a:xfrm flipV="1">
            <a:off x="7696200" y="3505200"/>
            <a:ext cx="381000" cy="1295400"/>
          </a:xfrm>
          <a:prstGeom prst="line">
            <a:avLst/>
          </a:prstGeom>
          <a:noFill/>
          <a:ln w="635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5867400" y="1066800"/>
            <a:ext cx="2514600" cy="5334000"/>
            <a:chOff x="3696" y="672"/>
            <a:chExt cx="1584" cy="3360"/>
          </a:xfrm>
        </p:grpSpPr>
        <p:sp>
          <p:nvSpPr>
            <p:cNvPr id="54299" name="Line 66"/>
            <p:cNvSpPr>
              <a:spLocks noChangeShapeType="1"/>
            </p:cNvSpPr>
            <p:nvPr/>
          </p:nvSpPr>
          <p:spPr bwMode="auto">
            <a:xfrm>
              <a:off x="4272" y="1776"/>
              <a:ext cx="0" cy="38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00" name="Line 67"/>
            <p:cNvSpPr>
              <a:spLocks noChangeShapeType="1"/>
            </p:cNvSpPr>
            <p:nvPr/>
          </p:nvSpPr>
          <p:spPr bwMode="auto">
            <a:xfrm>
              <a:off x="3744" y="1776"/>
              <a:ext cx="0" cy="38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01" name="Line 68"/>
            <p:cNvSpPr>
              <a:spLocks noChangeShapeType="1"/>
            </p:cNvSpPr>
            <p:nvPr/>
          </p:nvSpPr>
          <p:spPr bwMode="auto">
            <a:xfrm>
              <a:off x="4608" y="1776"/>
              <a:ext cx="0" cy="38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4302" name="Line 69"/>
            <p:cNvSpPr>
              <a:spLocks noChangeShapeType="1"/>
            </p:cNvSpPr>
            <p:nvPr/>
          </p:nvSpPr>
          <p:spPr bwMode="auto">
            <a:xfrm>
              <a:off x="5136" y="1776"/>
              <a:ext cx="0" cy="384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4303" name="Group 70"/>
            <p:cNvGrpSpPr>
              <a:grpSpLocks/>
            </p:cNvGrpSpPr>
            <p:nvPr/>
          </p:nvGrpSpPr>
          <p:grpSpPr bwMode="auto">
            <a:xfrm>
              <a:off x="3696" y="672"/>
              <a:ext cx="1584" cy="3360"/>
              <a:chOff x="3696" y="672"/>
              <a:chExt cx="1584" cy="3360"/>
            </a:xfrm>
          </p:grpSpPr>
          <p:sp>
            <p:nvSpPr>
              <p:cNvPr id="54309" name="Freeform 71"/>
              <p:cNvSpPr>
                <a:spLocks/>
              </p:cNvSpPr>
              <p:nvPr/>
            </p:nvSpPr>
            <p:spPr bwMode="auto">
              <a:xfrm rot="10800000">
                <a:off x="4608" y="3024"/>
                <a:ext cx="528" cy="384"/>
              </a:xfrm>
              <a:custGeom>
                <a:avLst/>
                <a:gdLst>
                  <a:gd name="T0" fmla="*/ 0 w 528"/>
                  <a:gd name="T1" fmla="*/ 0 h 384"/>
                  <a:gd name="T2" fmla="*/ 0 w 528"/>
                  <a:gd name="T3" fmla="*/ 384 h 384"/>
                  <a:gd name="T4" fmla="*/ 528 w 528"/>
                  <a:gd name="T5" fmla="*/ 384 h 384"/>
                  <a:gd name="T6" fmla="*/ 528 w 528"/>
                  <a:gd name="T7" fmla="*/ 0 h 3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384"/>
                  <a:gd name="T14" fmla="*/ 528 w 528"/>
                  <a:gd name="T15" fmla="*/ 384 h 3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384">
                    <a:moveTo>
                      <a:pt x="0" y="0"/>
                    </a:moveTo>
                    <a:lnTo>
                      <a:pt x="0" y="384"/>
                    </a:lnTo>
                    <a:lnTo>
                      <a:pt x="528" y="384"/>
                    </a:lnTo>
                    <a:lnTo>
                      <a:pt x="528" y="0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4310" name="Freeform 72"/>
              <p:cNvSpPr>
                <a:spLocks/>
              </p:cNvSpPr>
              <p:nvPr/>
            </p:nvSpPr>
            <p:spPr bwMode="auto">
              <a:xfrm>
                <a:off x="5136" y="672"/>
                <a:ext cx="144" cy="3360"/>
              </a:xfrm>
              <a:custGeom>
                <a:avLst/>
                <a:gdLst>
                  <a:gd name="T0" fmla="*/ 1 w 216"/>
                  <a:gd name="T1" fmla="*/ 0 h 3360"/>
                  <a:gd name="T2" fmla="*/ 1 w 216"/>
                  <a:gd name="T3" fmla="*/ 3360 h 3360"/>
                  <a:gd name="T4" fmla="*/ 0 w 216"/>
                  <a:gd name="T5" fmla="*/ 3360 h 3360"/>
                  <a:gd name="T6" fmla="*/ 0 w 216"/>
                  <a:gd name="T7" fmla="*/ 2736 h 33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"/>
                  <a:gd name="T13" fmla="*/ 0 h 3360"/>
                  <a:gd name="T14" fmla="*/ 216 w 216"/>
                  <a:gd name="T15" fmla="*/ 3360 h 33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" h="3360">
                    <a:moveTo>
                      <a:pt x="216" y="0"/>
                    </a:moveTo>
                    <a:lnTo>
                      <a:pt x="216" y="3360"/>
                    </a:lnTo>
                    <a:lnTo>
                      <a:pt x="0" y="3360"/>
                    </a:lnTo>
                    <a:lnTo>
                      <a:pt x="0" y="2736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4311" name="Freeform 73"/>
              <p:cNvSpPr>
                <a:spLocks/>
              </p:cNvSpPr>
              <p:nvPr/>
            </p:nvSpPr>
            <p:spPr bwMode="auto">
              <a:xfrm>
                <a:off x="4272" y="1632"/>
                <a:ext cx="864" cy="2394"/>
              </a:xfrm>
              <a:custGeom>
                <a:avLst/>
                <a:gdLst>
                  <a:gd name="T0" fmla="*/ 864 w 864"/>
                  <a:gd name="T1" fmla="*/ 162 h 2394"/>
                  <a:gd name="T2" fmla="*/ 864 w 864"/>
                  <a:gd name="T3" fmla="*/ 0 h 2394"/>
                  <a:gd name="T4" fmla="*/ 144 w 864"/>
                  <a:gd name="T5" fmla="*/ 0 h 2394"/>
                  <a:gd name="T6" fmla="*/ 144 w 864"/>
                  <a:gd name="T7" fmla="*/ 2394 h 2394"/>
                  <a:gd name="T8" fmla="*/ 0 w 864"/>
                  <a:gd name="T9" fmla="*/ 2394 h 2394"/>
                  <a:gd name="T10" fmla="*/ 0 w 864"/>
                  <a:gd name="T11" fmla="*/ 1758 h 239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64"/>
                  <a:gd name="T19" fmla="*/ 0 h 2394"/>
                  <a:gd name="T20" fmla="*/ 864 w 864"/>
                  <a:gd name="T21" fmla="*/ 2394 h 239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64" h="2394">
                    <a:moveTo>
                      <a:pt x="864" y="162"/>
                    </a:moveTo>
                    <a:lnTo>
                      <a:pt x="864" y="0"/>
                    </a:lnTo>
                    <a:lnTo>
                      <a:pt x="144" y="0"/>
                    </a:lnTo>
                    <a:lnTo>
                      <a:pt x="144" y="2394"/>
                    </a:lnTo>
                    <a:lnTo>
                      <a:pt x="0" y="2394"/>
                    </a:lnTo>
                    <a:lnTo>
                      <a:pt x="0" y="1758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pSp>
            <p:nvGrpSpPr>
              <p:cNvPr id="54312" name="Group 74"/>
              <p:cNvGrpSpPr>
                <a:grpSpLocks/>
              </p:cNvGrpSpPr>
              <p:nvPr/>
            </p:nvGrpSpPr>
            <p:grpSpPr bwMode="auto">
              <a:xfrm>
                <a:off x="3696" y="3408"/>
                <a:ext cx="1488" cy="96"/>
                <a:chOff x="3696" y="3408"/>
                <a:chExt cx="1488" cy="96"/>
              </a:xfrm>
            </p:grpSpPr>
            <p:grpSp>
              <p:nvGrpSpPr>
                <p:cNvPr id="54314" name="Group 75"/>
                <p:cNvGrpSpPr>
                  <a:grpSpLocks/>
                </p:cNvGrpSpPr>
                <p:nvPr/>
              </p:nvGrpSpPr>
              <p:grpSpPr bwMode="auto">
                <a:xfrm>
                  <a:off x="3696" y="3408"/>
                  <a:ext cx="624" cy="96"/>
                  <a:chOff x="3696" y="3408"/>
                  <a:chExt cx="624" cy="96"/>
                </a:xfrm>
              </p:grpSpPr>
              <p:sp>
                <p:nvSpPr>
                  <p:cNvPr id="54318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3408"/>
                    <a:ext cx="96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6800" rIns="90000" bIns="46800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54319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4224" y="3408"/>
                    <a:ext cx="96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6800" rIns="90000" bIns="46800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grpSp>
              <p:nvGrpSpPr>
                <p:cNvPr id="54315" name="Group 78"/>
                <p:cNvGrpSpPr>
                  <a:grpSpLocks/>
                </p:cNvGrpSpPr>
                <p:nvPr/>
              </p:nvGrpSpPr>
              <p:grpSpPr bwMode="auto">
                <a:xfrm>
                  <a:off x="4560" y="3408"/>
                  <a:ext cx="624" cy="96"/>
                  <a:chOff x="4560" y="3408"/>
                  <a:chExt cx="624" cy="96"/>
                </a:xfrm>
              </p:grpSpPr>
              <p:sp>
                <p:nvSpPr>
                  <p:cNvPr id="54316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3408"/>
                    <a:ext cx="96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6800" rIns="90000" bIns="46800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54317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5088" y="3408"/>
                    <a:ext cx="96" cy="9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6800" rIns="90000" bIns="46800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</p:grpSp>
          <p:sp>
            <p:nvSpPr>
              <p:cNvPr id="54313" name="Freeform 81"/>
              <p:cNvSpPr>
                <a:spLocks/>
              </p:cNvSpPr>
              <p:nvPr/>
            </p:nvSpPr>
            <p:spPr bwMode="auto">
              <a:xfrm rot="10800000">
                <a:off x="3744" y="3024"/>
                <a:ext cx="528" cy="384"/>
              </a:xfrm>
              <a:custGeom>
                <a:avLst/>
                <a:gdLst>
                  <a:gd name="T0" fmla="*/ 0 w 528"/>
                  <a:gd name="T1" fmla="*/ 0 h 384"/>
                  <a:gd name="T2" fmla="*/ 0 w 528"/>
                  <a:gd name="T3" fmla="*/ 384 h 384"/>
                  <a:gd name="T4" fmla="*/ 528 w 528"/>
                  <a:gd name="T5" fmla="*/ 384 h 384"/>
                  <a:gd name="T6" fmla="*/ 528 w 528"/>
                  <a:gd name="T7" fmla="*/ 0 h 3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384"/>
                  <a:gd name="T14" fmla="*/ 528 w 528"/>
                  <a:gd name="T15" fmla="*/ 384 h 3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384">
                    <a:moveTo>
                      <a:pt x="0" y="0"/>
                    </a:moveTo>
                    <a:lnTo>
                      <a:pt x="0" y="384"/>
                    </a:lnTo>
                    <a:lnTo>
                      <a:pt x="528" y="384"/>
                    </a:lnTo>
                    <a:lnTo>
                      <a:pt x="528" y="0"/>
                    </a:lnTo>
                  </a:path>
                </a:pathLst>
              </a:cu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grpSp>
          <p:nvGrpSpPr>
            <p:cNvPr id="54304" name="Group 82"/>
            <p:cNvGrpSpPr>
              <a:grpSpLocks/>
            </p:cNvGrpSpPr>
            <p:nvPr/>
          </p:nvGrpSpPr>
          <p:grpSpPr bwMode="auto">
            <a:xfrm>
              <a:off x="3696" y="1680"/>
              <a:ext cx="1488" cy="96"/>
              <a:chOff x="3696" y="1680"/>
              <a:chExt cx="1488" cy="96"/>
            </a:xfrm>
          </p:grpSpPr>
          <p:sp>
            <p:nvSpPr>
              <p:cNvPr id="54305" name="Oval 83"/>
              <p:cNvSpPr>
                <a:spLocks noChangeArrowheads="1"/>
              </p:cNvSpPr>
              <p:nvPr/>
            </p:nvSpPr>
            <p:spPr bwMode="auto">
              <a:xfrm>
                <a:off x="3696" y="16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54306" name="Oval 84"/>
              <p:cNvSpPr>
                <a:spLocks noChangeArrowheads="1"/>
              </p:cNvSpPr>
              <p:nvPr/>
            </p:nvSpPr>
            <p:spPr bwMode="auto">
              <a:xfrm>
                <a:off x="4224" y="16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54307" name="Oval 85"/>
              <p:cNvSpPr>
                <a:spLocks noChangeArrowheads="1"/>
              </p:cNvSpPr>
              <p:nvPr/>
            </p:nvSpPr>
            <p:spPr bwMode="auto">
              <a:xfrm>
                <a:off x="4560" y="16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54308" name="Oval 86"/>
              <p:cNvSpPr>
                <a:spLocks noChangeArrowheads="1"/>
              </p:cNvSpPr>
              <p:nvPr/>
            </p:nvSpPr>
            <p:spPr bwMode="auto">
              <a:xfrm>
                <a:off x="5088" y="1680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</p:grpSp>
      </p:grpSp>
      <p:sp>
        <p:nvSpPr>
          <p:cNvPr id="173143" name="Text Box 87"/>
          <p:cNvSpPr txBox="1">
            <a:spLocks noChangeArrowheads="1"/>
          </p:cNvSpPr>
          <p:nvPr/>
        </p:nvSpPr>
        <p:spPr bwMode="auto">
          <a:xfrm>
            <a:off x="6934200" y="3505200"/>
            <a:ext cx="1757363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2400">
                <a:solidFill>
                  <a:srgbClr val="FF0000"/>
                </a:solidFill>
                <a:latin typeface="Arial" charset="0"/>
              </a:rPr>
              <a:t>Przekaźnik</a:t>
            </a:r>
          </a:p>
          <a:p>
            <a:pPr algn="ctr">
              <a:spcBef>
                <a:spcPct val="50000"/>
              </a:spcBef>
            </a:pPr>
            <a:r>
              <a:rPr lang="pl-PL" sz="2400">
                <a:solidFill>
                  <a:srgbClr val="FF0000"/>
                </a:solidFill>
                <a:latin typeface="Arial" charset="0"/>
              </a:rPr>
              <a:t>zasilający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3144" name="Text Box 88"/>
          <p:cNvSpPr txBox="1">
            <a:spLocks noChangeArrowheads="1"/>
          </p:cNvSpPr>
          <p:nvPr/>
        </p:nvSpPr>
        <p:spPr bwMode="auto">
          <a:xfrm>
            <a:off x="6948488" y="5589588"/>
            <a:ext cx="1400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latin typeface="Arial" charset="0"/>
              </a:rPr>
              <a:t>Przekaźnik</a:t>
            </a:r>
            <a:r>
              <a:rPr lang="de-DE" sz="1600">
                <a:latin typeface="Arial" charset="0"/>
              </a:rPr>
              <a:t> 1</a:t>
            </a:r>
            <a:endParaRPr lang="de-DE" sz="800" b="0">
              <a:latin typeface="Arial" charset="0"/>
            </a:endParaRPr>
          </a:p>
        </p:txBody>
      </p:sp>
      <p:pic>
        <p:nvPicPr>
          <p:cNvPr id="54298" name="Obraz 91" descr="logo lcn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7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17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6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17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7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 animBg="1"/>
      <p:bldP spid="173060" grpId="0" animBg="1"/>
      <p:bldP spid="173097" grpId="0" animBg="1"/>
      <p:bldP spid="173098" grpId="0" animBg="1"/>
      <p:bldP spid="173099" grpId="0" animBg="1"/>
      <p:bldP spid="173100" grpId="0" animBg="1"/>
      <p:bldP spid="173101" grpId="0" animBg="1"/>
      <p:bldP spid="173102" grpId="0" autoUpdateAnimBg="0"/>
      <p:bldP spid="173103" grpId="0" animBg="1"/>
      <p:bldP spid="173107" grpId="0" animBg="1"/>
      <p:bldP spid="173108" grpId="0" animBg="1"/>
      <p:bldP spid="173109" grpId="0" animBg="1"/>
      <p:bldP spid="173110" grpId="0" autoUpdateAnimBg="0"/>
      <p:bldP spid="173120" grpId="0" animBg="1"/>
      <p:bldP spid="173143" grpId="0" autoUpdateAnimBg="0"/>
      <p:bldP spid="17314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H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4419600"/>
            <a:ext cx="16160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76800" y="3886200"/>
            <a:ext cx="381000" cy="1828800"/>
            <a:chOff x="3072" y="2448"/>
            <a:chExt cx="240" cy="1152"/>
          </a:xfrm>
        </p:grpSpPr>
        <p:sp>
          <p:nvSpPr>
            <p:cNvPr id="19523" name="Freeform 4"/>
            <p:cNvSpPr>
              <a:spLocks/>
            </p:cNvSpPr>
            <p:nvPr/>
          </p:nvSpPr>
          <p:spPr bwMode="auto">
            <a:xfrm>
              <a:off x="3072" y="2448"/>
              <a:ext cx="240" cy="1152"/>
            </a:xfrm>
            <a:custGeom>
              <a:avLst/>
              <a:gdLst>
                <a:gd name="T0" fmla="*/ 240 w 240"/>
                <a:gd name="T1" fmla="*/ 0 h 1152"/>
                <a:gd name="T2" fmla="*/ 240 w 240"/>
                <a:gd name="T3" fmla="*/ 1152 h 1152"/>
                <a:gd name="T4" fmla="*/ 0 w 240"/>
                <a:gd name="T5" fmla="*/ 1152 h 1152"/>
                <a:gd name="T6" fmla="*/ 0 60000 65536"/>
                <a:gd name="T7" fmla="*/ 0 60000 65536"/>
                <a:gd name="T8" fmla="*/ 0 60000 65536"/>
                <a:gd name="T9" fmla="*/ 0 w 240"/>
                <a:gd name="T10" fmla="*/ 0 h 1152"/>
                <a:gd name="T11" fmla="*/ 240 w 240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152">
                  <a:moveTo>
                    <a:pt x="240" y="0"/>
                  </a:moveTo>
                  <a:lnTo>
                    <a:pt x="240" y="1152"/>
                  </a:lnTo>
                  <a:lnTo>
                    <a:pt x="0" y="1152"/>
                  </a:lnTo>
                </a:path>
              </a:pathLst>
            </a:custGeom>
            <a:noFill/>
            <a:ln w="635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19524" name="Line 5"/>
            <p:cNvSpPr>
              <a:spLocks noChangeShapeType="1"/>
            </p:cNvSpPr>
            <p:nvPr/>
          </p:nvSpPr>
          <p:spPr bwMode="auto">
            <a:xfrm>
              <a:off x="3072" y="3024"/>
              <a:ext cx="240" cy="0"/>
            </a:xfrm>
            <a:prstGeom prst="line">
              <a:avLst/>
            </a:prstGeom>
            <a:noFill/>
            <a:ln w="635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990600" y="3884613"/>
            <a:ext cx="6932613" cy="1587"/>
            <a:chOff x="624" y="2447"/>
            <a:chExt cx="4367" cy="1"/>
          </a:xfrm>
        </p:grpSpPr>
        <p:grpSp>
          <p:nvGrpSpPr>
            <p:cNvPr id="19509" name="Group 7"/>
            <p:cNvGrpSpPr>
              <a:grpSpLocks/>
            </p:cNvGrpSpPr>
            <p:nvPr/>
          </p:nvGrpSpPr>
          <p:grpSpPr bwMode="auto">
            <a:xfrm rot="5400000">
              <a:off x="2304" y="768"/>
              <a:ext cx="0" cy="3360"/>
              <a:chOff x="2112" y="768"/>
              <a:chExt cx="0" cy="3360"/>
            </a:xfrm>
          </p:grpSpPr>
          <p:sp>
            <p:nvSpPr>
              <p:cNvPr id="19513" name="Line 8"/>
              <p:cNvSpPr>
                <a:spLocks noChangeShapeType="1"/>
              </p:cNvSpPr>
              <p:nvPr/>
            </p:nvSpPr>
            <p:spPr bwMode="auto">
              <a:xfrm>
                <a:off x="2112" y="379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19514" name="Line 9"/>
              <p:cNvSpPr>
                <a:spLocks noChangeShapeType="1"/>
              </p:cNvSpPr>
              <p:nvPr/>
            </p:nvSpPr>
            <p:spPr bwMode="auto">
              <a:xfrm>
                <a:off x="2112" y="345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19515" name="Line 10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19516" name="Line 11"/>
              <p:cNvSpPr>
                <a:spLocks noChangeShapeType="1"/>
              </p:cNvSpPr>
              <p:nvPr/>
            </p:nvSpPr>
            <p:spPr bwMode="auto">
              <a:xfrm>
                <a:off x="2112" y="278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19517" name="Line 12"/>
              <p:cNvSpPr>
                <a:spLocks noChangeShapeType="1"/>
              </p:cNvSpPr>
              <p:nvPr/>
            </p:nvSpPr>
            <p:spPr bwMode="auto">
              <a:xfrm>
                <a:off x="2112" y="244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19518" name="Line 13"/>
              <p:cNvSpPr>
                <a:spLocks noChangeShapeType="1"/>
              </p:cNvSpPr>
              <p:nvPr/>
            </p:nvSpPr>
            <p:spPr bwMode="auto">
              <a:xfrm>
                <a:off x="2112" y="211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19519" name="Line 14"/>
              <p:cNvSpPr>
                <a:spLocks noChangeShapeType="1"/>
              </p:cNvSpPr>
              <p:nvPr/>
            </p:nvSpPr>
            <p:spPr bwMode="auto">
              <a:xfrm>
                <a:off x="2112" y="177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19520" name="Line 15"/>
              <p:cNvSpPr>
                <a:spLocks noChangeShapeType="1"/>
              </p:cNvSpPr>
              <p:nvPr/>
            </p:nvSpPr>
            <p:spPr bwMode="auto">
              <a:xfrm>
                <a:off x="2112" y="144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19521" name="Line 16"/>
              <p:cNvSpPr>
                <a:spLocks noChangeShapeType="1"/>
              </p:cNvSpPr>
              <p:nvPr/>
            </p:nvSpPr>
            <p:spPr bwMode="auto">
              <a:xfrm>
                <a:off x="2112" y="110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19522" name="Line 17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19510" name="Line 18"/>
            <p:cNvSpPr>
              <a:spLocks noChangeShapeType="1"/>
            </p:cNvSpPr>
            <p:nvPr/>
          </p:nvSpPr>
          <p:spPr bwMode="auto">
            <a:xfrm rot="5400000">
              <a:off x="4151" y="2279"/>
              <a:ext cx="0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9511" name="Line 19"/>
            <p:cNvSpPr>
              <a:spLocks noChangeShapeType="1"/>
            </p:cNvSpPr>
            <p:nvPr/>
          </p:nvSpPr>
          <p:spPr bwMode="auto">
            <a:xfrm rot="5400000">
              <a:off x="4487" y="2279"/>
              <a:ext cx="0" cy="336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9512" name="Line 20"/>
            <p:cNvSpPr>
              <a:spLocks noChangeShapeType="1"/>
            </p:cNvSpPr>
            <p:nvPr/>
          </p:nvSpPr>
          <p:spPr bwMode="auto">
            <a:xfrm rot="5400000">
              <a:off x="4823" y="2279"/>
              <a:ext cx="0" cy="336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sp>
        <p:nvSpPr>
          <p:cNvPr id="238613" name="Rectangle 21"/>
          <p:cNvSpPr>
            <a:spLocks noChangeArrowheads="1"/>
          </p:cNvSpPr>
          <p:nvPr/>
        </p:nvSpPr>
        <p:spPr bwMode="auto">
          <a:xfrm>
            <a:off x="5435600" y="2205038"/>
            <a:ext cx="3276600" cy="137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graphicFrame>
        <p:nvGraphicFramePr>
          <p:cNvPr id="238614" name="Object 2"/>
          <p:cNvGraphicFramePr>
            <a:graphicFrameLocks noChangeAspect="1"/>
          </p:cNvGraphicFramePr>
          <p:nvPr/>
        </p:nvGraphicFramePr>
        <p:xfrm>
          <a:off x="1219200" y="914400"/>
          <a:ext cx="3200400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az - mapa bitowa" r:id="rId3" imgW="5401429" imgH="3419952" progId="PBrush">
                  <p:embed/>
                </p:oleObj>
              </mc:Choice>
              <mc:Fallback>
                <p:oleObj name="Obraz - mapa bitowa" r:id="rId3" imgW="5401429" imgH="3419952" progId="PBrush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914400"/>
                        <a:ext cx="3200400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191000" y="990600"/>
            <a:ext cx="609600" cy="1655763"/>
            <a:chOff x="1248" y="2784"/>
            <a:chExt cx="384" cy="1043"/>
          </a:xfrm>
        </p:grpSpPr>
        <p:pic>
          <p:nvPicPr>
            <p:cNvPr id="19506" name="Picture 24"/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784"/>
              <a:ext cx="3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7" name="Picture 25"/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120"/>
              <a:ext cx="3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508" name="Picture 26"/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-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3456"/>
              <a:ext cx="384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8619" name="Line 27"/>
          <p:cNvSpPr>
            <a:spLocks noChangeShapeType="1"/>
          </p:cNvSpPr>
          <p:nvPr/>
        </p:nvSpPr>
        <p:spPr bwMode="auto">
          <a:xfrm>
            <a:off x="990600" y="3200400"/>
            <a:ext cx="6934200" cy="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38620" name="Line 28"/>
          <p:cNvSpPr>
            <a:spLocks noChangeShapeType="1"/>
          </p:cNvSpPr>
          <p:nvPr/>
        </p:nvSpPr>
        <p:spPr bwMode="auto">
          <a:xfrm>
            <a:off x="990600" y="3429000"/>
            <a:ext cx="6934200" cy="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38621" name="Line 29"/>
          <p:cNvSpPr>
            <a:spLocks noChangeShapeType="1"/>
          </p:cNvSpPr>
          <p:nvPr/>
        </p:nvSpPr>
        <p:spPr bwMode="auto">
          <a:xfrm>
            <a:off x="990600" y="3657600"/>
            <a:ext cx="6934200" cy="0"/>
          </a:xfrm>
          <a:prstGeom prst="line">
            <a:avLst/>
          </a:prstGeom>
          <a:noFill/>
          <a:ln w="63500">
            <a:solidFill>
              <a:srgbClr val="F81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38622" name="Line 30"/>
          <p:cNvSpPr>
            <a:spLocks noChangeShapeType="1"/>
          </p:cNvSpPr>
          <p:nvPr/>
        </p:nvSpPr>
        <p:spPr bwMode="auto">
          <a:xfrm>
            <a:off x="6934200" y="3200400"/>
            <a:ext cx="1588" cy="1447800"/>
          </a:xfrm>
          <a:prstGeom prst="line">
            <a:avLst/>
          </a:pr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38623" name="Line 31"/>
          <p:cNvSpPr>
            <a:spLocks noChangeShapeType="1"/>
          </p:cNvSpPr>
          <p:nvPr/>
        </p:nvSpPr>
        <p:spPr bwMode="auto">
          <a:xfrm>
            <a:off x="7391400" y="3657600"/>
            <a:ext cx="1588" cy="990600"/>
          </a:xfrm>
          <a:prstGeom prst="line">
            <a:avLst/>
          </a:prstGeom>
          <a:noFill/>
          <a:ln w="63500">
            <a:solidFill>
              <a:srgbClr val="F81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38624" name="Line 32"/>
          <p:cNvSpPr>
            <a:spLocks noChangeShapeType="1"/>
          </p:cNvSpPr>
          <p:nvPr/>
        </p:nvSpPr>
        <p:spPr bwMode="auto">
          <a:xfrm>
            <a:off x="7162800" y="3429000"/>
            <a:ext cx="1588" cy="121920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238625" name="AutoShape 33"/>
          <p:cNvCxnSpPr>
            <a:cxnSpLocks noChangeShapeType="1"/>
            <a:endCxn id="238632" idx="4"/>
          </p:cNvCxnSpPr>
          <p:nvPr/>
        </p:nvCxnSpPr>
        <p:spPr bwMode="auto">
          <a:xfrm rot="10800000" flipV="1">
            <a:off x="4648200" y="4648200"/>
            <a:ext cx="2019300" cy="1295400"/>
          </a:xfrm>
          <a:prstGeom prst="bentConnector4">
            <a:avLst>
              <a:gd name="adj1" fmla="val 44338"/>
              <a:gd name="adj2" fmla="val 117648"/>
            </a:avLst>
          </a:prstGeom>
          <a:noFill/>
          <a:ln w="635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8626" name="AutoShape 34"/>
          <p:cNvCxnSpPr>
            <a:cxnSpLocks noChangeShapeType="1"/>
            <a:stCxn id="238641" idx="4"/>
            <a:endCxn id="238632" idx="0"/>
          </p:cNvCxnSpPr>
          <p:nvPr/>
        </p:nvCxnSpPr>
        <p:spPr bwMode="auto">
          <a:xfrm>
            <a:off x="4648200" y="5029200"/>
            <a:ext cx="0" cy="457200"/>
          </a:xfrm>
          <a:prstGeom prst="straightConnector1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8627" name="Freeform 35"/>
          <p:cNvSpPr>
            <a:spLocks/>
          </p:cNvSpPr>
          <p:nvPr/>
        </p:nvSpPr>
        <p:spPr bwMode="auto">
          <a:xfrm>
            <a:off x="4038600" y="3429000"/>
            <a:ext cx="609600" cy="1828800"/>
          </a:xfrm>
          <a:custGeom>
            <a:avLst/>
            <a:gdLst>
              <a:gd name="T0" fmla="*/ 2147483647 w 384"/>
              <a:gd name="T1" fmla="*/ 2147483647 h 1056"/>
              <a:gd name="T2" fmla="*/ 0 w 384"/>
              <a:gd name="T3" fmla="*/ 2147483647 h 1056"/>
              <a:gd name="T4" fmla="*/ 0 w 384"/>
              <a:gd name="T5" fmla="*/ 0 h 1056"/>
              <a:gd name="T6" fmla="*/ 0 60000 65536"/>
              <a:gd name="T7" fmla="*/ 0 60000 65536"/>
              <a:gd name="T8" fmla="*/ 0 60000 65536"/>
              <a:gd name="T9" fmla="*/ 0 w 384"/>
              <a:gd name="T10" fmla="*/ 0 h 1056"/>
              <a:gd name="T11" fmla="*/ 384 w 384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056">
                <a:moveTo>
                  <a:pt x="384" y="1056"/>
                </a:moveTo>
                <a:lnTo>
                  <a:pt x="0" y="1056"/>
                </a:lnTo>
                <a:lnTo>
                  <a:pt x="0" y="0"/>
                </a:lnTo>
              </a:path>
            </a:pathLst>
          </a:cu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238628" name="AutoShape 36"/>
          <p:cNvCxnSpPr>
            <a:cxnSpLocks noChangeShapeType="1"/>
            <a:endCxn id="238639" idx="2"/>
          </p:cNvCxnSpPr>
          <p:nvPr/>
        </p:nvCxnSpPr>
        <p:spPr bwMode="auto">
          <a:xfrm rot="10800000" flipV="1">
            <a:off x="1828800" y="1285875"/>
            <a:ext cx="2362200" cy="314325"/>
          </a:xfrm>
          <a:prstGeom prst="curvedConnector4">
            <a:avLst>
              <a:gd name="adj1" fmla="val 50269"/>
              <a:gd name="adj2" fmla="val 277778"/>
            </a:avLst>
          </a:prstGeom>
          <a:noFill/>
          <a:ln w="127000">
            <a:solidFill>
              <a:srgbClr val="F819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8629" name="AutoShape 37"/>
          <p:cNvCxnSpPr>
            <a:cxnSpLocks noChangeShapeType="1"/>
            <a:stCxn id="238639" idx="2"/>
            <a:endCxn id="238635" idx="0"/>
          </p:cNvCxnSpPr>
          <p:nvPr/>
        </p:nvCxnSpPr>
        <p:spPr bwMode="auto">
          <a:xfrm rot="5400000">
            <a:off x="1044575" y="2155825"/>
            <a:ext cx="1339850" cy="228600"/>
          </a:xfrm>
          <a:prstGeom prst="curvedConnector3">
            <a:avLst>
              <a:gd name="adj1" fmla="val 51185"/>
            </a:avLst>
          </a:prstGeom>
          <a:noFill/>
          <a:ln w="127000">
            <a:solidFill>
              <a:srgbClr val="F819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8630" name="AutoShape 38"/>
          <p:cNvCxnSpPr>
            <a:cxnSpLocks noChangeShapeType="1"/>
            <a:stCxn id="238623" idx="1"/>
            <a:endCxn id="238636" idx="0"/>
          </p:cNvCxnSpPr>
          <p:nvPr/>
        </p:nvCxnSpPr>
        <p:spPr bwMode="auto">
          <a:xfrm rot="5400000">
            <a:off x="6836569" y="4777581"/>
            <a:ext cx="654050" cy="458788"/>
          </a:xfrm>
          <a:prstGeom prst="curvedConnector3">
            <a:avLst>
              <a:gd name="adj1" fmla="val 47574"/>
            </a:avLst>
          </a:prstGeom>
          <a:noFill/>
          <a:ln w="127000">
            <a:solidFill>
              <a:srgbClr val="F8190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8631" name="AutoShape 39"/>
          <p:cNvCxnSpPr>
            <a:cxnSpLocks noChangeShapeType="1"/>
            <a:stCxn id="238637" idx="0"/>
            <a:endCxn id="238641" idx="7"/>
          </p:cNvCxnSpPr>
          <p:nvPr/>
        </p:nvCxnSpPr>
        <p:spPr bwMode="auto">
          <a:xfrm rot="5400000" flipH="1">
            <a:off x="5524500" y="3924300"/>
            <a:ext cx="695325" cy="2124075"/>
          </a:xfrm>
          <a:prstGeom prst="curvedConnector3">
            <a:avLst>
              <a:gd name="adj1" fmla="val 142468"/>
            </a:avLst>
          </a:prstGeom>
          <a:noFill/>
          <a:ln w="1270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8632" name="AutoShape 40"/>
          <p:cNvSpPr>
            <a:spLocks noChangeArrowheads="1"/>
          </p:cNvSpPr>
          <p:nvPr/>
        </p:nvSpPr>
        <p:spPr bwMode="auto">
          <a:xfrm>
            <a:off x="4419600" y="5486400"/>
            <a:ext cx="457200" cy="457200"/>
          </a:xfrm>
          <a:prstGeom prst="flowChartSummingJunction">
            <a:avLst/>
          </a:prstGeom>
          <a:solidFill>
            <a:srgbClr val="CC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38633" name="Line 41"/>
          <p:cNvSpPr>
            <a:spLocks noChangeShapeType="1"/>
          </p:cNvSpPr>
          <p:nvPr/>
        </p:nvSpPr>
        <p:spPr bwMode="auto">
          <a:xfrm>
            <a:off x="1979613" y="2924175"/>
            <a:ext cx="0" cy="533400"/>
          </a:xfrm>
          <a:prstGeom prst="line">
            <a:avLst/>
          </a:prstGeom>
          <a:noFill/>
          <a:ln w="635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38634" name="Line 42"/>
          <p:cNvSpPr>
            <a:spLocks noChangeShapeType="1"/>
          </p:cNvSpPr>
          <p:nvPr/>
        </p:nvSpPr>
        <p:spPr bwMode="auto">
          <a:xfrm>
            <a:off x="1371600" y="2895600"/>
            <a:ext cx="0" cy="304800"/>
          </a:xfrm>
          <a:prstGeom prst="line">
            <a:avLst/>
          </a:prstGeom>
          <a:noFill/>
          <a:ln w="635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38635" name="Line 43"/>
          <p:cNvSpPr>
            <a:spLocks noChangeShapeType="1"/>
          </p:cNvSpPr>
          <p:nvPr/>
        </p:nvSpPr>
        <p:spPr bwMode="auto">
          <a:xfrm>
            <a:off x="1600200" y="2971800"/>
            <a:ext cx="0" cy="685800"/>
          </a:xfrm>
          <a:prstGeom prst="line">
            <a:avLst/>
          </a:prstGeom>
          <a:noFill/>
          <a:ln w="63500">
            <a:solidFill>
              <a:srgbClr val="F819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38636" name="Rectangle 44"/>
          <p:cNvSpPr>
            <a:spLocks noChangeArrowheads="1"/>
          </p:cNvSpPr>
          <p:nvPr/>
        </p:nvSpPr>
        <p:spPr bwMode="auto">
          <a:xfrm>
            <a:off x="6629400" y="5334000"/>
            <a:ext cx="609600" cy="304800"/>
          </a:xfrm>
          <a:prstGeom prst="rect">
            <a:avLst/>
          </a:prstGeom>
          <a:solidFill>
            <a:srgbClr val="FFEB00"/>
          </a:solidFill>
          <a:ln w="9525">
            <a:solidFill>
              <a:srgbClr val="F819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38637" name="Text Box 45"/>
          <p:cNvSpPr txBox="1">
            <a:spLocks noChangeArrowheads="1"/>
          </p:cNvSpPr>
          <p:nvPr/>
        </p:nvSpPr>
        <p:spPr bwMode="auto">
          <a:xfrm>
            <a:off x="6477000" y="53340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22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238638" name="Rectangle 46"/>
          <p:cNvSpPr>
            <a:spLocks noChangeArrowheads="1"/>
          </p:cNvSpPr>
          <p:nvPr/>
        </p:nvSpPr>
        <p:spPr bwMode="auto">
          <a:xfrm>
            <a:off x="1524000" y="1295400"/>
            <a:ext cx="609600" cy="304800"/>
          </a:xfrm>
          <a:prstGeom prst="rect">
            <a:avLst/>
          </a:prstGeom>
          <a:solidFill>
            <a:srgbClr val="FFEB00"/>
          </a:solidFill>
          <a:ln w="9525">
            <a:solidFill>
              <a:srgbClr val="F81902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38639" name="Text Box 47"/>
          <p:cNvSpPr txBox="1">
            <a:spLocks noChangeArrowheads="1"/>
          </p:cNvSpPr>
          <p:nvPr/>
        </p:nvSpPr>
        <p:spPr bwMode="auto">
          <a:xfrm>
            <a:off x="1524000" y="12954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rgbClr val="F81902"/>
                </a:solidFill>
                <a:latin typeface="Arial" charset="0"/>
              </a:rPr>
              <a:t>ID 11</a:t>
            </a:r>
            <a:endParaRPr lang="de-DE" sz="800" b="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238640" name="AutoShape 48"/>
          <p:cNvSpPr>
            <a:spLocks noChangeArrowheads="1"/>
          </p:cNvSpPr>
          <p:nvPr/>
        </p:nvSpPr>
        <p:spPr bwMode="auto">
          <a:xfrm>
            <a:off x="4419600" y="4572000"/>
            <a:ext cx="457200" cy="457200"/>
          </a:xfrm>
          <a:prstGeom prst="flowChartSummingJunction">
            <a:avLst/>
          </a:prstGeom>
          <a:solidFill>
            <a:srgbClr val="CCCC0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38641" name="AutoShape 49"/>
          <p:cNvSpPr>
            <a:spLocks noChangeArrowheads="1"/>
          </p:cNvSpPr>
          <p:nvPr/>
        </p:nvSpPr>
        <p:spPr bwMode="auto">
          <a:xfrm>
            <a:off x="4419600" y="4572000"/>
            <a:ext cx="457200" cy="457200"/>
          </a:xfrm>
          <a:prstGeom prst="flowChartSummingJunction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38642" name="Text Box 50"/>
          <p:cNvSpPr txBox="1">
            <a:spLocks noChangeArrowheads="1"/>
          </p:cNvSpPr>
          <p:nvPr/>
        </p:nvSpPr>
        <p:spPr bwMode="auto">
          <a:xfrm>
            <a:off x="6705600" y="1196975"/>
            <a:ext cx="2438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2400">
                <a:latin typeface="Arial" charset="0"/>
              </a:rPr>
              <a:t>LCN </a:t>
            </a:r>
            <a:r>
              <a:rPr lang="pl-PL" sz="2400">
                <a:latin typeface="Arial" charset="0"/>
              </a:rPr>
              <a:t>adresuje</a:t>
            </a:r>
            <a:r>
              <a:rPr lang="de-DE" sz="2400">
                <a:latin typeface="Arial" charset="0"/>
              </a:rPr>
              <a:t> </a:t>
            </a:r>
            <a:r>
              <a:rPr lang="pl-PL" sz="2400">
                <a:latin typeface="Arial" charset="0"/>
              </a:rPr>
              <a:t>bezpośrednio</a:t>
            </a:r>
            <a:endParaRPr lang="de-DE" sz="2400">
              <a:solidFill>
                <a:srgbClr val="F81902"/>
              </a:solidFill>
              <a:latin typeface="Arial" charset="0"/>
            </a:endParaRPr>
          </a:p>
        </p:txBody>
      </p:sp>
      <p:sp>
        <p:nvSpPr>
          <p:cNvPr id="238643" name="Text Box 51"/>
          <p:cNvSpPr txBox="1">
            <a:spLocks noChangeArrowheads="1"/>
          </p:cNvSpPr>
          <p:nvPr/>
        </p:nvSpPr>
        <p:spPr bwMode="auto">
          <a:xfrm>
            <a:off x="4932363" y="2514600"/>
            <a:ext cx="36782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400" b="0">
                <a:latin typeface="Arial" charset="0"/>
              </a:rPr>
              <a:t>To będzie tak zaprogramowane</a:t>
            </a:r>
            <a:r>
              <a:rPr lang="de-DE" sz="1400" b="0">
                <a:latin typeface="Arial" charset="0"/>
              </a:rPr>
              <a:t>, </a:t>
            </a:r>
            <a:r>
              <a:rPr lang="pl-PL" sz="1400" b="0">
                <a:latin typeface="Arial" charset="0"/>
              </a:rPr>
              <a:t>jak</a:t>
            </a:r>
            <a:r>
              <a:rPr lang="de-DE" sz="1400" b="0">
                <a:latin typeface="Arial" charset="0"/>
              </a:rPr>
              <a:t> </a:t>
            </a:r>
            <a:r>
              <a:rPr lang="pl-PL" sz="1400" b="0">
                <a:latin typeface="Arial" charset="0"/>
              </a:rPr>
              <a:t>będą podłączone konwencjonalne przyciski!</a:t>
            </a:r>
            <a:endParaRPr lang="de-DE" sz="1400" b="0">
              <a:solidFill>
                <a:srgbClr val="F81902"/>
              </a:solidFill>
              <a:latin typeface="Arial" charset="0"/>
            </a:endParaRP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5292725" y="765175"/>
            <a:ext cx="1406525" cy="1619250"/>
            <a:chOff x="3168" y="672"/>
            <a:chExt cx="886" cy="768"/>
          </a:xfrm>
        </p:grpSpPr>
        <p:sp>
          <p:nvSpPr>
            <p:cNvPr id="19504" name="AutoShape 53"/>
            <p:cNvSpPr>
              <a:spLocks noChangeArrowheads="1"/>
            </p:cNvSpPr>
            <p:nvPr/>
          </p:nvSpPr>
          <p:spPr bwMode="auto">
            <a:xfrm rot="5400000">
              <a:off x="3216" y="624"/>
              <a:ext cx="768" cy="864"/>
            </a:xfrm>
            <a:prstGeom prst="wedgeRoundRectCallout">
              <a:avLst>
                <a:gd name="adj1" fmla="val -29171"/>
                <a:gd name="adj2" fmla="val 98824"/>
                <a:gd name="adj3" fmla="val 16667"/>
              </a:avLst>
            </a:prstGeom>
            <a:solidFill>
              <a:srgbClr val="FFEB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eaLnBrk="0" hangingPunct="0"/>
              <a:endParaRPr lang="en-US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505" name="Rectangle 54"/>
            <p:cNvSpPr>
              <a:spLocks noChangeArrowheads="1"/>
            </p:cNvSpPr>
            <p:nvPr/>
          </p:nvSpPr>
          <p:spPr bwMode="auto">
            <a:xfrm>
              <a:off x="3182" y="679"/>
              <a:ext cx="872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200" u="sng">
                  <a:solidFill>
                    <a:schemeClr val="tx1"/>
                  </a:solidFill>
                  <a:latin typeface="Arial" charset="0"/>
                </a:rPr>
                <a:t>Przycisk</a:t>
              </a:r>
              <a:r>
                <a:rPr lang="de-DE" sz="1200" u="sng">
                  <a:solidFill>
                    <a:schemeClr val="tx1"/>
                  </a:solidFill>
                  <a:latin typeface="Arial" charset="0"/>
                </a:rPr>
                <a:t> A1</a:t>
              </a:r>
              <a:endParaRPr lang="de-DE" sz="1200">
                <a:solidFill>
                  <a:schemeClr val="tx1"/>
                </a:solidFill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</a:pPr>
              <a:r>
                <a:rPr lang="pl-PL" sz="1200">
                  <a:solidFill>
                    <a:schemeClr val="tx1"/>
                  </a:solidFill>
                  <a:latin typeface="Arial" charset="0"/>
                </a:rPr>
                <a:t>Do</a:t>
              </a:r>
              <a:r>
                <a:rPr lang="de-DE" sz="12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pl-PL" sz="1200">
                  <a:solidFill>
                    <a:schemeClr val="tx1"/>
                  </a:solidFill>
                  <a:latin typeface="Arial" charset="0"/>
                </a:rPr>
                <a:t>modułu</a:t>
              </a:r>
              <a:r>
                <a:rPr lang="de-DE" sz="1200">
                  <a:solidFill>
                    <a:schemeClr val="tx1"/>
                  </a:solidFill>
                  <a:latin typeface="Arial" charset="0"/>
                </a:rPr>
                <a:t> 22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pl-PL" sz="1200">
                  <a:solidFill>
                    <a:schemeClr val="tx1"/>
                  </a:solidFill>
                  <a:latin typeface="Arial" charset="0"/>
                </a:rPr>
                <a:t>Wyjście</a:t>
              </a:r>
              <a:r>
                <a:rPr lang="de-DE" sz="12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pl-PL" sz="1200">
                  <a:solidFill>
                    <a:schemeClr val="tx1"/>
                  </a:solidFill>
                  <a:latin typeface="Arial" charset="0"/>
                </a:rPr>
                <a:t>2</a:t>
              </a:r>
              <a:endParaRPr lang="de-DE" sz="1200">
                <a:solidFill>
                  <a:schemeClr val="tx1"/>
                </a:solidFill>
                <a:latin typeface="Arial" charset="0"/>
              </a:endParaRPr>
            </a:p>
            <a:p>
              <a:pPr algn="ctr" eaLnBrk="0" hangingPunct="0">
                <a:spcBef>
                  <a:spcPct val="50000"/>
                </a:spcBef>
              </a:pPr>
              <a:r>
                <a:rPr lang="pl-PL" sz="1200">
                  <a:solidFill>
                    <a:schemeClr val="tx1"/>
                  </a:solidFill>
                  <a:latin typeface="Arial" charset="0"/>
                </a:rPr>
                <a:t>Natężenie</a:t>
              </a:r>
              <a:r>
                <a:rPr lang="de-DE" sz="1200">
                  <a:solidFill>
                    <a:schemeClr val="tx1"/>
                  </a:solidFill>
                  <a:latin typeface="Arial" charset="0"/>
                </a:rPr>
                <a:t> 100%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pl-PL" sz="1200">
                  <a:solidFill>
                    <a:schemeClr val="tx1"/>
                  </a:solidFill>
                  <a:latin typeface="Arial" charset="0"/>
                </a:rPr>
                <a:t>Rampa </a:t>
              </a:r>
              <a:r>
                <a:rPr lang="de-DE" sz="1200">
                  <a:solidFill>
                    <a:schemeClr val="tx1"/>
                  </a:solidFill>
                  <a:latin typeface="Arial" charset="0"/>
                </a:rPr>
                <a:t>2sek. </a:t>
              </a:r>
              <a:endParaRPr lang="de-DE" sz="14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9490" name="Group 55"/>
          <p:cNvGrpSpPr>
            <a:grpSpLocks/>
          </p:cNvGrpSpPr>
          <p:nvPr/>
        </p:nvGrpSpPr>
        <p:grpSpPr bwMode="auto">
          <a:xfrm>
            <a:off x="971550" y="6597650"/>
            <a:ext cx="8212138" cy="274638"/>
            <a:chOff x="288" y="4147"/>
            <a:chExt cx="5502" cy="186"/>
          </a:xfrm>
        </p:grpSpPr>
        <p:sp>
          <p:nvSpPr>
            <p:cNvPr id="19502" name="Line 5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19503" name="Text Box 57"/>
            <p:cNvSpPr txBox="1">
              <a:spLocks noChangeArrowheads="1"/>
            </p:cNvSpPr>
            <p:nvPr/>
          </p:nvSpPr>
          <p:spPr bwMode="auto">
            <a:xfrm>
              <a:off x="5186" y="4147"/>
              <a:ext cx="60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cxnSp>
        <p:nvCxnSpPr>
          <p:cNvPr id="238650" name="AutoShape 58"/>
          <p:cNvCxnSpPr>
            <a:cxnSpLocks noChangeShapeType="1"/>
          </p:cNvCxnSpPr>
          <p:nvPr/>
        </p:nvCxnSpPr>
        <p:spPr bwMode="auto">
          <a:xfrm rot="5400000" flipV="1">
            <a:off x="3645694" y="897731"/>
            <a:ext cx="1739900" cy="5792788"/>
          </a:xfrm>
          <a:prstGeom prst="curvedConnector5">
            <a:avLst>
              <a:gd name="adj1" fmla="val 43431"/>
              <a:gd name="adj2" fmla="val 82157"/>
              <a:gd name="adj3" fmla="val 45343"/>
            </a:avLst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457200" y="3016250"/>
            <a:ext cx="533400" cy="1022350"/>
            <a:chOff x="336" y="1900"/>
            <a:chExt cx="336" cy="644"/>
          </a:xfrm>
        </p:grpSpPr>
        <p:sp>
          <p:nvSpPr>
            <p:cNvPr id="19498" name="Text Box 60"/>
            <p:cNvSpPr txBox="1">
              <a:spLocks noChangeArrowheads="1"/>
            </p:cNvSpPr>
            <p:nvPr/>
          </p:nvSpPr>
          <p:spPr bwMode="auto">
            <a:xfrm>
              <a:off x="336" y="2044"/>
              <a:ext cx="1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6699FF"/>
                  </a:solidFill>
                  <a:latin typeface="Arial" charset="0"/>
                </a:rPr>
                <a:t>N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499" name="Text Box 61"/>
            <p:cNvSpPr txBox="1">
              <a:spLocks noChangeArrowheads="1"/>
            </p:cNvSpPr>
            <p:nvPr/>
          </p:nvSpPr>
          <p:spPr bwMode="auto">
            <a:xfrm>
              <a:off x="336" y="2188"/>
              <a:ext cx="1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F81902"/>
                  </a:solidFill>
                  <a:latin typeface="Arial" charset="0"/>
                </a:rPr>
                <a:t>D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9500" name="Text Box 62"/>
            <p:cNvSpPr txBox="1">
              <a:spLocks noChangeArrowheads="1"/>
            </p:cNvSpPr>
            <p:nvPr/>
          </p:nvSpPr>
          <p:spPr bwMode="auto">
            <a:xfrm>
              <a:off x="336" y="1900"/>
              <a:ext cx="1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chemeClr val="bg2"/>
                  </a:solidFill>
                  <a:latin typeface="Arial" charset="0"/>
                </a:rPr>
                <a:t>L</a:t>
              </a:r>
              <a:endParaRPr lang="de-DE" sz="800" b="0">
                <a:solidFill>
                  <a:schemeClr val="bg2"/>
                </a:solidFill>
                <a:latin typeface="Arial" charset="0"/>
              </a:endParaRPr>
            </a:p>
          </p:txBody>
        </p:sp>
        <p:sp>
          <p:nvSpPr>
            <p:cNvPr id="19501" name="Text Box 63"/>
            <p:cNvSpPr txBox="1">
              <a:spLocks noChangeArrowheads="1"/>
            </p:cNvSpPr>
            <p:nvPr/>
          </p:nvSpPr>
          <p:spPr bwMode="auto">
            <a:xfrm>
              <a:off x="336" y="2332"/>
              <a:ext cx="33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600">
                  <a:solidFill>
                    <a:srgbClr val="00FF00"/>
                  </a:solidFill>
                  <a:latin typeface="Arial" charset="0"/>
                </a:rPr>
                <a:t>P</a:t>
              </a:r>
              <a:r>
                <a:rPr lang="de-DE" sz="1600">
                  <a:solidFill>
                    <a:srgbClr val="FFFF00"/>
                  </a:solidFill>
                  <a:latin typeface="Arial" charset="0"/>
                </a:rPr>
                <a:t>E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9493" name="Rectangle 64"/>
          <p:cNvSpPr>
            <a:spLocks noGrp="1" noChangeArrowheads="1"/>
          </p:cNvSpPr>
          <p:nvPr>
            <p:ph type="title" idx="4294967295"/>
          </p:nvPr>
        </p:nvSpPr>
        <p:spPr>
          <a:xfrm>
            <a:off x="2032000" y="182563"/>
            <a:ext cx="4889500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>
                <a:solidFill>
                  <a:schemeClr val="bg1"/>
                </a:solidFill>
              </a:rPr>
              <a:t>Komunikacja modułów</a:t>
            </a:r>
            <a:r>
              <a:rPr lang="de-DE" sz="2800" b="1">
                <a:solidFill>
                  <a:schemeClr val="bg2"/>
                </a:solidFill>
              </a:rPr>
              <a:t> </a:t>
            </a:r>
            <a:r>
              <a:rPr lang="de-DE" sz="2800" b="1">
                <a:solidFill>
                  <a:srgbClr val="FFFF00"/>
                </a:solidFill>
              </a:rPr>
              <a:t>LCN</a:t>
            </a:r>
            <a:endParaRPr lang="de-DE" sz="3200" b="1">
              <a:solidFill>
                <a:schemeClr val="bg2"/>
              </a:solidFill>
            </a:endParaRPr>
          </a:p>
        </p:txBody>
      </p:sp>
      <p:cxnSp>
        <p:nvCxnSpPr>
          <p:cNvPr id="238657" name="AutoShape 65"/>
          <p:cNvCxnSpPr>
            <a:cxnSpLocks noChangeShapeType="1"/>
          </p:cNvCxnSpPr>
          <p:nvPr/>
        </p:nvCxnSpPr>
        <p:spPr bwMode="auto">
          <a:xfrm rot="10800000">
            <a:off x="914400" y="3657600"/>
            <a:ext cx="6499225" cy="38100"/>
          </a:xfrm>
          <a:prstGeom prst="curvedConnector3">
            <a:avLst>
              <a:gd name="adj1" fmla="val 50000"/>
            </a:avLst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8658" name="AutoShape 66"/>
          <p:cNvCxnSpPr>
            <a:cxnSpLocks noChangeShapeType="1"/>
          </p:cNvCxnSpPr>
          <p:nvPr/>
        </p:nvCxnSpPr>
        <p:spPr bwMode="auto">
          <a:xfrm>
            <a:off x="7391400" y="3733800"/>
            <a:ext cx="533400" cy="0"/>
          </a:xfrm>
          <a:prstGeom prst="straightConnector1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8659" name="Freeform 67"/>
          <p:cNvSpPr>
            <a:spLocks/>
          </p:cNvSpPr>
          <p:nvPr/>
        </p:nvSpPr>
        <p:spPr bwMode="auto">
          <a:xfrm>
            <a:off x="4648200" y="4114800"/>
            <a:ext cx="2133600" cy="533400"/>
          </a:xfrm>
          <a:custGeom>
            <a:avLst/>
            <a:gdLst>
              <a:gd name="T0" fmla="*/ 0 w 1344"/>
              <a:gd name="T1" fmla="*/ 2147483647 h 336"/>
              <a:gd name="T2" fmla="*/ 0 w 1344"/>
              <a:gd name="T3" fmla="*/ 0 h 336"/>
              <a:gd name="T4" fmla="*/ 2147483647 w 1344"/>
              <a:gd name="T5" fmla="*/ 0 h 336"/>
              <a:gd name="T6" fmla="*/ 2147483647 w 1344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1344"/>
              <a:gd name="T13" fmla="*/ 0 h 336"/>
              <a:gd name="T14" fmla="*/ 1344 w 1344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44" h="336">
                <a:moveTo>
                  <a:pt x="0" y="288"/>
                </a:moveTo>
                <a:lnTo>
                  <a:pt x="0" y="0"/>
                </a:lnTo>
                <a:lnTo>
                  <a:pt x="1344" y="0"/>
                </a:lnTo>
                <a:lnTo>
                  <a:pt x="1344" y="336"/>
                </a:lnTo>
              </a:path>
            </a:pathLst>
          </a:custGeom>
          <a:noFill/>
          <a:ln w="635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pic>
        <p:nvPicPr>
          <p:cNvPr id="19497" name="Obraz 68" descr="logo lcn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8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8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3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8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8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8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8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8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8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6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8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8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6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8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7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8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8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38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8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8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8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9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38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8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10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0" dur="500"/>
                                        <p:tgtEl>
                                          <p:spTgt spid="238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23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" presetClass="entr" presetSubtype="5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1" dur="500"/>
                                        <p:tgtEl>
                                          <p:spTgt spid="23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3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38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38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3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238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23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9" dur="500"/>
                                        <p:tgtEl>
                                          <p:spTgt spid="23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23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3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238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23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9" dur="500"/>
                                        <p:tgtEl>
                                          <p:spTgt spid="238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613" grpId="0" animBg="1"/>
      <p:bldP spid="238619" grpId="0" animBg="1"/>
      <p:bldP spid="238620" grpId="0" animBg="1"/>
      <p:bldP spid="238621" grpId="0" animBg="1"/>
      <p:bldP spid="238622" grpId="0" animBg="1"/>
      <p:bldP spid="238623" grpId="0" animBg="1"/>
      <p:bldP spid="238624" grpId="0" animBg="1"/>
      <p:bldP spid="238627" grpId="0" animBg="1"/>
      <p:bldP spid="238632" grpId="0" animBg="1"/>
      <p:bldP spid="238633" grpId="0" animBg="1"/>
      <p:bldP spid="238634" grpId="0" animBg="1"/>
      <p:bldP spid="238635" grpId="0" animBg="1"/>
      <p:bldP spid="238636" grpId="0" animBg="1"/>
      <p:bldP spid="238637" grpId="0" autoUpdateAnimBg="0"/>
      <p:bldP spid="238638" grpId="0" animBg="1"/>
      <p:bldP spid="238639" grpId="0" autoUpdateAnimBg="0"/>
      <p:bldP spid="238640" grpId="0" animBg="1"/>
      <p:bldP spid="238641" grpId="0" animBg="1"/>
      <p:bldP spid="238642" grpId="0" autoUpdateAnimBg="0"/>
      <p:bldP spid="238643" grpId="0" autoUpdateAnimBg="0"/>
      <p:bldP spid="23865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sz="4000">
                <a:solidFill>
                  <a:srgbClr val="FF0000"/>
                </a:solidFill>
              </a:rPr>
              <a:t>ZADANIE 3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sz="2400" b="1" i="1" dirty="0">
                <a:solidFill>
                  <a:srgbClr val="FFFF00"/>
                </a:solidFill>
              </a:rPr>
              <a:t>Sterowanie roletami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sz="24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sz="2400" dirty="0">
                <a:solidFill>
                  <a:schemeClr val="bg1"/>
                </a:solidFill>
              </a:rPr>
              <a:t>Zaprogramować przyciski w module, tak aby: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400" dirty="0">
                <a:solidFill>
                  <a:schemeClr val="bg1"/>
                </a:solidFill>
              </a:rPr>
              <a:t>krótko: roleta jedzie w górę lub stop (jeden przycisk) i w dół lub stop (drugi przycisk)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400" dirty="0">
                <a:solidFill>
                  <a:schemeClr val="bg1"/>
                </a:solidFill>
              </a:rPr>
              <a:t>Długo: roleta jedzie w górę l(jeden przycisk) i w dół (drugi przycisk), dopóki trzymamy przycisk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pl-PL" sz="2400" dirty="0">
                <a:solidFill>
                  <a:schemeClr val="bg1"/>
                </a:solidFill>
              </a:rPr>
              <a:t>Puść: roleta zatrzymuje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l-PL" sz="2000" dirty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55300" name="Group 4"/>
          <p:cNvGrpSpPr>
            <a:grpSpLocks/>
          </p:cNvGrpSpPr>
          <p:nvPr/>
        </p:nvGrpSpPr>
        <p:grpSpPr bwMode="auto">
          <a:xfrm>
            <a:off x="684213" y="6578600"/>
            <a:ext cx="8429625" cy="274638"/>
            <a:chOff x="288" y="4147"/>
            <a:chExt cx="5455" cy="167"/>
          </a:xfrm>
        </p:grpSpPr>
        <p:sp>
          <p:nvSpPr>
            <p:cNvPr id="55302" name="Line 5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5303" name="Text Box 6"/>
            <p:cNvSpPr txBox="1">
              <a:spLocks noChangeArrowheads="1"/>
            </p:cNvSpPr>
            <p:nvPr/>
          </p:nvSpPr>
          <p:spPr bwMode="auto">
            <a:xfrm>
              <a:off x="5186" y="4147"/>
              <a:ext cx="557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Perfek</a:t>
              </a:r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pic>
        <p:nvPicPr>
          <p:cNvPr id="55301" name="Obraz 7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628775"/>
            <a:ext cx="8229600" cy="3313113"/>
          </a:xfrm>
        </p:spPr>
        <p:txBody>
          <a:bodyPr/>
          <a:lstStyle/>
          <a:p>
            <a:pPr eaLnBrk="1" hangingPunct="1"/>
            <a:r>
              <a:rPr lang="pl-PL" sz="5400" b="1">
                <a:solidFill>
                  <a:schemeClr val="tx1"/>
                </a:solidFill>
              </a:rPr>
              <a:t>WYMAGANIA DLA INSTALACJI</a:t>
            </a:r>
            <a:endParaRPr lang="pl-PL" sz="7200" b="1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1354138" y="900113"/>
            <a:ext cx="1150937" cy="5653087"/>
            <a:chOff x="853" y="567"/>
            <a:chExt cx="725" cy="3561"/>
          </a:xfrm>
        </p:grpSpPr>
        <p:sp>
          <p:nvSpPr>
            <p:cNvPr id="50237" name="Line 3"/>
            <p:cNvSpPr>
              <a:spLocks noChangeShapeType="1"/>
            </p:cNvSpPr>
            <p:nvPr/>
          </p:nvSpPr>
          <p:spPr bwMode="auto">
            <a:xfrm>
              <a:off x="960" y="768"/>
              <a:ext cx="0" cy="336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0238" name="Line 4"/>
            <p:cNvSpPr>
              <a:spLocks noChangeShapeType="1"/>
            </p:cNvSpPr>
            <p:nvPr/>
          </p:nvSpPr>
          <p:spPr bwMode="auto">
            <a:xfrm>
              <a:off x="1056" y="768"/>
              <a:ext cx="0" cy="336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0239" name="Line 5"/>
            <p:cNvSpPr>
              <a:spLocks noChangeShapeType="1"/>
            </p:cNvSpPr>
            <p:nvPr/>
          </p:nvSpPr>
          <p:spPr bwMode="auto">
            <a:xfrm>
              <a:off x="1152" y="768"/>
              <a:ext cx="0" cy="336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0240" name="Line 6"/>
            <p:cNvSpPr>
              <a:spLocks noChangeShapeType="1"/>
            </p:cNvSpPr>
            <p:nvPr/>
          </p:nvSpPr>
          <p:spPr bwMode="auto">
            <a:xfrm>
              <a:off x="1248" y="768"/>
              <a:ext cx="0" cy="3360"/>
            </a:xfrm>
            <a:prstGeom prst="line">
              <a:avLst/>
            </a:prstGeom>
            <a:noFill/>
            <a:ln w="635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0241" name="Line 7"/>
            <p:cNvSpPr>
              <a:spLocks noChangeShapeType="1"/>
            </p:cNvSpPr>
            <p:nvPr/>
          </p:nvSpPr>
          <p:spPr bwMode="auto">
            <a:xfrm>
              <a:off x="1440" y="768"/>
              <a:ext cx="0" cy="336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0242" name="Group 8"/>
            <p:cNvGrpSpPr>
              <a:grpSpLocks/>
            </p:cNvGrpSpPr>
            <p:nvPr/>
          </p:nvGrpSpPr>
          <p:grpSpPr bwMode="auto">
            <a:xfrm>
              <a:off x="1344" y="768"/>
              <a:ext cx="0" cy="3360"/>
              <a:chOff x="2112" y="768"/>
              <a:chExt cx="0" cy="3360"/>
            </a:xfrm>
          </p:grpSpPr>
          <p:sp>
            <p:nvSpPr>
              <p:cNvPr id="50244" name="Line 9"/>
              <p:cNvSpPr>
                <a:spLocks noChangeShapeType="1"/>
              </p:cNvSpPr>
              <p:nvPr/>
            </p:nvSpPr>
            <p:spPr bwMode="auto">
              <a:xfrm>
                <a:off x="2112" y="379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45" name="Line 10"/>
              <p:cNvSpPr>
                <a:spLocks noChangeShapeType="1"/>
              </p:cNvSpPr>
              <p:nvPr/>
            </p:nvSpPr>
            <p:spPr bwMode="auto">
              <a:xfrm>
                <a:off x="2112" y="345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46" name="Line 11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47" name="Line 12"/>
              <p:cNvSpPr>
                <a:spLocks noChangeShapeType="1"/>
              </p:cNvSpPr>
              <p:nvPr/>
            </p:nvSpPr>
            <p:spPr bwMode="auto">
              <a:xfrm>
                <a:off x="2112" y="278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48" name="Line 13"/>
              <p:cNvSpPr>
                <a:spLocks noChangeShapeType="1"/>
              </p:cNvSpPr>
              <p:nvPr/>
            </p:nvSpPr>
            <p:spPr bwMode="auto">
              <a:xfrm>
                <a:off x="2112" y="244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49" name="Line 14"/>
              <p:cNvSpPr>
                <a:spLocks noChangeShapeType="1"/>
              </p:cNvSpPr>
              <p:nvPr/>
            </p:nvSpPr>
            <p:spPr bwMode="auto">
              <a:xfrm>
                <a:off x="2112" y="211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50" name="Line 15"/>
              <p:cNvSpPr>
                <a:spLocks noChangeShapeType="1"/>
              </p:cNvSpPr>
              <p:nvPr/>
            </p:nvSpPr>
            <p:spPr bwMode="auto">
              <a:xfrm>
                <a:off x="2112" y="177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51" name="Line 16"/>
              <p:cNvSpPr>
                <a:spLocks noChangeShapeType="1"/>
              </p:cNvSpPr>
              <p:nvPr/>
            </p:nvSpPr>
            <p:spPr bwMode="auto">
              <a:xfrm>
                <a:off x="2112" y="144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52" name="Line 17"/>
              <p:cNvSpPr>
                <a:spLocks noChangeShapeType="1"/>
              </p:cNvSpPr>
              <p:nvPr/>
            </p:nvSpPr>
            <p:spPr bwMode="auto">
              <a:xfrm>
                <a:off x="2112" y="110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53" name="Line 18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0243" name="Text Box 19"/>
            <p:cNvSpPr txBox="1">
              <a:spLocks noChangeArrowheads="1"/>
            </p:cNvSpPr>
            <p:nvPr/>
          </p:nvSpPr>
          <p:spPr bwMode="auto">
            <a:xfrm>
              <a:off x="853" y="567"/>
              <a:ext cx="7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000">
                  <a:solidFill>
                    <a:schemeClr val="hlink"/>
                  </a:solidFill>
                  <a:latin typeface="Arial" charset="0"/>
                </a:rPr>
                <a:t>L1 L2 L3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6699FF"/>
                  </a:solidFill>
                  <a:latin typeface="Arial" charset="0"/>
                </a:rPr>
                <a:t>N</a:t>
              </a:r>
              <a:r>
                <a:rPr lang="de-DE" sz="1000">
                  <a:solidFill>
                    <a:srgbClr val="00FF00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FFFF00"/>
                  </a:solidFill>
                  <a:latin typeface="Arial" charset="0"/>
                </a:rPr>
                <a:t>P</a:t>
              </a:r>
              <a:r>
                <a:rPr lang="de-DE" sz="1000">
                  <a:solidFill>
                    <a:srgbClr val="00FF00"/>
                  </a:solidFill>
                  <a:latin typeface="Arial" charset="0"/>
                </a:rPr>
                <a:t>E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FF3300"/>
                  </a:solidFill>
                  <a:latin typeface="Arial" charset="0"/>
                </a:rPr>
                <a:t>D</a:t>
              </a:r>
              <a:endParaRPr lang="de-DE" sz="10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76400" y="3810000"/>
            <a:ext cx="4419600" cy="1828800"/>
            <a:chOff x="1056" y="2400"/>
            <a:chExt cx="2784" cy="1152"/>
          </a:xfrm>
        </p:grpSpPr>
        <p:grpSp>
          <p:nvGrpSpPr>
            <p:cNvPr id="50220" name="Group 21"/>
            <p:cNvGrpSpPr>
              <a:grpSpLocks/>
            </p:cNvGrpSpPr>
            <p:nvPr/>
          </p:nvGrpSpPr>
          <p:grpSpPr bwMode="auto">
            <a:xfrm>
              <a:off x="1056" y="2592"/>
              <a:ext cx="2784" cy="288"/>
              <a:chOff x="1056" y="1296"/>
              <a:chExt cx="2784" cy="288"/>
            </a:xfrm>
          </p:grpSpPr>
          <p:sp>
            <p:nvSpPr>
              <p:cNvPr id="50233" name="Line 22"/>
              <p:cNvSpPr>
                <a:spLocks noChangeShapeType="1"/>
              </p:cNvSpPr>
              <p:nvPr/>
            </p:nvSpPr>
            <p:spPr bwMode="auto">
              <a:xfrm>
                <a:off x="1056" y="1584"/>
                <a:ext cx="1200" cy="0"/>
              </a:xfrm>
              <a:prstGeom prst="line">
                <a:avLst/>
              </a:pr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pSp>
            <p:nvGrpSpPr>
              <p:cNvPr id="50234" name="Group 23"/>
              <p:cNvGrpSpPr>
                <a:grpSpLocks/>
              </p:cNvGrpSpPr>
              <p:nvPr/>
            </p:nvGrpSpPr>
            <p:grpSpPr bwMode="auto">
              <a:xfrm>
                <a:off x="2256" y="1296"/>
                <a:ext cx="1584" cy="288"/>
                <a:chOff x="2256" y="720"/>
                <a:chExt cx="1584" cy="288"/>
              </a:xfrm>
            </p:grpSpPr>
            <p:sp>
              <p:nvSpPr>
                <p:cNvPr id="50235" name="Freeform 24"/>
                <p:cNvSpPr>
                  <a:spLocks/>
                </p:cNvSpPr>
                <p:nvPr/>
              </p:nvSpPr>
              <p:spPr bwMode="auto">
                <a:xfrm>
                  <a:off x="2256" y="816"/>
                  <a:ext cx="1584" cy="192"/>
                </a:xfrm>
                <a:custGeom>
                  <a:avLst/>
                  <a:gdLst>
                    <a:gd name="T0" fmla="*/ 0 w 1584"/>
                    <a:gd name="T1" fmla="*/ 0 h 192"/>
                    <a:gd name="T2" fmla="*/ 384 w 1584"/>
                    <a:gd name="T3" fmla="*/ 192 h 192"/>
                    <a:gd name="T4" fmla="*/ 1584 w 1584"/>
                    <a:gd name="T5" fmla="*/ 192 h 192"/>
                    <a:gd name="T6" fmla="*/ 0 60000 65536"/>
                    <a:gd name="T7" fmla="*/ 0 60000 65536"/>
                    <a:gd name="T8" fmla="*/ 0 60000 65536"/>
                    <a:gd name="T9" fmla="*/ 0 w 1584"/>
                    <a:gd name="T10" fmla="*/ 0 h 192"/>
                    <a:gd name="T11" fmla="*/ 1584 w 1584"/>
                    <a:gd name="T12" fmla="*/ 192 h 1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84" h="192">
                      <a:moveTo>
                        <a:pt x="0" y="0"/>
                      </a:moveTo>
                      <a:lnTo>
                        <a:pt x="384" y="192"/>
                      </a:lnTo>
                      <a:lnTo>
                        <a:pt x="1584" y="192"/>
                      </a:lnTo>
                    </a:path>
                  </a:pathLst>
                </a:custGeom>
                <a:noFill/>
                <a:ln w="635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0236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352" y="72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</p:grpSp>
        </p:grpSp>
        <p:sp>
          <p:nvSpPr>
            <p:cNvPr id="50221" name="Line 26"/>
            <p:cNvSpPr>
              <a:spLocks noChangeShapeType="1"/>
            </p:cNvSpPr>
            <p:nvPr/>
          </p:nvSpPr>
          <p:spPr bwMode="auto">
            <a:xfrm>
              <a:off x="1248" y="3312"/>
              <a:ext cx="2592" cy="0"/>
            </a:xfrm>
            <a:prstGeom prst="line">
              <a:avLst/>
            </a:prstGeom>
            <a:noFill/>
            <a:ln w="635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0222" name="Line 27"/>
            <p:cNvSpPr>
              <a:spLocks noChangeShapeType="1"/>
            </p:cNvSpPr>
            <p:nvPr/>
          </p:nvSpPr>
          <p:spPr bwMode="auto">
            <a:xfrm>
              <a:off x="1440" y="3120"/>
              <a:ext cx="2400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0223" name="Group 28"/>
            <p:cNvGrpSpPr>
              <a:grpSpLocks/>
            </p:cNvGrpSpPr>
            <p:nvPr/>
          </p:nvGrpSpPr>
          <p:grpSpPr bwMode="auto">
            <a:xfrm>
              <a:off x="1344" y="3552"/>
              <a:ext cx="2496" cy="0"/>
              <a:chOff x="1344" y="3552"/>
              <a:chExt cx="2496" cy="0"/>
            </a:xfrm>
          </p:grpSpPr>
          <p:sp>
            <p:nvSpPr>
              <p:cNvPr id="50225" name="Line 29"/>
              <p:cNvSpPr>
                <a:spLocks noChangeShapeType="1"/>
              </p:cNvSpPr>
              <p:nvPr/>
            </p:nvSpPr>
            <p:spPr bwMode="auto">
              <a:xfrm>
                <a:off x="134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26" name="Line 30"/>
              <p:cNvSpPr>
                <a:spLocks noChangeShapeType="1"/>
              </p:cNvSpPr>
              <p:nvPr/>
            </p:nvSpPr>
            <p:spPr bwMode="auto">
              <a:xfrm>
                <a:off x="168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27" name="Line 31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28" name="Line 32"/>
              <p:cNvSpPr>
                <a:spLocks noChangeShapeType="1"/>
              </p:cNvSpPr>
              <p:nvPr/>
            </p:nvSpPr>
            <p:spPr bwMode="auto">
              <a:xfrm>
                <a:off x="2688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29" name="Line 33"/>
              <p:cNvSpPr>
                <a:spLocks noChangeShapeType="1"/>
              </p:cNvSpPr>
              <p:nvPr/>
            </p:nvSpPr>
            <p:spPr bwMode="auto">
              <a:xfrm>
                <a:off x="2352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30" name="Line 34"/>
              <p:cNvSpPr>
                <a:spLocks noChangeShapeType="1"/>
              </p:cNvSpPr>
              <p:nvPr/>
            </p:nvSpPr>
            <p:spPr bwMode="auto">
              <a:xfrm>
                <a:off x="302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31" name="Line 35"/>
              <p:cNvSpPr>
                <a:spLocks noChangeShapeType="1"/>
              </p:cNvSpPr>
              <p:nvPr/>
            </p:nvSpPr>
            <p:spPr bwMode="auto">
              <a:xfrm>
                <a:off x="336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32" name="Line 36"/>
              <p:cNvSpPr>
                <a:spLocks noChangeShapeType="1"/>
              </p:cNvSpPr>
              <p:nvPr/>
            </p:nvSpPr>
            <p:spPr bwMode="auto">
              <a:xfrm>
                <a:off x="3696" y="3552"/>
                <a:ext cx="144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0224" name="Text Box 37"/>
            <p:cNvSpPr txBox="1">
              <a:spLocks noChangeArrowheads="1"/>
            </p:cNvSpPr>
            <p:nvPr/>
          </p:nvSpPr>
          <p:spPr bwMode="auto">
            <a:xfrm>
              <a:off x="2208" y="2400"/>
              <a:ext cx="4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400">
                  <a:solidFill>
                    <a:schemeClr val="bg2"/>
                  </a:solidFill>
                  <a:latin typeface="Arial" charset="0"/>
                </a:rPr>
                <a:t>-F 10</a:t>
              </a:r>
              <a:r>
                <a:rPr lang="pl-PL" sz="1400">
                  <a:solidFill>
                    <a:schemeClr val="bg2"/>
                  </a:solidFill>
                  <a:latin typeface="Arial" charset="0"/>
                </a:rPr>
                <a:t>2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89126" name="Text Box 38"/>
          <p:cNvSpPr txBox="1">
            <a:spLocks noChangeArrowheads="1"/>
          </p:cNvSpPr>
          <p:nvPr/>
        </p:nvSpPr>
        <p:spPr bwMode="auto">
          <a:xfrm>
            <a:off x="5267325" y="3563938"/>
            <a:ext cx="15128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  <a:latin typeface="Arial" charset="0"/>
              </a:rPr>
              <a:t>Obwód LCN 2</a:t>
            </a:r>
            <a:endParaRPr lang="de-DE" sz="1600">
              <a:latin typeface="Arial" charset="0"/>
            </a:endParaRPr>
          </a:p>
        </p:txBody>
      </p: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1676400" y="1447800"/>
            <a:ext cx="4419600" cy="1828800"/>
            <a:chOff x="1056" y="2400"/>
            <a:chExt cx="2784" cy="1152"/>
          </a:xfrm>
        </p:grpSpPr>
        <p:grpSp>
          <p:nvGrpSpPr>
            <p:cNvPr id="50203" name="Group 40"/>
            <p:cNvGrpSpPr>
              <a:grpSpLocks/>
            </p:cNvGrpSpPr>
            <p:nvPr/>
          </p:nvGrpSpPr>
          <p:grpSpPr bwMode="auto">
            <a:xfrm>
              <a:off x="1056" y="2592"/>
              <a:ext cx="2784" cy="288"/>
              <a:chOff x="1056" y="1296"/>
              <a:chExt cx="2784" cy="288"/>
            </a:xfrm>
          </p:grpSpPr>
          <p:sp>
            <p:nvSpPr>
              <p:cNvPr id="50216" name="Line 41"/>
              <p:cNvSpPr>
                <a:spLocks noChangeShapeType="1"/>
              </p:cNvSpPr>
              <p:nvPr/>
            </p:nvSpPr>
            <p:spPr bwMode="auto">
              <a:xfrm>
                <a:off x="1056" y="1584"/>
                <a:ext cx="1200" cy="0"/>
              </a:xfrm>
              <a:prstGeom prst="line">
                <a:avLst/>
              </a:pr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pSp>
            <p:nvGrpSpPr>
              <p:cNvPr id="50217" name="Group 42"/>
              <p:cNvGrpSpPr>
                <a:grpSpLocks/>
              </p:cNvGrpSpPr>
              <p:nvPr/>
            </p:nvGrpSpPr>
            <p:grpSpPr bwMode="auto">
              <a:xfrm>
                <a:off x="2256" y="1296"/>
                <a:ext cx="1584" cy="288"/>
                <a:chOff x="2256" y="720"/>
                <a:chExt cx="1584" cy="288"/>
              </a:xfrm>
            </p:grpSpPr>
            <p:sp>
              <p:nvSpPr>
                <p:cNvPr id="50218" name="Freeform 43"/>
                <p:cNvSpPr>
                  <a:spLocks/>
                </p:cNvSpPr>
                <p:nvPr/>
              </p:nvSpPr>
              <p:spPr bwMode="auto">
                <a:xfrm>
                  <a:off x="2256" y="816"/>
                  <a:ext cx="1584" cy="192"/>
                </a:xfrm>
                <a:custGeom>
                  <a:avLst/>
                  <a:gdLst>
                    <a:gd name="T0" fmla="*/ 0 w 1584"/>
                    <a:gd name="T1" fmla="*/ 0 h 192"/>
                    <a:gd name="T2" fmla="*/ 384 w 1584"/>
                    <a:gd name="T3" fmla="*/ 192 h 192"/>
                    <a:gd name="T4" fmla="*/ 1584 w 1584"/>
                    <a:gd name="T5" fmla="*/ 192 h 192"/>
                    <a:gd name="T6" fmla="*/ 0 60000 65536"/>
                    <a:gd name="T7" fmla="*/ 0 60000 65536"/>
                    <a:gd name="T8" fmla="*/ 0 60000 65536"/>
                    <a:gd name="T9" fmla="*/ 0 w 1584"/>
                    <a:gd name="T10" fmla="*/ 0 h 192"/>
                    <a:gd name="T11" fmla="*/ 1584 w 1584"/>
                    <a:gd name="T12" fmla="*/ 192 h 1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84" h="192">
                      <a:moveTo>
                        <a:pt x="0" y="0"/>
                      </a:moveTo>
                      <a:lnTo>
                        <a:pt x="384" y="192"/>
                      </a:lnTo>
                      <a:lnTo>
                        <a:pt x="1584" y="192"/>
                      </a:lnTo>
                    </a:path>
                  </a:pathLst>
                </a:custGeom>
                <a:noFill/>
                <a:ln w="635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0219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2352" y="72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</p:grpSp>
        </p:grpSp>
        <p:sp>
          <p:nvSpPr>
            <p:cNvPr id="50204" name="Line 45"/>
            <p:cNvSpPr>
              <a:spLocks noChangeShapeType="1"/>
            </p:cNvSpPr>
            <p:nvPr/>
          </p:nvSpPr>
          <p:spPr bwMode="auto">
            <a:xfrm>
              <a:off x="1248" y="3312"/>
              <a:ext cx="2592" cy="0"/>
            </a:xfrm>
            <a:prstGeom prst="line">
              <a:avLst/>
            </a:prstGeom>
            <a:noFill/>
            <a:ln w="635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0205" name="Line 46"/>
            <p:cNvSpPr>
              <a:spLocks noChangeShapeType="1"/>
            </p:cNvSpPr>
            <p:nvPr/>
          </p:nvSpPr>
          <p:spPr bwMode="auto">
            <a:xfrm>
              <a:off x="1440" y="3120"/>
              <a:ext cx="2400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0206" name="Group 47"/>
            <p:cNvGrpSpPr>
              <a:grpSpLocks/>
            </p:cNvGrpSpPr>
            <p:nvPr/>
          </p:nvGrpSpPr>
          <p:grpSpPr bwMode="auto">
            <a:xfrm>
              <a:off x="1344" y="3552"/>
              <a:ext cx="2496" cy="0"/>
              <a:chOff x="1344" y="3552"/>
              <a:chExt cx="2496" cy="0"/>
            </a:xfrm>
          </p:grpSpPr>
          <p:sp>
            <p:nvSpPr>
              <p:cNvPr id="50208" name="Line 48"/>
              <p:cNvSpPr>
                <a:spLocks noChangeShapeType="1"/>
              </p:cNvSpPr>
              <p:nvPr/>
            </p:nvSpPr>
            <p:spPr bwMode="auto">
              <a:xfrm>
                <a:off x="134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09" name="Line 49"/>
              <p:cNvSpPr>
                <a:spLocks noChangeShapeType="1"/>
              </p:cNvSpPr>
              <p:nvPr/>
            </p:nvSpPr>
            <p:spPr bwMode="auto">
              <a:xfrm>
                <a:off x="168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10" name="Line 50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11" name="Line 51"/>
              <p:cNvSpPr>
                <a:spLocks noChangeShapeType="1"/>
              </p:cNvSpPr>
              <p:nvPr/>
            </p:nvSpPr>
            <p:spPr bwMode="auto">
              <a:xfrm>
                <a:off x="2688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12" name="Line 52"/>
              <p:cNvSpPr>
                <a:spLocks noChangeShapeType="1"/>
              </p:cNvSpPr>
              <p:nvPr/>
            </p:nvSpPr>
            <p:spPr bwMode="auto">
              <a:xfrm>
                <a:off x="2352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13" name="Line 53"/>
              <p:cNvSpPr>
                <a:spLocks noChangeShapeType="1"/>
              </p:cNvSpPr>
              <p:nvPr/>
            </p:nvSpPr>
            <p:spPr bwMode="auto">
              <a:xfrm>
                <a:off x="302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14" name="Line 54"/>
              <p:cNvSpPr>
                <a:spLocks noChangeShapeType="1"/>
              </p:cNvSpPr>
              <p:nvPr/>
            </p:nvSpPr>
            <p:spPr bwMode="auto">
              <a:xfrm>
                <a:off x="336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0215" name="Line 55"/>
              <p:cNvSpPr>
                <a:spLocks noChangeShapeType="1"/>
              </p:cNvSpPr>
              <p:nvPr/>
            </p:nvSpPr>
            <p:spPr bwMode="auto">
              <a:xfrm>
                <a:off x="3696" y="3552"/>
                <a:ext cx="144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0207" name="Text Box 56"/>
            <p:cNvSpPr txBox="1">
              <a:spLocks noChangeArrowheads="1"/>
            </p:cNvSpPr>
            <p:nvPr/>
          </p:nvSpPr>
          <p:spPr bwMode="auto">
            <a:xfrm>
              <a:off x="2208" y="2400"/>
              <a:ext cx="4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400">
                  <a:solidFill>
                    <a:schemeClr val="bg2"/>
                  </a:solidFill>
                  <a:latin typeface="Arial" charset="0"/>
                </a:rPr>
                <a:t>-F 10</a:t>
              </a:r>
              <a:r>
                <a:rPr lang="pl-PL" sz="1400">
                  <a:solidFill>
                    <a:schemeClr val="bg2"/>
                  </a:solidFill>
                  <a:latin typeface="Arial" charset="0"/>
                </a:rPr>
                <a:t>1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89145" name="Text Box 57"/>
          <p:cNvSpPr txBox="1">
            <a:spLocks noChangeArrowheads="1"/>
          </p:cNvSpPr>
          <p:nvPr/>
        </p:nvSpPr>
        <p:spPr bwMode="auto">
          <a:xfrm>
            <a:off x="5268913" y="1203325"/>
            <a:ext cx="1512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  <a:latin typeface="Arial" charset="0"/>
              </a:rPr>
              <a:t>Obwód LCN 1</a:t>
            </a:r>
            <a:endParaRPr lang="de-DE" sz="1600">
              <a:latin typeface="Arial" charset="0"/>
            </a:endParaRPr>
          </a:p>
        </p:txBody>
      </p:sp>
      <p:sp>
        <p:nvSpPr>
          <p:cNvPr id="50183" name="Rectangle 58"/>
          <p:cNvSpPr>
            <a:spLocks noChangeArrowheads="1"/>
          </p:cNvSpPr>
          <p:nvPr/>
        </p:nvSpPr>
        <p:spPr bwMode="auto">
          <a:xfrm>
            <a:off x="2971800" y="1219200"/>
            <a:ext cx="1828800" cy="4953000"/>
          </a:xfrm>
          <a:prstGeom prst="rect">
            <a:avLst/>
          </a:prstGeom>
          <a:noFill/>
          <a:ln w="9525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50184" name="Rectangle 59"/>
          <p:cNvSpPr>
            <a:spLocks noGrp="1" noChangeArrowheads="1"/>
          </p:cNvSpPr>
          <p:nvPr>
            <p:ph type="title" idx="4294967295"/>
          </p:nvPr>
        </p:nvSpPr>
        <p:spPr>
          <a:xfrm>
            <a:off x="3136900" y="198438"/>
            <a:ext cx="2844800" cy="579437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3200" b="1" dirty="0">
                <a:solidFill>
                  <a:schemeClr val="bg1"/>
                </a:solidFill>
              </a:rPr>
              <a:t>Obwody LCN </a:t>
            </a:r>
            <a:endParaRPr lang="de-DE" sz="3200" b="1" dirty="0">
              <a:solidFill>
                <a:schemeClr val="bg1"/>
              </a:solidFill>
            </a:endParaRPr>
          </a:p>
        </p:txBody>
      </p:sp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6172200" y="4038600"/>
            <a:ext cx="2743200" cy="1600200"/>
            <a:chOff x="3888" y="2544"/>
            <a:chExt cx="1728" cy="1008"/>
          </a:xfrm>
        </p:grpSpPr>
        <p:cxnSp>
          <p:nvCxnSpPr>
            <p:cNvPr id="50197" name="AutoShape 61"/>
            <p:cNvCxnSpPr>
              <a:cxnSpLocks noChangeShapeType="1"/>
            </p:cNvCxnSpPr>
            <p:nvPr/>
          </p:nvCxnSpPr>
          <p:spPr bwMode="auto">
            <a:xfrm rot="5400000">
              <a:off x="4140" y="2724"/>
              <a:ext cx="144" cy="648"/>
            </a:xfrm>
            <a:prstGeom prst="bentConnector2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98" name="AutoShape 62"/>
            <p:cNvSpPr>
              <a:spLocks noChangeArrowheads="1"/>
            </p:cNvSpPr>
            <p:nvPr/>
          </p:nvSpPr>
          <p:spPr bwMode="auto">
            <a:xfrm>
              <a:off x="5088" y="2688"/>
              <a:ext cx="384" cy="384"/>
            </a:xfrm>
            <a:prstGeom prst="flowChartSummingJunction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cxnSp>
          <p:nvCxnSpPr>
            <p:cNvPr id="50199" name="AutoShape 63"/>
            <p:cNvCxnSpPr>
              <a:cxnSpLocks noChangeShapeType="1"/>
              <a:stCxn id="50198" idx="4"/>
            </p:cNvCxnSpPr>
            <p:nvPr/>
          </p:nvCxnSpPr>
          <p:spPr bwMode="auto">
            <a:xfrm rot="5400000">
              <a:off x="4464" y="2496"/>
              <a:ext cx="240" cy="1392"/>
            </a:xfrm>
            <a:prstGeom prst="bentConnector2">
              <a:avLst/>
            </a:prstGeom>
            <a:noFill/>
            <a:ln w="2540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200" name="AutoShape 64"/>
            <p:cNvCxnSpPr>
              <a:cxnSpLocks noChangeShapeType="1"/>
              <a:stCxn id="50198" idx="2"/>
            </p:cNvCxnSpPr>
            <p:nvPr/>
          </p:nvCxnSpPr>
          <p:spPr bwMode="auto">
            <a:xfrm rot="10800000">
              <a:off x="3888" y="2880"/>
              <a:ext cx="1200" cy="0"/>
            </a:xfrm>
            <a:prstGeom prst="straightConnector1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201" name="Freeform 65"/>
            <p:cNvSpPr>
              <a:spLocks/>
            </p:cNvSpPr>
            <p:nvPr/>
          </p:nvSpPr>
          <p:spPr bwMode="auto">
            <a:xfrm>
              <a:off x="3888" y="2880"/>
              <a:ext cx="1728" cy="672"/>
            </a:xfrm>
            <a:custGeom>
              <a:avLst/>
              <a:gdLst>
                <a:gd name="T0" fmla="*/ 0 w 1728"/>
                <a:gd name="T1" fmla="*/ 74690 h 480"/>
                <a:gd name="T2" fmla="*/ 1728 w 1728"/>
                <a:gd name="T3" fmla="*/ 74690 h 480"/>
                <a:gd name="T4" fmla="*/ 1728 w 1728"/>
                <a:gd name="T5" fmla="*/ 0 h 480"/>
                <a:gd name="T6" fmla="*/ 1584 w 1728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8"/>
                <a:gd name="T13" fmla="*/ 0 h 480"/>
                <a:gd name="T14" fmla="*/ 1728 w 17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8" h="480">
                  <a:moveTo>
                    <a:pt x="0" y="480"/>
                  </a:moveTo>
                  <a:lnTo>
                    <a:pt x="1728" y="480"/>
                  </a:lnTo>
                  <a:lnTo>
                    <a:pt x="1728" y="0"/>
                  </a:lnTo>
                  <a:lnTo>
                    <a:pt x="1584" y="0"/>
                  </a:lnTo>
                </a:path>
              </a:pathLst>
            </a:custGeom>
            <a:noFill/>
            <a:ln w="254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pic>
          <p:nvPicPr>
            <p:cNvPr id="50202" name="Picture 66" descr="Upp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" y="2544"/>
              <a:ext cx="470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67"/>
          <p:cNvGrpSpPr>
            <a:grpSpLocks/>
          </p:cNvGrpSpPr>
          <p:nvPr/>
        </p:nvGrpSpPr>
        <p:grpSpPr bwMode="auto">
          <a:xfrm>
            <a:off x="6172200" y="1697038"/>
            <a:ext cx="2743200" cy="1579562"/>
            <a:chOff x="3888" y="1069"/>
            <a:chExt cx="1728" cy="995"/>
          </a:xfrm>
        </p:grpSpPr>
        <p:cxnSp>
          <p:nvCxnSpPr>
            <p:cNvPr id="50191" name="AutoShape 68"/>
            <p:cNvCxnSpPr>
              <a:cxnSpLocks noChangeShapeType="1"/>
            </p:cNvCxnSpPr>
            <p:nvPr/>
          </p:nvCxnSpPr>
          <p:spPr bwMode="auto">
            <a:xfrm rot="5400000">
              <a:off x="4140" y="1236"/>
              <a:ext cx="144" cy="648"/>
            </a:xfrm>
            <a:prstGeom prst="bentConnector2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92" name="AutoShape 69"/>
            <p:cNvSpPr>
              <a:spLocks noChangeArrowheads="1"/>
            </p:cNvSpPr>
            <p:nvPr/>
          </p:nvSpPr>
          <p:spPr bwMode="auto">
            <a:xfrm>
              <a:off x="5088" y="1200"/>
              <a:ext cx="384" cy="384"/>
            </a:xfrm>
            <a:prstGeom prst="flowChartSummingJunction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cxnSp>
          <p:nvCxnSpPr>
            <p:cNvPr id="50193" name="AutoShape 70"/>
            <p:cNvCxnSpPr>
              <a:cxnSpLocks noChangeShapeType="1"/>
              <a:stCxn id="50192" idx="4"/>
            </p:cNvCxnSpPr>
            <p:nvPr/>
          </p:nvCxnSpPr>
          <p:spPr bwMode="auto">
            <a:xfrm rot="5400000">
              <a:off x="4464" y="1008"/>
              <a:ext cx="240" cy="1392"/>
            </a:xfrm>
            <a:prstGeom prst="bentConnector2">
              <a:avLst/>
            </a:prstGeom>
            <a:noFill/>
            <a:ln w="2540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194" name="AutoShape 71"/>
            <p:cNvCxnSpPr>
              <a:cxnSpLocks noChangeShapeType="1"/>
              <a:stCxn id="50192" idx="2"/>
            </p:cNvCxnSpPr>
            <p:nvPr/>
          </p:nvCxnSpPr>
          <p:spPr bwMode="auto">
            <a:xfrm rot="10800000">
              <a:off x="3888" y="1392"/>
              <a:ext cx="1200" cy="0"/>
            </a:xfrm>
            <a:prstGeom prst="straightConnector1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95" name="Freeform 72"/>
            <p:cNvSpPr>
              <a:spLocks/>
            </p:cNvSpPr>
            <p:nvPr/>
          </p:nvSpPr>
          <p:spPr bwMode="auto">
            <a:xfrm>
              <a:off x="3888" y="1392"/>
              <a:ext cx="1728" cy="672"/>
            </a:xfrm>
            <a:custGeom>
              <a:avLst/>
              <a:gdLst>
                <a:gd name="T0" fmla="*/ 0 w 1728"/>
                <a:gd name="T1" fmla="*/ 74690 h 480"/>
                <a:gd name="T2" fmla="*/ 1728 w 1728"/>
                <a:gd name="T3" fmla="*/ 74690 h 480"/>
                <a:gd name="T4" fmla="*/ 1728 w 1728"/>
                <a:gd name="T5" fmla="*/ 0 h 480"/>
                <a:gd name="T6" fmla="*/ 1584 w 1728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8"/>
                <a:gd name="T13" fmla="*/ 0 h 480"/>
                <a:gd name="T14" fmla="*/ 1728 w 17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8" h="480">
                  <a:moveTo>
                    <a:pt x="0" y="480"/>
                  </a:moveTo>
                  <a:lnTo>
                    <a:pt x="1728" y="480"/>
                  </a:lnTo>
                  <a:lnTo>
                    <a:pt x="1728" y="0"/>
                  </a:lnTo>
                  <a:lnTo>
                    <a:pt x="1584" y="0"/>
                  </a:lnTo>
                </a:path>
              </a:pathLst>
            </a:custGeom>
            <a:noFill/>
            <a:ln w="254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pic>
          <p:nvPicPr>
            <p:cNvPr id="50196" name="Picture 73" descr="Upp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" y="1069"/>
              <a:ext cx="470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187" name="Group 75"/>
          <p:cNvGrpSpPr>
            <a:grpSpLocks/>
          </p:cNvGrpSpPr>
          <p:nvPr/>
        </p:nvGrpSpPr>
        <p:grpSpPr bwMode="auto">
          <a:xfrm>
            <a:off x="900113" y="6591300"/>
            <a:ext cx="8081962" cy="274638"/>
            <a:chOff x="288" y="4147"/>
            <a:chExt cx="5451" cy="182"/>
          </a:xfrm>
        </p:grpSpPr>
        <p:sp>
          <p:nvSpPr>
            <p:cNvPr id="50189" name="Line 7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0190" name="Text Box 77"/>
            <p:cNvSpPr txBox="1">
              <a:spLocks noChangeArrowheads="1"/>
            </p:cNvSpPr>
            <p:nvPr/>
          </p:nvSpPr>
          <p:spPr bwMode="auto">
            <a:xfrm>
              <a:off x="5188" y="4147"/>
              <a:ext cx="55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pl-PL" sz="14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50188" name="Obraz 79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9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26" grpId="0"/>
      <p:bldP spid="89145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6172200" y="4038600"/>
            <a:ext cx="2743200" cy="1600200"/>
            <a:chOff x="3888" y="2544"/>
            <a:chExt cx="1728" cy="1008"/>
          </a:xfrm>
        </p:grpSpPr>
        <p:cxnSp>
          <p:nvCxnSpPr>
            <p:cNvPr id="51290" name="AutoShape 3"/>
            <p:cNvCxnSpPr>
              <a:cxnSpLocks noChangeShapeType="1"/>
            </p:cNvCxnSpPr>
            <p:nvPr/>
          </p:nvCxnSpPr>
          <p:spPr bwMode="auto">
            <a:xfrm rot="5400000">
              <a:off x="4140" y="2724"/>
              <a:ext cx="144" cy="648"/>
            </a:xfrm>
            <a:prstGeom prst="bentConnector2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91" name="AutoShape 4"/>
            <p:cNvSpPr>
              <a:spLocks noChangeArrowheads="1"/>
            </p:cNvSpPr>
            <p:nvPr/>
          </p:nvSpPr>
          <p:spPr bwMode="auto">
            <a:xfrm>
              <a:off x="5088" y="2688"/>
              <a:ext cx="384" cy="384"/>
            </a:xfrm>
            <a:prstGeom prst="flowChartSummingJunction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cxnSp>
          <p:nvCxnSpPr>
            <p:cNvPr id="51292" name="AutoShape 5"/>
            <p:cNvCxnSpPr>
              <a:cxnSpLocks noChangeShapeType="1"/>
              <a:stCxn id="51291" idx="4"/>
            </p:cNvCxnSpPr>
            <p:nvPr/>
          </p:nvCxnSpPr>
          <p:spPr bwMode="auto">
            <a:xfrm rot="5400000">
              <a:off x="4464" y="2496"/>
              <a:ext cx="240" cy="1392"/>
            </a:xfrm>
            <a:prstGeom prst="bentConnector2">
              <a:avLst/>
            </a:prstGeom>
            <a:noFill/>
            <a:ln w="2540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93" name="AutoShape 6"/>
            <p:cNvCxnSpPr>
              <a:cxnSpLocks noChangeShapeType="1"/>
              <a:stCxn id="51291" idx="2"/>
            </p:cNvCxnSpPr>
            <p:nvPr/>
          </p:nvCxnSpPr>
          <p:spPr bwMode="auto">
            <a:xfrm rot="10800000">
              <a:off x="3888" y="2880"/>
              <a:ext cx="1200" cy="0"/>
            </a:xfrm>
            <a:prstGeom prst="straightConnector1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94" name="Freeform 7"/>
            <p:cNvSpPr>
              <a:spLocks/>
            </p:cNvSpPr>
            <p:nvPr/>
          </p:nvSpPr>
          <p:spPr bwMode="auto">
            <a:xfrm>
              <a:off x="3888" y="2880"/>
              <a:ext cx="1728" cy="672"/>
            </a:xfrm>
            <a:custGeom>
              <a:avLst/>
              <a:gdLst>
                <a:gd name="T0" fmla="*/ 0 w 1728"/>
                <a:gd name="T1" fmla="*/ 74690 h 480"/>
                <a:gd name="T2" fmla="*/ 1728 w 1728"/>
                <a:gd name="T3" fmla="*/ 74690 h 480"/>
                <a:gd name="T4" fmla="*/ 1728 w 1728"/>
                <a:gd name="T5" fmla="*/ 0 h 480"/>
                <a:gd name="T6" fmla="*/ 1584 w 1728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8"/>
                <a:gd name="T13" fmla="*/ 0 h 480"/>
                <a:gd name="T14" fmla="*/ 1728 w 17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8" h="480">
                  <a:moveTo>
                    <a:pt x="0" y="480"/>
                  </a:moveTo>
                  <a:lnTo>
                    <a:pt x="1728" y="480"/>
                  </a:lnTo>
                  <a:lnTo>
                    <a:pt x="1728" y="0"/>
                  </a:lnTo>
                  <a:lnTo>
                    <a:pt x="1584" y="0"/>
                  </a:lnTo>
                </a:path>
              </a:pathLst>
            </a:custGeom>
            <a:noFill/>
            <a:ln w="254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pic>
          <p:nvPicPr>
            <p:cNvPr id="51295" name="Picture 8" descr="Upp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" y="2544"/>
              <a:ext cx="470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3" name="Group 9"/>
          <p:cNvGrpSpPr>
            <a:grpSpLocks/>
          </p:cNvGrpSpPr>
          <p:nvPr/>
        </p:nvGrpSpPr>
        <p:grpSpPr bwMode="auto">
          <a:xfrm>
            <a:off x="1354138" y="900113"/>
            <a:ext cx="1150937" cy="5653087"/>
            <a:chOff x="853" y="567"/>
            <a:chExt cx="725" cy="3561"/>
          </a:xfrm>
        </p:grpSpPr>
        <p:sp>
          <p:nvSpPr>
            <p:cNvPr id="51273" name="Line 10"/>
            <p:cNvSpPr>
              <a:spLocks noChangeShapeType="1"/>
            </p:cNvSpPr>
            <p:nvPr/>
          </p:nvSpPr>
          <p:spPr bwMode="auto">
            <a:xfrm>
              <a:off x="960" y="768"/>
              <a:ext cx="0" cy="336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1274" name="Line 11"/>
            <p:cNvSpPr>
              <a:spLocks noChangeShapeType="1"/>
            </p:cNvSpPr>
            <p:nvPr/>
          </p:nvSpPr>
          <p:spPr bwMode="auto">
            <a:xfrm>
              <a:off x="1056" y="768"/>
              <a:ext cx="0" cy="336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1275" name="Line 12"/>
            <p:cNvSpPr>
              <a:spLocks noChangeShapeType="1"/>
            </p:cNvSpPr>
            <p:nvPr/>
          </p:nvSpPr>
          <p:spPr bwMode="auto">
            <a:xfrm>
              <a:off x="1152" y="768"/>
              <a:ext cx="0" cy="336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1276" name="Line 13"/>
            <p:cNvSpPr>
              <a:spLocks noChangeShapeType="1"/>
            </p:cNvSpPr>
            <p:nvPr/>
          </p:nvSpPr>
          <p:spPr bwMode="auto">
            <a:xfrm>
              <a:off x="1248" y="768"/>
              <a:ext cx="0" cy="3360"/>
            </a:xfrm>
            <a:prstGeom prst="line">
              <a:avLst/>
            </a:prstGeom>
            <a:noFill/>
            <a:ln w="635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1277" name="Line 14"/>
            <p:cNvSpPr>
              <a:spLocks noChangeShapeType="1"/>
            </p:cNvSpPr>
            <p:nvPr/>
          </p:nvSpPr>
          <p:spPr bwMode="auto">
            <a:xfrm>
              <a:off x="1440" y="768"/>
              <a:ext cx="0" cy="336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1278" name="Group 15"/>
            <p:cNvGrpSpPr>
              <a:grpSpLocks/>
            </p:cNvGrpSpPr>
            <p:nvPr/>
          </p:nvGrpSpPr>
          <p:grpSpPr bwMode="auto">
            <a:xfrm>
              <a:off x="1344" y="768"/>
              <a:ext cx="0" cy="3360"/>
              <a:chOff x="2112" y="768"/>
              <a:chExt cx="0" cy="3360"/>
            </a:xfrm>
          </p:grpSpPr>
          <p:sp>
            <p:nvSpPr>
              <p:cNvPr id="51280" name="Line 16"/>
              <p:cNvSpPr>
                <a:spLocks noChangeShapeType="1"/>
              </p:cNvSpPr>
              <p:nvPr/>
            </p:nvSpPr>
            <p:spPr bwMode="auto">
              <a:xfrm>
                <a:off x="2112" y="379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81" name="Line 17"/>
              <p:cNvSpPr>
                <a:spLocks noChangeShapeType="1"/>
              </p:cNvSpPr>
              <p:nvPr/>
            </p:nvSpPr>
            <p:spPr bwMode="auto">
              <a:xfrm>
                <a:off x="2112" y="345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82" name="Line 18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83" name="Line 19"/>
              <p:cNvSpPr>
                <a:spLocks noChangeShapeType="1"/>
              </p:cNvSpPr>
              <p:nvPr/>
            </p:nvSpPr>
            <p:spPr bwMode="auto">
              <a:xfrm>
                <a:off x="2112" y="278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84" name="Line 20"/>
              <p:cNvSpPr>
                <a:spLocks noChangeShapeType="1"/>
              </p:cNvSpPr>
              <p:nvPr/>
            </p:nvSpPr>
            <p:spPr bwMode="auto">
              <a:xfrm>
                <a:off x="2112" y="244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85" name="Line 21"/>
              <p:cNvSpPr>
                <a:spLocks noChangeShapeType="1"/>
              </p:cNvSpPr>
              <p:nvPr/>
            </p:nvSpPr>
            <p:spPr bwMode="auto">
              <a:xfrm>
                <a:off x="2112" y="211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86" name="Line 22"/>
              <p:cNvSpPr>
                <a:spLocks noChangeShapeType="1"/>
              </p:cNvSpPr>
              <p:nvPr/>
            </p:nvSpPr>
            <p:spPr bwMode="auto">
              <a:xfrm>
                <a:off x="2112" y="177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87" name="Line 23"/>
              <p:cNvSpPr>
                <a:spLocks noChangeShapeType="1"/>
              </p:cNvSpPr>
              <p:nvPr/>
            </p:nvSpPr>
            <p:spPr bwMode="auto">
              <a:xfrm>
                <a:off x="2112" y="144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88" name="Line 24"/>
              <p:cNvSpPr>
                <a:spLocks noChangeShapeType="1"/>
              </p:cNvSpPr>
              <p:nvPr/>
            </p:nvSpPr>
            <p:spPr bwMode="auto">
              <a:xfrm>
                <a:off x="2112" y="110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89" name="Line 25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1279" name="Text Box 26"/>
            <p:cNvSpPr txBox="1">
              <a:spLocks noChangeArrowheads="1"/>
            </p:cNvSpPr>
            <p:nvPr/>
          </p:nvSpPr>
          <p:spPr bwMode="auto">
            <a:xfrm>
              <a:off x="853" y="567"/>
              <a:ext cx="7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000">
                  <a:solidFill>
                    <a:schemeClr val="hlink"/>
                  </a:solidFill>
                  <a:latin typeface="Arial" charset="0"/>
                </a:rPr>
                <a:t>L1 L2 L3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6699FF"/>
                  </a:solidFill>
                  <a:latin typeface="Arial" charset="0"/>
                </a:rPr>
                <a:t>N</a:t>
              </a:r>
              <a:r>
                <a:rPr lang="de-DE" sz="1000">
                  <a:solidFill>
                    <a:srgbClr val="00FF00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FFFF00"/>
                  </a:solidFill>
                  <a:latin typeface="Arial" charset="0"/>
                </a:rPr>
                <a:t>P</a:t>
              </a:r>
              <a:r>
                <a:rPr lang="de-DE" sz="1000">
                  <a:solidFill>
                    <a:srgbClr val="00FF00"/>
                  </a:solidFill>
                  <a:latin typeface="Arial" charset="0"/>
                </a:rPr>
                <a:t>E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FF3300"/>
                  </a:solidFill>
                  <a:latin typeface="Arial" charset="0"/>
                </a:rPr>
                <a:t>D</a:t>
              </a:r>
              <a:endParaRPr lang="de-DE" sz="10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51204" name="Group 27"/>
          <p:cNvGrpSpPr>
            <a:grpSpLocks/>
          </p:cNvGrpSpPr>
          <p:nvPr/>
        </p:nvGrpSpPr>
        <p:grpSpPr bwMode="auto">
          <a:xfrm>
            <a:off x="1676400" y="3810000"/>
            <a:ext cx="4419600" cy="1828800"/>
            <a:chOff x="1056" y="2400"/>
            <a:chExt cx="2784" cy="1152"/>
          </a:xfrm>
        </p:grpSpPr>
        <p:grpSp>
          <p:nvGrpSpPr>
            <p:cNvPr id="51256" name="Group 28"/>
            <p:cNvGrpSpPr>
              <a:grpSpLocks/>
            </p:cNvGrpSpPr>
            <p:nvPr/>
          </p:nvGrpSpPr>
          <p:grpSpPr bwMode="auto">
            <a:xfrm>
              <a:off x="1056" y="2592"/>
              <a:ext cx="2784" cy="288"/>
              <a:chOff x="1056" y="1296"/>
              <a:chExt cx="2784" cy="288"/>
            </a:xfrm>
          </p:grpSpPr>
          <p:sp>
            <p:nvSpPr>
              <p:cNvPr id="51269" name="Line 29"/>
              <p:cNvSpPr>
                <a:spLocks noChangeShapeType="1"/>
              </p:cNvSpPr>
              <p:nvPr/>
            </p:nvSpPr>
            <p:spPr bwMode="auto">
              <a:xfrm>
                <a:off x="1056" y="1584"/>
                <a:ext cx="1200" cy="0"/>
              </a:xfrm>
              <a:prstGeom prst="line">
                <a:avLst/>
              </a:pr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pSp>
            <p:nvGrpSpPr>
              <p:cNvPr id="51270" name="Group 30"/>
              <p:cNvGrpSpPr>
                <a:grpSpLocks/>
              </p:cNvGrpSpPr>
              <p:nvPr/>
            </p:nvGrpSpPr>
            <p:grpSpPr bwMode="auto">
              <a:xfrm>
                <a:off x="2256" y="1296"/>
                <a:ext cx="1584" cy="288"/>
                <a:chOff x="2256" y="720"/>
                <a:chExt cx="1584" cy="288"/>
              </a:xfrm>
            </p:grpSpPr>
            <p:sp>
              <p:nvSpPr>
                <p:cNvPr id="51271" name="Freeform 31"/>
                <p:cNvSpPr>
                  <a:spLocks/>
                </p:cNvSpPr>
                <p:nvPr/>
              </p:nvSpPr>
              <p:spPr bwMode="auto">
                <a:xfrm>
                  <a:off x="2256" y="816"/>
                  <a:ext cx="1584" cy="192"/>
                </a:xfrm>
                <a:custGeom>
                  <a:avLst/>
                  <a:gdLst>
                    <a:gd name="T0" fmla="*/ 0 w 1584"/>
                    <a:gd name="T1" fmla="*/ 0 h 192"/>
                    <a:gd name="T2" fmla="*/ 384 w 1584"/>
                    <a:gd name="T3" fmla="*/ 192 h 192"/>
                    <a:gd name="T4" fmla="*/ 1584 w 1584"/>
                    <a:gd name="T5" fmla="*/ 192 h 192"/>
                    <a:gd name="T6" fmla="*/ 0 60000 65536"/>
                    <a:gd name="T7" fmla="*/ 0 60000 65536"/>
                    <a:gd name="T8" fmla="*/ 0 60000 65536"/>
                    <a:gd name="T9" fmla="*/ 0 w 1584"/>
                    <a:gd name="T10" fmla="*/ 0 h 192"/>
                    <a:gd name="T11" fmla="*/ 1584 w 1584"/>
                    <a:gd name="T12" fmla="*/ 192 h 1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84" h="192">
                      <a:moveTo>
                        <a:pt x="0" y="0"/>
                      </a:moveTo>
                      <a:lnTo>
                        <a:pt x="384" y="192"/>
                      </a:lnTo>
                      <a:lnTo>
                        <a:pt x="1584" y="192"/>
                      </a:lnTo>
                    </a:path>
                  </a:pathLst>
                </a:custGeom>
                <a:noFill/>
                <a:ln w="635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1272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352" y="72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</p:grpSp>
        </p:grpSp>
        <p:sp>
          <p:nvSpPr>
            <p:cNvPr id="51257" name="Line 33"/>
            <p:cNvSpPr>
              <a:spLocks noChangeShapeType="1"/>
            </p:cNvSpPr>
            <p:nvPr/>
          </p:nvSpPr>
          <p:spPr bwMode="auto">
            <a:xfrm>
              <a:off x="1248" y="3312"/>
              <a:ext cx="2592" cy="0"/>
            </a:xfrm>
            <a:prstGeom prst="line">
              <a:avLst/>
            </a:prstGeom>
            <a:noFill/>
            <a:ln w="635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1258" name="Line 34"/>
            <p:cNvSpPr>
              <a:spLocks noChangeShapeType="1"/>
            </p:cNvSpPr>
            <p:nvPr/>
          </p:nvSpPr>
          <p:spPr bwMode="auto">
            <a:xfrm>
              <a:off x="1440" y="3120"/>
              <a:ext cx="2400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1259" name="Group 35"/>
            <p:cNvGrpSpPr>
              <a:grpSpLocks/>
            </p:cNvGrpSpPr>
            <p:nvPr/>
          </p:nvGrpSpPr>
          <p:grpSpPr bwMode="auto">
            <a:xfrm>
              <a:off x="1344" y="3552"/>
              <a:ext cx="2496" cy="0"/>
              <a:chOff x="1344" y="3552"/>
              <a:chExt cx="2496" cy="0"/>
            </a:xfrm>
          </p:grpSpPr>
          <p:sp>
            <p:nvSpPr>
              <p:cNvPr id="51261" name="Line 36"/>
              <p:cNvSpPr>
                <a:spLocks noChangeShapeType="1"/>
              </p:cNvSpPr>
              <p:nvPr/>
            </p:nvSpPr>
            <p:spPr bwMode="auto">
              <a:xfrm>
                <a:off x="134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62" name="Line 37"/>
              <p:cNvSpPr>
                <a:spLocks noChangeShapeType="1"/>
              </p:cNvSpPr>
              <p:nvPr/>
            </p:nvSpPr>
            <p:spPr bwMode="auto">
              <a:xfrm>
                <a:off x="168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63" name="Line 38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64" name="Line 39"/>
              <p:cNvSpPr>
                <a:spLocks noChangeShapeType="1"/>
              </p:cNvSpPr>
              <p:nvPr/>
            </p:nvSpPr>
            <p:spPr bwMode="auto">
              <a:xfrm>
                <a:off x="2688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65" name="Line 40"/>
              <p:cNvSpPr>
                <a:spLocks noChangeShapeType="1"/>
              </p:cNvSpPr>
              <p:nvPr/>
            </p:nvSpPr>
            <p:spPr bwMode="auto">
              <a:xfrm>
                <a:off x="2352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66" name="Line 41"/>
              <p:cNvSpPr>
                <a:spLocks noChangeShapeType="1"/>
              </p:cNvSpPr>
              <p:nvPr/>
            </p:nvSpPr>
            <p:spPr bwMode="auto">
              <a:xfrm>
                <a:off x="302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67" name="Line 42"/>
              <p:cNvSpPr>
                <a:spLocks noChangeShapeType="1"/>
              </p:cNvSpPr>
              <p:nvPr/>
            </p:nvSpPr>
            <p:spPr bwMode="auto">
              <a:xfrm>
                <a:off x="336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68" name="Line 43"/>
              <p:cNvSpPr>
                <a:spLocks noChangeShapeType="1"/>
              </p:cNvSpPr>
              <p:nvPr/>
            </p:nvSpPr>
            <p:spPr bwMode="auto">
              <a:xfrm>
                <a:off x="3696" y="3552"/>
                <a:ext cx="144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1260" name="Text Box 44"/>
            <p:cNvSpPr txBox="1">
              <a:spLocks noChangeArrowheads="1"/>
            </p:cNvSpPr>
            <p:nvPr/>
          </p:nvSpPr>
          <p:spPr bwMode="auto">
            <a:xfrm>
              <a:off x="2208" y="2400"/>
              <a:ext cx="4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400">
                  <a:solidFill>
                    <a:schemeClr val="bg2"/>
                  </a:solidFill>
                  <a:latin typeface="Arial" charset="0"/>
                </a:rPr>
                <a:t>-F 10</a:t>
              </a:r>
              <a:r>
                <a:rPr lang="pl-PL" sz="1400">
                  <a:solidFill>
                    <a:schemeClr val="bg2"/>
                  </a:solidFill>
                  <a:latin typeface="Arial" charset="0"/>
                </a:rPr>
                <a:t>2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51205" name="Text Box 45"/>
          <p:cNvSpPr txBox="1">
            <a:spLocks noChangeArrowheads="1"/>
          </p:cNvSpPr>
          <p:nvPr/>
        </p:nvSpPr>
        <p:spPr bwMode="auto">
          <a:xfrm>
            <a:off x="5268913" y="3565525"/>
            <a:ext cx="1512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  <a:latin typeface="Arial" charset="0"/>
              </a:rPr>
              <a:t>Obwód LCN 2</a:t>
            </a:r>
            <a:endParaRPr lang="de-DE" sz="1600">
              <a:latin typeface="Arial" charset="0"/>
            </a:endParaRPr>
          </a:p>
        </p:txBody>
      </p:sp>
      <p:grpSp>
        <p:nvGrpSpPr>
          <p:cNvPr id="51206" name="Group 46"/>
          <p:cNvGrpSpPr>
            <a:grpSpLocks/>
          </p:cNvGrpSpPr>
          <p:nvPr/>
        </p:nvGrpSpPr>
        <p:grpSpPr bwMode="auto">
          <a:xfrm>
            <a:off x="1676400" y="1447800"/>
            <a:ext cx="4419600" cy="1828800"/>
            <a:chOff x="1056" y="2400"/>
            <a:chExt cx="2784" cy="1152"/>
          </a:xfrm>
        </p:grpSpPr>
        <p:grpSp>
          <p:nvGrpSpPr>
            <p:cNvPr id="51239" name="Group 47"/>
            <p:cNvGrpSpPr>
              <a:grpSpLocks/>
            </p:cNvGrpSpPr>
            <p:nvPr/>
          </p:nvGrpSpPr>
          <p:grpSpPr bwMode="auto">
            <a:xfrm>
              <a:off x="1056" y="2592"/>
              <a:ext cx="2784" cy="288"/>
              <a:chOff x="1056" y="1296"/>
              <a:chExt cx="2784" cy="288"/>
            </a:xfrm>
          </p:grpSpPr>
          <p:sp>
            <p:nvSpPr>
              <p:cNvPr id="51252" name="Line 48"/>
              <p:cNvSpPr>
                <a:spLocks noChangeShapeType="1"/>
              </p:cNvSpPr>
              <p:nvPr/>
            </p:nvSpPr>
            <p:spPr bwMode="auto">
              <a:xfrm>
                <a:off x="1056" y="1584"/>
                <a:ext cx="1200" cy="0"/>
              </a:xfrm>
              <a:prstGeom prst="line">
                <a:avLst/>
              </a:pr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pSp>
            <p:nvGrpSpPr>
              <p:cNvPr id="51253" name="Group 49"/>
              <p:cNvGrpSpPr>
                <a:grpSpLocks/>
              </p:cNvGrpSpPr>
              <p:nvPr/>
            </p:nvGrpSpPr>
            <p:grpSpPr bwMode="auto">
              <a:xfrm>
                <a:off x="2256" y="1296"/>
                <a:ext cx="1584" cy="288"/>
                <a:chOff x="2256" y="720"/>
                <a:chExt cx="1584" cy="288"/>
              </a:xfrm>
            </p:grpSpPr>
            <p:sp>
              <p:nvSpPr>
                <p:cNvPr id="51254" name="Freeform 50"/>
                <p:cNvSpPr>
                  <a:spLocks/>
                </p:cNvSpPr>
                <p:nvPr/>
              </p:nvSpPr>
              <p:spPr bwMode="auto">
                <a:xfrm>
                  <a:off x="2256" y="816"/>
                  <a:ext cx="1584" cy="192"/>
                </a:xfrm>
                <a:custGeom>
                  <a:avLst/>
                  <a:gdLst>
                    <a:gd name="T0" fmla="*/ 0 w 1584"/>
                    <a:gd name="T1" fmla="*/ 0 h 192"/>
                    <a:gd name="T2" fmla="*/ 384 w 1584"/>
                    <a:gd name="T3" fmla="*/ 192 h 192"/>
                    <a:gd name="T4" fmla="*/ 1584 w 1584"/>
                    <a:gd name="T5" fmla="*/ 192 h 192"/>
                    <a:gd name="T6" fmla="*/ 0 60000 65536"/>
                    <a:gd name="T7" fmla="*/ 0 60000 65536"/>
                    <a:gd name="T8" fmla="*/ 0 60000 65536"/>
                    <a:gd name="T9" fmla="*/ 0 w 1584"/>
                    <a:gd name="T10" fmla="*/ 0 h 192"/>
                    <a:gd name="T11" fmla="*/ 1584 w 1584"/>
                    <a:gd name="T12" fmla="*/ 192 h 1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84" h="192">
                      <a:moveTo>
                        <a:pt x="0" y="0"/>
                      </a:moveTo>
                      <a:lnTo>
                        <a:pt x="384" y="192"/>
                      </a:lnTo>
                      <a:lnTo>
                        <a:pt x="1584" y="192"/>
                      </a:lnTo>
                    </a:path>
                  </a:pathLst>
                </a:custGeom>
                <a:noFill/>
                <a:ln w="635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1255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352" y="72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</p:grpSp>
        </p:grpSp>
        <p:sp>
          <p:nvSpPr>
            <p:cNvPr id="51240" name="Line 52"/>
            <p:cNvSpPr>
              <a:spLocks noChangeShapeType="1"/>
            </p:cNvSpPr>
            <p:nvPr/>
          </p:nvSpPr>
          <p:spPr bwMode="auto">
            <a:xfrm>
              <a:off x="1248" y="3312"/>
              <a:ext cx="2592" cy="0"/>
            </a:xfrm>
            <a:prstGeom prst="line">
              <a:avLst/>
            </a:prstGeom>
            <a:noFill/>
            <a:ln w="635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1241" name="Line 53"/>
            <p:cNvSpPr>
              <a:spLocks noChangeShapeType="1"/>
            </p:cNvSpPr>
            <p:nvPr/>
          </p:nvSpPr>
          <p:spPr bwMode="auto">
            <a:xfrm>
              <a:off x="1440" y="3120"/>
              <a:ext cx="2400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1242" name="Group 54"/>
            <p:cNvGrpSpPr>
              <a:grpSpLocks/>
            </p:cNvGrpSpPr>
            <p:nvPr/>
          </p:nvGrpSpPr>
          <p:grpSpPr bwMode="auto">
            <a:xfrm>
              <a:off x="1344" y="3552"/>
              <a:ext cx="2496" cy="0"/>
              <a:chOff x="1344" y="3552"/>
              <a:chExt cx="2496" cy="0"/>
            </a:xfrm>
          </p:grpSpPr>
          <p:sp>
            <p:nvSpPr>
              <p:cNvPr id="51244" name="Line 55"/>
              <p:cNvSpPr>
                <a:spLocks noChangeShapeType="1"/>
              </p:cNvSpPr>
              <p:nvPr/>
            </p:nvSpPr>
            <p:spPr bwMode="auto">
              <a:xfrm>
                <a:off x="134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45" name="Line 56"/>
              <p:cNvSpPr>
                <a:spLocks noChangeShapeType="1"/>
              </p:cNvSpPr>
              <p:nvPr/>
            </p:nvSpPr>
            <p:spPr bwMode="auto">
              <a:xfrm>
                <a:off x="168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46" name="Line 57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47" name="Line 58"/>
              <p:cNvSpPr>
                <a:spLocks noChangeShapeType="1"/>
              </p:cNvSpPr>
              <p:nvPr/>
            </p:nvSpPr>
            <p:spPr bwMode="auto">
              <a:xfrm>
                <a:off x="2688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48" name="Line 59"/>
              <p:cNvSpPr>
                <a:spLocks noChangeShapeType="1"/>
              </p:cNvSpPr>
              <p:nvPr/>
            </p:nvSpPr>
            <p:spPr bwMode="auto">
              <a:xfrm>
                <a:off x="2352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49" name="Line 60"/>
              <p:cNvSpPr>
                <a:spLocks noChangeShapeType="1"/>
              </p:cNvSpPr>
              <p:nvPr/>
            </p:nvSpPr>
            <p:spPr bwMode="auto">
              <a:xfrm>
                <a:off x="302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50" name="Line 61"/>
              <p:cNvSpPr>
                <a:spLocks noChangeShapeType="1"/>
              </p:cNvSpPr>
              <p:nvPr/>
            </p:nvSpPr>
            <p:spPr bwMode="auto">
              <a:xfrm>
                <a:off x="336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1251" name="Line 62"/>
              <p:cNvSpPr>
                <a:spLocks noChangeShapeType="1"/>
              </p:cNvSpPr>
              <p:nvPr/>
            </p:nvSpPr>
            <p:spPr bwMode="auto">
              <a:xfrm>
                <a:off x="3696" y="3552"/>
                <a:ext cx="144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1243" name="Text Box 63"/>
            <p:cNvSpPr txBox="1">
              <a:spLocks noChangeArrowheads="1"/>
            </p:cNvSpPr>
            <p:nvPr/>
          </p:nvSpPr>
          <p:spPr bwMode="auto">
            <a:xfrm>
              <a:off x="2208" y="2400"/>
              <a:ext cx="4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400">
                  <a:solidFill>
                    <a:schemeClr val="bg2"/>
                  </a:solidFill>
                  <a:latin typeface="Arial" charset="0"/>
                </a:rPr>
                <a:t>-F 10</a:t>
              </a:r>
              <a:r>
                <a:rPr lang="pl-PL" sz="1400">
                  <a:solidFill>
                    <a:schemeClr val="bg2"/>
                  </a:solidFill>
                  <a:latin typeface="Arial" charset="0"/>
                </a:rPr>
                <a:t>1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51207" name="Text Box 64"/>
          <p:cNvSpPr txBox="1">
            <a:spLocks noChangeArrowheads="1"/>
          </p:cNvSpPr>
          <p:nvPr/>
        </p:nvSpPr>
        <p:spPr bwMode="auto">
          <a:xfrm>
            <a:off x="5268913" y="1203325"/>
            <a:ext cx="1512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  <a:latin typeface="Arial" charset="0"/>
              </a:rPr>
              <a:t>Obwód LCN 1</a:t>
            </a:r>
            <a:endParaRPr lang="de-DE" sz="1600">
              <a:latin typeface="Arial" charset="0"/>
            </a:endParaRPr>
          </a:p>
        </p:txBody>
      </p:sp>
      <p:sp>
        <p:nvSpPr>
          <p:cNvPr id="51208" name="Rectangle 65"/>
          <p:cNvSpPr>
            <a:spLocks noChangeArrowheads="1"/>
          </p:cNvSpPr>
          <p:nvPr/>
        </p:nvSpPr>
        <p:spPr bwMode="auto">
          <a:xfrm>
            <a:off x="2971800" y="1219200"/>
            <a:ext cx="1828800" cy="4953000"/>
          </a:xfrm>
          <a:prstGeom prst="rect">
            <a:avLst/>
          </a:prstGeom>
          <a:noFill/>
          <a:ln w="9525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cxnSp>
        <p:nvCxnSpPr>
          <p:cNvPr id="90178" name="AutoShape 66"/>
          <p:cNvCxnSpPr>
            <a:cxnSpLocks noChangeShapeType="1"/>
            <a:stCxn id="51271" idx="2"/>
          </p:cNvCxnSpPr>
          <p:nvPr/>
        </p:nvCxnSpPr>
        <p:spPr bwMode="auto">
          <a:xfrm flipH="1">
            <a:off x="5715000" y="4572000"/>
            <a:ext cx="412750" cy="381000"/>
          </a:xfrm>
          <a:prstGeom prst="curvedConnector3">
            <a:avLst>
              <a:gd name="adj1" fmla="val -266157"/>
            </a:avLst>
          </a:prstGeom>
          <a:noFill/>
          <a:ln w="88900">
            <a:pattFill prst="sphere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179" name="Line 67"/>
          <p:cNvSpPr>
            <a:spLocks noChangeShapeType="1"/>
          </p:cNvSpPr>
          <p:nvPr/>
        </p:nvSpPr>
        <p:spPr bwMode="auto">
          <a:xfrm flipH="1">
            <a:off x="2362200" y="4953000"/>
            <a:ext cx="3352800" cy="0"/>
          </a:xfrm>
          <a:prstGeom prst="line">
            <a:avLst/>
          </a:prstGeom>
          <a:noFill/>
          <a:ln w="88900">
            <a:pattFill prst="sphere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180" name="Line 68"/>
          <p:cNvSpPr>
            <a:spLocks noChangeShapeType="1"/>
          </p:cNvSpPr>
          <p:nvPr/>
        </p:nvSpPr>
        <p:spPr bwMode="auto">
          <a:xfrm>
            <a:off x="2286000" y="1219200"/>
            <a:ext cx="0" cy="5334000"/>
          </a:xfrm>
          <a:prstGeom prst="line">
            <a:avLst/>
          </a:prstGeom>
          <a:noFill/>
          <a:ln w="88900">
            <a:pattFill prst="sphere">
              <a:fgClr>
                <a:srgbClr val="FF0000"/>
              </a:fgClr>
              <a:bgClr>
                <a:srgbClr val="FFFF00"/>
              </a:bgClr>
            </a:patt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181" name="Line 69"/>
          <p:cNvSpPr>
            <a:spLocks noChangeShapeType="1"/>
          </p:cNvSpPr>
          <p:nvPr/>
        </p:nvSpPr>
        <p:spPr bwMode="auto">
          <a:xfrm flipH="1">
            <a:off x="2362200" y="2565400"/>
            <a:ext cx="4370388" cy="25400"/>
          </a:xfrm>
          <a:prstGeom prst="line">
            <a:avLst/>
          </a:prstGeom>
          <a:noFill/>
          <a:ln w="88900">
            <a:pattFill prst="sphere">
              <a:fgClr>
                <a:srgbClr val="FF0000"/>
              </a:fgClr>
              <a:bgClr>
                <a:srgbClr val="FFFF00"/>
              </a:bgClr>
            </a:patt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182" name="Text Box 70"/>
          <p:cNvSpPr txBox="1">
            <a:spLocks noChangeArrowheads="1"/>
          </p:cNvSpPr>
          <p:nvPr/>
        </p:nvSpPr>
        <p:spPr bwMode="auto">
          <a:xfrm>
            <a:off x="2286000" y="3657600"/>
            <a:ext cx="595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1400">
                <a:solidFill>
                  <a:srgbClr val="DDDDDD"/>
                </a:solidFill>
                <a:latin typeface="Arial" charset="0"/>
              </a:rPr>
              <a:t>230V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0183" name="Text Box 71"/>
          <p:cNvSpPr txBox="1">
            <a:spLocks noChangeArrowheads="1"/>
          </p:cNvSpPr>
          <p:nvPr/>
        </p:nvSpPr>
        <p:spPr bwMode="auto">
          <a:xfrm>
            <a:off x="5334000" y="4648200"/>
            <a:ext cx="595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1400">
                <a:solidFill>
                  <a:srgbClr val="DDDDDD"/>
                </a:solidFill>
                <a:latin typeface="Arial" charset="0"/>
              </a:rPr>
              <a:t>230V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0184" name="Text Box 72"/>
          <p:cNvSpPr txBox="1">
            <a:spLocks noChangeArrowheads="1"/>
          </p:cNvSpPr>
          <p:nvPr/>
        </p:nvSpPr>
        <p:spPr bwMode="auto">
          <a:xfrm>
            <a:off x="5791200" y="2286000"/>
            <a:ext cx="595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1400">
                <a:solidFill>
                  <a:srgbClr val="DDDDDD"/>
                </a:solidFill>
                <a:latin typeface="Arial" charset="0"/>
              </a:rPr>
              <a:t>230V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0185" name="Freeform 73"/>
          <p:cNvSpPr>
            <a:spLocks/>
          </p:cNvSpPr>
          <p:nvPr/>
        </p:nvSpPr>
        <p:spPr bwMode="auto">
          <a:xfrm>
            <a:off x="6400800" y="4267200"/>
            <a:ext cx="304800" cy="762000"/>
          </a:xfrm>
          <a:custGeom>
            <a:avLst/>
            <a:gdLst>
              <a:gd name="T0" fmla="*/ 2147483647 w 288"/>
              <a:gd name="T1" fmla="*/ 0 h 768"/>
              <a:gd name="T2" fmla="*/ 0 w 288"/>
              <a:gd name="T3" fmla="*/ 2147483647 h 768"/>
              <a:gd name="T4" fmla="*/ 2147483647 w 288"/>
              <a:gd name="T5" fmla="*/ 2147483647 h 768"/>
              <a:gd name="T6" fmla="*/ 2147483647 w 288"/>
              <a:gd name="T7" fmla="*/ 2147483647 h 768"/>
              <a:gd name="T8" fmla="*/ 0 w 288"/>
              <a:gd name="T9" fmla="*/ 2147483647 h 768"/>
              <a:gd name="T10" fmla="*/ 2147483647 w 288"/>
              <a:gd name="T11" fmla="*/ 2147483647 h 768"/>
              <a:gd name="T12" fmla="*/ 2147483647 w 288"/>
              <a:gd name="T13" fmla="*/ 2147483647 h 768"/>
              <a:gd name="T14" fmla="*/ 2147483647 w 288"/>
              <a:gd name="T15" fmla="*/ 2147483647 h 768"/>
              <a:gd name="T16" fmla="*/ 2147483647 w 288"/>
              <a:gd name="T17" fmla="*/ 2147483647 h 768"/>
              <a:gd name="T18" fmla="*/ 2147483647 w 288"/>
              <a:gd name="T19" fmla="*/ 2147483647 h 768"/>
              <a:gd name="T20" fmla="*/ 2147483647 w 288"/>
              <a:gd name="T21" fmla="*/ 2147483647 h 768"/>
              <a:gd name="T22" fmla="*/ 2147483647 w 288"/>
              <a:gd name="T23" fmla="*/ 0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8"/>
              <a:gd name="T37" fmla="*/ 0 h 768"/>
              <a:gd name="T38" fmla="*/ 288 w 288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8" h="768">
                <a:moveTo>
                  <a:pt x="144" y="0"/>
                </a:moveTo>
                <a:lnTo>
                  <a:pt x="0" y="384"/>
                </a:lnTo>
                <a:lnTo>
                  <a:pt x="192" y="336"/>
                </a:lnTo>
                <a:lnTo>
                  <a:pt x="96" y="624"/>
                </a:lnTo>
                <a:lnTo>
                  <a:pt x="0" y="576"/>
                </a:lnTo>
                <a:lnTo>
                  <a:pt x="48" y="768"/>
                </a:lnTo>
                <a:lnTo>
                  <a:pt x="240" y="720"/>
                </a:lnTo>
                <a:lnTo>
                  <a:pt x="144" y="672"/>
                </a:lnTo>
                <a:lnTo>
                  <a:pt x="288" y="240"/>
                </a:lnTo>
                <a:lnTo>
                  <a:pt x="96" y="288"/>
                </a:lnTo>
                <a:lnTo>
                  <a:pt x="192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186" name="Freeform 74"/>
          <p:cNvSpPr>
            <a:spLocks/>
          </p:cNvSpPr>
          <p:nvPr/>
        </p:nvSpPr>
        <p:spPr bwMode="auto">
          <a:xfrm>
            <a:off x="6400800" y="4267200"/>
            <a:ext cx="304800" cy="762000"/>
          </a:xfrm>
          <a:custGeom>
            <a:avLst/>
            <a:gdLst>
              <a:gd name="T0" fmla="*/ 2147483647 w 288"/>
              <a:gd name="T1" fmla="*/ 0 h 768"/>
              <a:gd name="T2" fmla="*/ 0 w 288"/>
              <a:gd name="T3" fmla="*/ 2147483647 h 768"/>
              <a:gd name="T4" fmla="*/ 2147483647 w 288"/>
              <a:gd name="T5" fmla="*/ 2147483647 h 768"/>
              <a:gd name="T6" fmla="*/ 2147483647 w 288"/>
              <a:gd name="T7" fmla="*/ 2147483647 h 768"/>
              <a:gd name="T8" fmla="*/ 0 w 288"/>
              <a:gd name="T9" fmla="*/ 2147483647 h 768"/>
              <a:gd name="T10" fmla="*/ 2147483647 w 288"/>
              <a:gd name="T11" fmla="*/ 2147483647 h 768"/>
              <a:gd name="T12" fmla="*/ 2147483647 w 288"/>
              <a:gd name="T13" fmla="*/ 2147483647 h 768"/>
              <a:gd name="T14" fmla="*/ 2147483647 w 288"/>
              <a:gd name="T15" fmla="*/ 2147483647 h 768"/>
              <a:gd name="T16" fmla="*/ 2147483647 w 288"/>
              <a:gd name="T17" fmla="*/ 2147483647 h 768"/>
              <a:gd name="T18" fmla="*/ 2147483647 w 288"/>
              <a:gd name="T19" fmla="*/ 2147483647 h 768"/>
              <a:gd name="T20" fmla="*/ 2147483647 w 288"/>
              <a:gd name="T21" fmla="*/ 2147483647 h 768"/>
              <a:gd name="T22" fmla="*/ 2147483647 w 288"/>
              <a:gd name="T23" fmla="*/ 0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8"/>
              <a:gd name="T37" fmla="*/ 0 h 768"/>
              <a:gd name="T38" fmla="*/ 288 w 288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8" h="768">
                <a:moveTo>
                  <a:pt x="144" y="0"/>
                </a:moveTo>
                <a:lnTo>
                  <a:pt x="0" y="384"/>
                </a:lnTo>
                <a:lnTo>
                  <a:pt x="192" y="336"/>
                </a:lnTo>
                <a:lnTo>
                  <a:pt x="96" y="624"/>
                </a:lnTo>
                <a:lnTo>
                  <a:pt x="0" y="576"/>
                </a:lnTo>
                <a:lnTo>
                  <a:pt x="48" y="768"/>
                </a:lnTo>
                <a:lnTo>
                  <a:pt x="240" y="720"/>
                </a:lnTo>
                <a:lnTo>
                  <a:pt x="144" y="672"/>
                </a:lnTo>
                <a:lnTo>
                  <a:pt x="288" y="240"/>
                </a:lnTo>
                <a:lnTo>
                  <a:pt x="96" y="288"/>
                </a:lnTo>
                <a:lnTo>
                  <a:pt x="192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187" name="Freeform 75"/>
          <p:cNvSpPr>
            <a:spLocks/>
          </p:cNvSpPr>
          <p:nvPr/>
        </p:nvSpPr>
        <p:spPr bwMode="auto">
          <a:xfrm>
            <a:off x="2209800" y="4572000"/>
            <a:ext cx="304800" cy="762000"/>
          </a:xfrm>
          <a:custGeom>
            <a:avLst/>
            <a:gdLst>
              <a:gd name="T0" fmla="*/ 2147483647 w 288"/>
              <a:gd name="T1" fmla="*/ 0 h 768"/>
              <a:gd name="T2" fmla="*/ 0 w 288"/>
              <a:gd name="T3" fmla="*/ 2147483647 h 768"/>
              <a:gd name="T4" fmla="*/ 2147483647 w 288"/>
              <a:gd name="T5" fmla="*/ 2147483647 h 768"/>
              <a:gd name="T6" fmla="*/ 2147483647 w 288"/>
              <a:gd name="T7" fmla="*/ 2147483647 h 768"/>
              <a:gd name="T8" fmla="*/ 0 w 288"/>
              <a:gd name="T9" fmla="*/ 2147483647 h 768"/>
              <a:gd name="T10" fmla="*/ 2147483647 w 288"/>
              <a:gd name="T11" fmla="*/ 2147483647 h 768"/>
              <a:gd name="T12" fmla="*/ 2147483647 w 288"/>
              <a:gd name="T13" fmla="*/ 2147483647 h 768"/>
              <a:gd name="T14" fmla="*/ 2147483647 w 288"/>
              <a:gd name="T15" fmla="*/ 2147483647 h 768"/>
              <a:gd name="T16" fmla="*/ 2147483647 w 288"/>
              <a:gd name="T17" fmla="*/ 2147483647 h 768"/>
              <a:gd name="T18" fmla="*/ 2147483647 w 288"/>
              <a:gd name="T19" fmla="*/ 2147483647 h 768"/>
              <a:gd name="T20" fmla="*/ 2147483647 w 288"/>
              <a:gd name="T21" fmla="*/ 2147483647 h 768"/>
              <a:gd name="T22" fmla="*/ 2147483647 w 288"/>
              <a:gd name="T23" fmla="*/ 0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8"/>
              <a:gd name="T37" fmla="*/ 0 h 768"/>
              <a:gd name="T38" fmla="*/ 288 w 288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8" h="768">
                <a:moveTo>
                  <a:pt x="144" y="0"/>
                </a:moveTo>
                <a:lnTo>
                  <a:pt x="0" y="384"/>
                </a:lnTo>
                <a:lnTo>
                  <a:pt x="192" y="336"/>
                </a:lnTo>
                <a:lnTo>
                  <a:pt x="96" y="624"/>
                </a:lnTo>
                <a:lnTo>
                  <a:pt x="0" y="576"/>
                </a:lnTo>
                <a:lnTo>
                  <a:pt x="48" y="768"/>
                </a:lnTo>
                <a:lnTo>
                  <a:pt x="240" y="720"/>
                </a:lnTo>
                <a:lnTo>
                  <a:pt x="144" y="672"/>
                </a:lnTo>
                <a:lnTo>
                  <a:pt x="288" y="240"/>
                </a:lnTo>
                <a:lnTo>
                  <a:pt x="96" y="288"/>
                </a:lnTo>
                <a:lnTo>
                  <a:pt x="192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188" name="Freeform 76"/>
          <p:cNvSpPr>
            <a:spLocks/>
          </p:cNvSpPr>
          <p:nvPr/>
        </p:nvSpPr>
        <p:spPr bwMode="auto">
          <a:xfrm>
            <a:off x="2209800" y="2286000"/>
            <a:ext cx="304800" cy="762000"/>
          </a:xfrm>
          <a:custGeom>
            <a:avLst/>
            <a:gdLst>
              <a:gd name="T0" fmla="*/ 2147483647 w 288"/>
              <a:gd name="T1" fmla="*/ 0 h 768"/>
              <a:gd name="T2" fmla="*/ 0 w 288"/>
              <a:gd name="T3" fmla="*/ 2147483647 h 768"/>
              <a:gd name="T4" fmla="*/ 2147483647 w 288"/>
              <a:gd name="T5" fmla="*/ 2147483647 h 768"/>
              <a:gd name="T6" fmla="*/ 2147483647 w 288"/>
              <a:gd name="T7" fmla="*/ 2147483647 h 768"/>
              <a:gd name="T8" fmla="*/ 0 w 288"/>
              <a:gd name="T9" fmla="*/ 2147483647 h 768"/>
              <a:gd name="T10" fmla="*/ 2147483647 w 288"/>
              <a:gd name="T11" fmla="*/ 2147483647 h 768"/>
              <a:gd name="T12" fmla="*/ 2147483647 w 288"/>
              <a:gd name="T13" fmla="*/ 2147483647 h 768"/>
              <a:gd name="T14" fmla="*/ 2147483647 w 288"/>
              <a:gd name="T15" fmla="*/ 2147483647 h 768"/>
              <a:gd name="T16" fmla="*/ 2147483647 w 288"/>
              <a:gd name="T17" fmla="*/ 2147483647 h 768"/>
              <a:gd name="T18" fmla="*/ 2147483647 w 288"/>
              <a:gd name="T19" fmla="*/ 2147483647 h 768"/>
              <a:gd name="T20" fmla="*/ 2147483647 w 288"/>
              <a:gd name="T21" fmla="*/ 2147483647 h 768"/>
              <a:gd name="T22" fmla="*/ 2147483647 w 288"/>
              <a:gd name="T23" fmla="*/ 0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8"/>
              <a:gd name="T37" fmla="*/ 0 h 768"/>
              <a:gd name="T38" fmla="*/ 288 w 288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8" h="768">
                <a:moveTo>
                  <a:pt x="144" y="0"/>
                </a:moveTo>
                <a:lnTo>
                  <a:pt x="0" y="384"/>
                </a:lnTo>
                <a:lnTo>
                  <a:pt x="192" y="336"/>
                </a:lnTo>
                <a:lnTo>
                  <a:pt x="96" y="624"/>
                </a:lnTo>
                <a:lnTo>
                  <a:pt x="0" y="576"/>
                </a:lnTo>
                <a:lnTo>
                  <a:pt x="48" y="768"/>
                </a:lnTo>
                <a:lnTo>
                  <a:pt x="240" y="720"/>
                </a:lnTo>
                <a:lnTo>
                  <a:pt x="144" y="672"/>
                </a:lnTo>
                <a:lnTo>
                  <a:pt x="288" y="240"/>
                </a:lnTo>
                <a:lnTo>
                  <a:pt x="96" y="288"/>
                </a:lnTo>
                <a:lnTo>
                  <a:pt x="192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189" name="Freeform 77"/>
          <p:cNvSpPr>
            <a:spLocks/>
          </p:cNvSpPr>
          <p:nvPr/>
        </p:nvSpPr>
        <p:spPr bwMode="auto">
          <a:xfrm>
            <a:off x="6553200" y="2133600"/>
            <a:ext cx="304800" cy="762000"/>
          </a:xfrm>
          <a:custGeom>
            <a:avLst/>
            <a:gdLst>
              <a:gd name="T0" fmla="*/ 2147483647 w 288"/>
              <a:gd name="T1" fmla="*/ 0 h 768"/>
              <a:gd name="T2" fmla="*/ 0 w 288"/>
              <a:gd name="T3" fmla="*/ 2147483647 h 768"/>
              <a:gd name="T4" fmla="*/ 2147483647 w 288"/>
              <a:gd name="T5" fmla="*/ 2147483647 h 768"/>
              <a:gd name="T6" fmla="*/ 2147483647 w 288"/>
              <a:gd name="T7" fmla="*/ 2147483647 h 768"/>
              <a:gd name="T8" fmla="*/ 0 w 288"/>
              <a:gd name="T9" fmla="*/ 2147483647 h 768"/>
              <a:gd name="T10" fmla="*/ 2147483647 w 288"/>
              <a:gd name="T11" fmla="*/ 2147483647 h 768"/>
              <a:gd name="T12" fmla="*/ 2147483647 w 288"/>
              <a:gd name="T13" fmla="*/ 2147483647 h 768"/>
              <a:gd name="T14" fmla="*/ 2147483647 w 288"/>
              <a:gd name="T15" fmla="*/ 2147483647 h 768"/>
              <a:gd name="T16" fmla="*/ 2147483647 w 288"/>
              <a:gd name="T17" fmla="*/ 2147483647 h 768"/>
              <a:gd name="T18" fmla="*/ 2147483647 w 288"/>
              <a:gd name="T19" fmla="*/ 2147483647 h 768"/>
              <a:gd name="T20" fmla="*/ 2147483647 w 288"/>
              <a:gd name="T21" fmla="*/ 2147483647 h 768"/>
              <a:gd name="T22" fmla="*/ 2147483647 w 288"/>
              <a:gd name="T23" fmla="*/ 0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8"/>
              <a:gd name="T37" fmla="*/ 0 h 768"/>
              <a:gd name="T38" fmla="*/ 288 w 288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8" h="768">
                <a:moveTo>
                  <a:pt x="144" y="0"/>
                </a:moveTo>
                <a:lnTo>
                  <a:pt x="0" y="384"/>
                </a:lnTo>
                <a:lnTo>
                  <a:pt x="192" y="336"/>
                </a:lnTo>
                <a:lnTo>
                  <a:pt x="96" y="624"/>
                </a:lnTo>
                <a:lnTo>
                  <a:pt x="0" y="576"/>
                </a:lnTo>
                <a:lnTo>
                  <a:pt x="48" y="768"/>
                </a:lnTo>
                <a:lnTo>
                  <a:pt x="240" y="720"/>
                </a:lnTo>
                <a:lnTo>
                  <a:pt x="144" y="672"/>
                </a:lnTo>
                <a:lnTo>
                  <a:pt x="288" y="240"/>
                </a:lnTo>
                <a:lnTo>
                  <a:pt x="96" y="288"/>
                </a:lnTo>
                <a:lnTo>
                  <a:pt x="192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190" name="Freeform 78"/>
          <p:cNvSpPr>
            <a:spLocks/>
          </p:cNvSpPr>
          <p:nvPr/>
        </p:nvSpPr>
        <p:spPr bwMode="auto">
          <a:xfrm>
            <a:off x="2209800" y="4572000"/>
            <a:ext cx="304800" cy="762000"/>
          </a:xfrm>
          <a:custGeom>
            <a:avLst/>
            <a:gdLst>
              <a:gd name="T0" fmla="*/ 2147483647 w 288"/>
              <a:gd name="T1" fmla="*/ 0 h 768"/>
              <a:gd name="T2" fmla="*/ 0 w 288"/>
              <a:gd name="T3" fmla="*/ 2147483647 h 768"/>
              <a:gd name="T4" fmla="*/ 2147483647 w 288"/>
              <a:gd name="T5" fmla="*/ 2147483647 h 768"/>
              <a:gd name="T6" fmla="*/ 2147483647 w 288"/>
              <a:gd name="T7" fmla="*/ 2147483647 h 768"/>
              <a:gd name="T8" fmla="*/ 0 w 288"/>
              <a:gd name="T9" fmla="*/ 2147483647 h 768"/>
              <a:gd name="T10" fmla="*/ 2147483647 w 288"/>
              <a:gd name="T11" fmla="*/ 2147483647 h 768"/>
              <a:gd name="T12" fmla="*/ 2147483647 w 288"/>
              <a:gd name="T13" fmla="*/ 2147483647 h 768"/>
              <a:gd name="T14" fmla="*/ 2147483647 w 288"/>
              <a:gd name="T15" fmla="*/ 2147483647 h 768"/>
              <a:gd name="T16" fmla="*/ 2147483647 w 288"/>
              <a:gd name="T17" fmla="*/ 2147483647 h 768"/>
              <a:gd name="T18" fmla="*/ 2147483647 w 288"/>
              <a:gd name="T19" fmla="*/ 2147483647 h 768"/>
              <a:gd name="T20" fmla="*/ 2147483647 w 288"/>
              <a:gd name="T21" fmla="*/ 2147483647 h 768"/>
              <a:gd name="T22" fmla="*/ 2147483647 w 288"/>
              <a:gd name="T23" fmla="*/ 0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8"/>
              <a:gd name="T37" fmla="*/ 0 h 768"/>
              <a:gd name="T38" fmla="*/ 288 w 288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8" h="768">
                <a:moveTo>
                  <a:pt x="144" y="0"/>
                </a:moveTo>
                <a:lnTo>
                  <a:pt x="0" y="384"/>
                </a:lnTo>
                <a:lnTo>
                  <a:pt x="192" y="336"/>
                </a:lnTo>
                <a:lnTo>
                  <a:pt x="96" y="624"/>
                </a:lnTo>
                <a:lnTo>
                  <a:pt x="0" y="576"/>
                </a:lnTo>
                <a:lnTo>
                  <a:pt x="48" y="768"/>
                </a:lnTo>
                <a:lnTo>
                  <a:pt x="240" y="720"/>
                </a:lnTo>
                <a:lnTo>
                  <a:pt x="144" y="672"/>
                </a:lnTo>
                <a:lnTo>
                  <a:pt x="288" y="240"/>
                </a:lnTo>
                <a:lnTo>
                  <a:pt x="96" y="288"/>
                </a:lnTo>
                <a:lnTo>
                  <a:pt x="192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191" name="Freeform 79"/>
          <p:cNvSpPr>
            <a:spLocks/>
          </p:cNvSpPr>
          <p:nvPr/>
        </p:nvSpPr>
        <p:spPr bwMode="auto">
          <a:xfrm>
            <a:off x="2209800" y="2286000"/>
            <a:ext cx="304800" cy="762000"/>
          </a:xfrm>
          <a:custGeom>
            <a:avLst/>
            <a:gdLst>
              <a:gd name="T0" fmla="*/ 2147483647 w 288"/>
              <a:gd name="T1" fmla="*/ 0 h 768"/>
              <a:gd name="T2" fmla="*/ 0 w 288"/>
              <a:gd name="T3" fmla="*/ 2147483647 h 768"/>
              <a:gd name="T4" fmla="*/ 2147483647 w 288"/>
              <a:gd name="T5" fmla="*/ 2147483647 h 768"/>
              <a:gd name="T6" fmla="*/ 2147483647 w 288"/>
              <a:gd name="T7" fmla="*/ 2147483647 h 768"/>
              <a:gd name="T8" fmla="*/ 0 w 288"/>
              <a:gd name="T9" fmla="*/ 2147483647 h 768"/>
              <a:gd name="T10" fmla="*/ 2147483647 w 288"/>
              <a:gd name="T11" fmla="*/ 2147483647 h 768"/>
              <a:gd name="T12" fmla="*/ 2147483647 w 288"/>
              <a:gd name="T13" fmla="*/ 2147483647 h 768"/>
              <a:gd name="T14" fmla="*/ 2147483647 w 288"/>
              <a:gd name="T15" fmla="*/ 2147483647 h 768"/>
              <a:gd name="T16" fmla="*/ 2147483647 w 288"/>
              <a:gd name="T17" fmla="*/ 2147483647 h 768"/>
              <a:gd name="T18" fmla="*/ 2147483647 w 288"/>
              <a:gd name="T19" fmla="*/ 2147483647 h 768"/>
              <a:gd name="T20" fmla="*/ 2147483647 w 288"/>
              <a:gd name="T21" fmla="*/ 2147483647 h 768"/>
              <a:gd name="T22" fmla="*/ 2147483647 w 288"/>
              <a:gd name="T23" fmla="*/ 0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8"/>
              <a:gd name="T37" fmla="*/ 0 h 768"/>
              <a:gd name="T38" fmla="*/ 288 w 288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8" h="768">
                <a:moveTo>
                  <a:pt x="144" y="0"/>
                </a:moveTo>
                <a:lnTo>
                  <a:pt x="0" y="384"/>
                </a:lnTo>
                <a:lnTo>
                  <a:pt x="192" y="336"/>
                </a:lnTo>
                <a:lnTo>
                  <a:pt x="96" y="624"/>
                </a:lnTo>
                <a:lnTo>
                  <a:pt x="0" y="576"/>
                </a:lnTo>
                <a:lnTo>
                  <a:pt x="48" y="768"/>
                </a:lnTo>
                <a:lnTo>
                  <a:pt x="240" y="720"/>
                </a:lnTo>
                <a:lnTo>
                  <a:pt x="144" y="672"/>
                </a:lnTo>
                <a:lnTo>
                  <a:pt x="288" y="240"/>
                </a:lnTo>
                <a:lnTo>
                  <a:pt x="96" y="288"/>
                </a:lnTo>
                <a:lnTo>
                  <a:pt x="192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51223" name="Rectangle 80"/>
          <p:cNvSpPr>
            <a:spLocks noGrp="1" noChangeArrowheads="1"/>
          </p:cNvSpPr>
          <p:nvPr>
            <p:ph type="title" idx="4294967295"/>
          </p:nvPr>
        </p:nvSpPr>
        <p:spPr>
          <a:xfrm>
            <a:off x="2682875" y="258763"/>
            <a:ext cx="3963988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 dirty="0">
                <a:solidFill>
                  <a:schemeClr val="bg1"/>
                </a:solidFill>
              </a:rPr>
              <a:t>Uszkodzenie instalacji</a:t>
            </a:r>
            <a:endParaRPr lang="de-DE" sz="3200" b="1" dirty="0">
              <a:solidFill>
                <a:schemeClr val="bg1"/>
              </a:solidFill>
            </a:endParaRPr>
          </a:p>
        </p:txBody>
      </p:sp>
      <p:grpSp>
        <p:nvGrpSpPr>
          <p:cNvPr id="51224" name="Group 81"/>
          <p:cNvGrpSpPr>
            <a:grpSpLocks/>
          </p:cNvGrpSpPr>
          <p:nvPr/>
        </p:nvGrpSpPr>
        <p:grpSpPr bwMode="auto">
          <a:xfrm>
            <a:off x="6172200" y="1676400"/>
            <a:ext cx="2743200" cy="1600200"/>
            <a:chOff x="3888" y="1056"/>
            <a:chExt cx="1728" cy="1008"/>
          </a:xfrm>
        </p:grpSpPr>
        <p:cxnSp>
          <p:nvCxnSpPr>
            <p:cNvPr id="51233" name="AutoShape 82"/>
            <p:cNvCxnSpPr>
              <a:cxnSpLocks noChangeShapeType="1"/>
            </p:cNvCxnSpPr>
            <p:nvPr/>
          </p:nvCxnSpPr>
          <p:spPr bwMode="auto">
            <a:xfrm rot="5400000">
              <a:off x="4140" y="1236"/>
              <a:ext cx="144" cy="648"/>
            </a:xfrm>
            <a:prstGeom prst="bentConnector2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34" name="AutoShape 83"/>
            <p:cNvSpPr>
              <a:spLocks noChangeArrowheads="1"/>
            </p:cNvSpPr>
            <p:nvPr/>
          </p:nvSpPr>
          <p:spPr bwMode="auto">
            <a:xfrm>
              <a:off x="5088" y="1200"/>
              <a:ext cx="384" cy="384"/>
            </a:xfrm>
            <a:prstGeom prst="flowChartSummingJunction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cxnSp>
          <p:nvCxnSpPr>
            <p:cNvPr id="51235" name="AutoShape 84"/>
            <p:cNvCxnSpPr>
              <a:cxnSpLocks noChangeShapeType="1"/>
              <a:stCxn id="51234" idx="4"/>
            </p:cNvCxnSpPr>
            <p:nvPr/>
          </p:nvCxnSpPr>
          <p:spPr bwMode="auto">
            <a:xfrm rot="5400000">
              <a:off x="4464" y="1008"/>
              <a:ext cx="240" cy="1392"/>
            </a:xfrm>
            <a:prstGeom prst="bentConnector2">
              <a:avLst/>
            </a:prstGeom>
            <a:noFill/>
            <a:ln w="2540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36" name="AutoShape 85"/>
            <p:cNvCxnSpPr>
              <a:cxnSpLocks noChangeShapeType="1"/>
              <a:stCxn id="51234" idx="2"/>
            </p:cNvCxnSpPr>
            <p:nvPr/>
          </p:nvCxnSpPr>
          <p:spPr bwMode="auto">
            <a:xfrm rot="10800000">
              <a:off x="3888" y="1392"/>
              <a:ext cx="1200" cy="0"/>
            </a:xfrm>
            <a:prstGeom prst="straightConnector1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37" name="Freeform 86"/>
            <p:cNvSpPr>
              <a:spLocks/>
            </p:cNvSpPr>
            <p:nvPr/>
          </p:nvSpPr>
          <p:spPr bwMode="auto">
            <a:xfrm>
              <a:off x="3888" y="1392"/>
              <a:ext cx="1728" cy="672"/>
            </a:xfrm>
            <a:custGeom>
              <a:avLst/>
              <a:gdLst>
                <a:gd name="T0" fmla="*/ 0 w 1728"/>
                <a:gd name="T1" fmla="*/ 74690 h 480"/>
                <a:gd name="T2" fmla="*/ 1728 w 1728"/>
                <a:gd name="T3" fmla="*/ 74690 h 480"/>
                <a:gd name="T4" fmla="*/ 1728 w 1728"/>
                <a:gd name="T5" fmla="*/ 0 h 480"/>
                <a:gd name="T6" fmla="*/ 1584 w 1728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8"/>
                <a:gd name="T13" fmla="*/ 0 h 480"/>
                <a:gd name="T14" fmla="*/ 1728 w 17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8" h="480">
                  <a:moveTo>
                    <a:pt x="0" y="480"/>
                  </a:moveTo>
                  <a:lnTo>
                    <a:pt x="1728" y="480"/>
                  </a:lnTo>
                  <a:lnTo>
                    <a:pt x="1728" y="0"/>
                  </a:lnTo>
                  <a:lnTo>
                    <a:pt x="1584" y="0"/>
                  </a:lnTo>
                </a:path>
              </a:pathLst>
            </a:custGeom>
            <a:noFill/>
            <a:ln w="254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pic>
          <p:nvPicPr>
            <p:cNvPr id="51238" name="Picture 87" descr="Upp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" y="1056"/>
              <a:ext cx="470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0200" name="AutoShape 88"/>
          <p:cNvSpPr>
            <a:spLocks noChangeArrowheads="1"/>
          </p:cNvSpPr>
          <p:nvPr/>
        </p:nvSpPr>
        <p:spPr bwMode="auto">
          <a:xfrm>
            <a:off x="6877050" y="765175"/>
            <a:ext cx="2266950" cy="452438"/>
          </a:xfrm>
          <a:prstGeom prst="wedgeRoundRectCallout">
            <a:avLst>
              <a:gd name="adj1" fmla="val -124157"/>
              <a:gd name="adj2" fmla="val 27245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endParaRPr lang="en-US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0202" name="Text Box 90"/>
          <p:cNvSpPr txBox="1">
            <a:spLocks noChangeArrowheads="1"/>
          </p:cNvSpPr>
          <p:nvPr/>
        </p:nvSpPr>
        <p:spPr bwMode="auto">
          <a:xfrm>
            <a:off x="6985000" y="836613"/>
            <a:ext cx="215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400">
                <a:solidFill>
                  <a:srgbClr val="FF3300"/>
                </a:solidFill>
                <a:latin typeface="Arial" charset="0"/>
              </a:rPr>
              <a:t>Uszkodzenie instalacji</a:t>
            </a:r>
            <a:endParaRPr lang="de-DE" sz="6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0203" name="Freeform 91"/>
          <p:cNvSpPr>
            <a:spLocks/>
          </p:cNvSpPr>
          <p:nvPr/>
        </p:nvSpPr>
        <p:spPr bwMode="auto">
          <a:xfrm>
            <a:off x="6553200" y="2133600"/>
            <a:ext cx="304800" cy="762000"/>
          </a:xfrm>
          <a:custGeom>
            <a:avLst/>
            <a:gdLst>
              <a:gd name="T0" fmla="*/ 2147483647 w 288"/>
              <a:gd name="T1" fmla="*/ 0 h 768"/>
              <a:gd name="T2" fmla="*/ 0 w 288"/>
              <a:gd name="T3" fmla="*/ 2147483647 h 768"/>
              <a:gd name="T4" fmla="*/ 2147483647 w 288"/>
              <a:gd name="T5" fmla="*/ 2147483647 h 768"/>
              <a:gd name="T6" fmla="*/ 2147483647 w 288"/>
              <a:gd name="T7" fmla="*/ 2147483647 h 768"/>
              <a:gd name="T8" fmla="*/ 0 w 288"/>
              <a:gd name="T9" fmla="*/ 2147483647 h 768"/>
              <a:gd name="T10" fmla="*/ 2147483647 w 288"/>
              <a:gd name="T11" fmla="*/ 2147483647 h 768"/>
              <a:gd name="T12" fmla="*/ 2147483647 w 288"/>
              <a:gd name="T13" fmla="*/ 2147483647 h 768"/>
              <a:gd name="T14" fmla="*/ 2147483647 w 288"/>
              <a:gd name="T15" fmla="*/ 2147483647 h 768"/>
              <a:gd name="T16" fmla="*/ 2147483647 w 288"/>
              <a:gd name="T17" fmla="*/ 2147483647 h 768"/>
              <a:gd name="T18" fmla="*/ 2147483647 w 288"/>
              <a:gd name="T19" fmla="*/ 2147483647 h 768"/>
              <a:gd name="T20" fmla="*/ 2147483647 w 288"/>
              <a:gd name="T21" fmla="*/ 2147483647 h 768"/>
              <a:gd name="T22" fmla="*/ 2147483647 w 288"/>
              <a:gd name="T23" fmla="*/ 0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8"/>
              <a:gd name="T37" fmla="*/ 0 h 768"/>
              <a:gd name="T38" fmla="*/ 288 w 288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8" h="768">
                <a:moveTo>
                  <a:pt x="144" y="0"/>
                </a:moveTo>
                <a:lnTo>
                  <a:pt x="0" y="384"/>
                </a:lnTo>
                <a:lnTo>
                  <a:pt x="192" y="336"/>
                </a:lnTo>
                <a:lnTo>
                  <a:pt x="96" y="624"/>
                </a:lnTo>
                <a:lnTo>
                  <a:pt x="0" y="576"/>
                </a:lnTo>
                <a:lnTo>
                  <a:pt x="48" y="768"/>
                </a:lnTo>
                <a:lnTo>
                  <a:pt x="240" y="720"/>
                </a:lnTo>
                <a:lnTo>
                  <a:pt x="144" y="672"/>
                </a:lnTo>
                <a:lnTo>
                  <a:pt x="288" y="240"/>
                </a:lnTo>
                <a:lnTo>
                  <a:pt x="96" y="288"/>
                </a:lnTo>
                <a:lnTo>
                  <a:pt x="192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90204" name="Freeform 92"/>
          <p:cNvSpPr>
            <a:spLocks/>
          </p:cNvSpPr>
          <p:nvPr/>
        </p:nvSpPr>
        <p:spPr bwMode="auto">
          <a:xfrm>
            <a:off x="6400800" y="4267200"/>
            <a:ext cx="304800" cy="762000"/>
          </a:xfrm>
          <a:custGeom>
            <a:avLst/>
            <a:gdLst>
              <a:gd name="T0" fmla="*/ 2147483647 w 288"/>
              <a:gd name="T1" fmla="*/ 0 h 768"/>
              <a:gd name="T2" fmla="*/ 0 w 288"/>
              <a:gd name="T3" fmla="*/ 2147483647 h 768"/>
              <a:gd name="T4" fmla="*/ 2147483647 w 288"/>
              <a:gd name="T5" fmla="*/ 2147483647 h 768"/>
              <a:gd name="T6" fmla="*/ 2147483647 w 288"/>
              <a:gd name="T7" fmla="*/ 2147483647 h 768"/>
              <a:gd name="T8" fmla="*/ 0 w 288"/>
              <a:gd name="T9" fmla="*/ 2147483647 h 768"/>
              <a:gd name="T10" fmla="*/ 2147483647 w 288"/>
              <a:gd name="T11" fmla="*/ 2147483647 h 768"/>
              <a:gd name="T12" fmla="*/ 2147483647 w 288"/>
              <a:gd name="T13" fmla="*/ 2147483647 h 768"/>
              <a:gd name="T14" fmla="*/ 2147483647 w 288"/>
              <a:gd name="T15" fmla="*/ 2147483647 h 768"/>
              <a:gd name="T16" fmla="*/ 2147483647 w 288"/>
              <a:gd name="T17" fmla="*/ 2147483647 h 768"/>
              <a:gd name="T18" fmla="*/ 2147483647 w 288"/>
              <a:gd name="T19" fmla="*/ 2147483647 h 768"/>
              <a:gd name="T20" fmla="*/ 2147483647 w 288"/>
              <a:gd name="T21" fmla="*/ 2147483647 h 768"/>
              <a:gd name="T22" fmla="*/ 2147483647 w 288"/>
              <a:gd name="T23" fmla="*/ 0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88"/>
              <a:gd name="T37" fmla="*/ 0 h 768"/>
              <a:gd name="T38" fmla="*/ 288 w 288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88" h="768">
                <a:moveTo>
                  <a:pt x="144" y="0"/>
                </a:moveTo>
                <a:lnTo>
                  <a:pt x="0" y="384"/>
                </a:lnTo>
                <a:lnTo>
                  <a:pt x="192" y="336"/>
                </a:lnTo>
                <a:lnTo>
                  <a:pt x="96" y="624"/>
                </a:lnTo>
                <a:lnTo>
                  <a:pt x="0" y="576"/>
                </a:lnTo>
                <a:lnTo>
                  <a:pt x="48" y="768"/>
                </a:lnTo>
                <a:lnTo>
                  <a:pt x="240" y="720"/>
                </a:lnTo>
                <a:lnTo>
                  <a:pt x="144" y="672"/>
                </a:lnTo>
                <a:lnTo>
                  <a:pt x="288" y="240"/>
                </a:lnTo>
                <a:lnTo>
                  <a:pt x="96" y="288"/>
                </a:lnTo>
                <a:lnTo>
                  <a:pt x="192" y="48"/>
                </a:lnTo>
                <a:lnTo>
                  <a:pt x="144" y="0"/>
                </a:lnTo>
                <a:close/>
              </a:path>
            </a:pathLst>
          </a:cu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pl-PL"/>
          </a:p>
        </p:txBody>
      </p:sp>
      <p:grpSp>
        <p:nvGrpSpPr>
          <p:cNvPr id="51229" name="Group 97"/>
          <p:cNvGrpSpPr>
            <a:grpSpLocks/>
          </p:cNvGrpSpPr>
          <p:nvPr/>
        </p:nvGrpSpPr>
        <p:grpSpPr bwMode="auto">
          <a:xfrm>
            <a:off x="900113" y="6591300"/>
            <a:ext cx="8081962" cy="274638"/>
            <a:chOff x="288" y="4147"/>
            <a:chExt cx="5451" cy="182"/>
          </a:xfrm>
        </p:grpSpPr>
        <p:sp>
          <p:nvSpPr>
            <p:cNvPr id="51231" name="Line 98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1232" name="Text Box 99"/>
            <p:cNvSpPr txBox="1">
              <a:spLocks noChangeArrowheads="1"/>
            </p:cNvSpPr>
            <p:nvPr/>
          </p:nvSpPr>
          <p:spPr bwMode="auto">
            <a:xfrm>
              <a:off x="5188" y="4147"/>
              <a:ext cx="55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pl-PL" sz="14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51230" name="Obraz 97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0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0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0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9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0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0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9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9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0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0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0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9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0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0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9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0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0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0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0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0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0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0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0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79" grpId="0" animBg="1"/>
      <p:bldP spid="90180" grpId="0" animBg="1"/>
      <p:bldP spid="90181" grpId="0" animBg="1"/>
      <p:bldP spid="90182" grpId="0" autoUpdateAnimBg="0"/>
      <p:bldP spid="90183" grpId="0" autoUpdateAnimBg="0"/>
      <p:bldP spid="90184" grpId="0" autoUpdateAnimBg="0"/>
      <p:bldP spid="90185" grpId="0" animBg="1"/>
      <p:bldP spid="90186" grpId="0" animBg="1"/>
      <p:bldP spid="90187" grpId="0" animBg="1"/>
      <p:bldP spid="90188" grpId="0" animBg="1"/>
      <p:bldP spid="90189" grpId="0" animBg="1"/>
      <p:bldP spid="90190" grpId="0" animBg="1"/>
      <p:bldP spid="90191" grpId="0" animBg="1"/>
      <p:bldP spid="90200" grpId="0" animBg="1" autoUpdateAnimBg="0"/>
      <p:bldP spid="90202" grpId="0" autoUpdateAnimBg="0"/>
      <p:bldP spid="90203" grpId="0" animBg="1"/>
      <p:bldP spid="9020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2"/>
          <p:cNvSpPr>
            <a:spLocks noChangeShapeType="1"/>
          </p:cNvSpPr>
          <p:nvPr/>
        </p:nvSpPr>
        <p:spPr bwMode="auto">
          <a:xfrm>
            <a:off x="3733800" y="19812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52227" name="Line 3"/>
          <p:cNvSpPr>
            <a:spLocks noChangeShapeType="1"/>
          </p:cNvSpPr>
          <p:nvPr/>
        </p:nvSpPr>
        <p:spPr bwMode="auto">
          <a:xfrm>
            <a:off x="3733800" y="4343400"/>
            <a:ext cx="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grpSp>
        <p:nvGrpSpPr>
          <p:cNvPr id="52228" name="Group 4"/>
          <p:cNvGrpSpPr>
            <a:grpSpLocks/>
          </p:cNvGrpSpPr>
          <p:nvPr/>
        </p:nvGrpSpPr>
        <p:grpSpPr bwMode="auto">
          <a:xfrm>
            <a:off x="1354138" y="900113"/>
            <a:ext cx="1150937" cy="5653087"/>
            <a:chOff x="853" y="567"/>
            <a:chExt cx="725" cy="3561"/>
          </a:xfrm>
        </p:grpSpPr>
        <p:sp>
          <p:nvSpPr>
            <p:cNvPr id="52298" name="Line 5"/>
            <p:cNvSpPr>
              <a:spLocks noChangeShapeType="1"/>
            </p:cNvSpPr>
            <p:nvPr/>
          </p:nvSpPr>
          <p:spPr bwMode="auto">
            <a:xfrm>
              <a:off x="960" y="768"/>
              <a:ext cx="0" cy="336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2299" name="Line 6"/>
            <p:cNvSpPr>
              <a:spLocks noChangeShapeType="1"/>
            </p:cNvSpPr>
            <p:nvPr/>
          </p:nvSpPr>
          <p:spPr bwMode="auto">
            <a:xfrm>
              <a:off x="1056" y="768"/>
              <a:ext cx="0" cy="336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2300" name="Line 7"/>
            <p:cNvSpPr>
              <a:spLocks noChangeShapeType="1"/>
            </p:cNvSpPr>
            <p:nvPr/>
          </p:nvSpPr>
          <p:spPr bwMode="auto">
            <a:xfrm>
              <a:off x="1152" y="768"/>
              <a:ext cx="0" cy="336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2301" name="Line 8"/>
            <p:cNvSpPr>
              <a:spLocks noChangeShapeType="1"/>
            </p:cNvSpPr>
            <p:nvPr/>
          </p:nvSpPr>
          <p:spPr bwMode="auto">
            <a:xfrm>
              <a:off x="1248" y="768"/>
              <a:ext cx="0" cy="3360"/>
            </a:xfrm>
            <a:prstGeom prst="line">
              <a:avLst/>
            </a:prstGeom>
            <a:noFill/>
            <a:ln w="635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2302" name="Line 9"/>
            <p:cNvSpPr>
              <a:spLocks noChangeShapeType="1"/>
            </p:cNvSpPr>
            <p:nvPr/>
          </p:nvSpPr>
          <p:spPr bwMode="auto">
            <a:xfrm>
              <a:off x="1440" y="768"/>
              <a:ext cx="0" cy="336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2303" name="Group 10"/>
            <p:cNvGrpSpPr>
              <a:grpSpLocks/>
            </p:cNvGrpSpPr>
            <p:nvPr/>
          </p:nvGrpSpPr>
          <p:grpSpPr bwMode="auto">
            <a:xfrm>
              <a:off x="1344" y="768"/>
              <a:ext cx="0" cy="3360"/>
              <a:chOff x="2112" y="768"/>
              <a:chExt cx="0" cy="3360"/>
            </a:xfrm>
          </p:grpSpPr>
          <p:sp>
            <p:nvSpPr>
              <p:cNvPr id="52305" name="Line 11"/>
              <p:cNvSpPr>
                <a:spLocks noChangeShapeType="1"/>
              </p:cNvSpPr>
              <p:nvPr/>
            </p:nvSpPr>
            <p:spPr bwMode="auto">
              <a:xfrm>
                <a:off x="2112" y="379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306" name="Line 12"/>
              <p:cNvSpPr>
                <a:spLocks noChangeShapeType="1"/>
              </p:cNvSpPr>
              <p:nvPr/>
            </p:nvSpPr>
            <p:spPr bwMode="auto">
              <a:xfrm>
                <a:off x="2112" y="345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307" name="Line 13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308" name="Line 14"/>
              <p:cNvSpPr>
                <a:spLocks noChangeShapeType="1"/>
              </p:cNvSpPr>
              <p:nvPr/>
            </p:nvSpPr>
            <p:spPr bwMode="auto">
              <a:xfrm>
                <a:off x="2112" y="278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309" name="Line 15"/>
              <p:cNvSpPr>
                <a:spLocks noChangeShapeType="1"/>
              </p:cNvSpPr>
              <p:nvPr/>
            </p:nvSpPr>
            <p:spPr bwMode="auto">
              <a:xfrm>
                <a:off x="2112" y="244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310" name="Line 16"/>
              <p:cNvSpPr>
                <a:spLocks noChangeShapeType="1"/>
              </p:cNvSpPr>
              <p:nvPr/>
            </p:nvSpPr>
            <p:spPr bwMode="auto">
              <a:xfrm>
                <a:off x="2112" y="2112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311" name="Line 17"/>
              <p:cNvSpPr>
                <a:spLocks noChangeShapeType="1"/>
              </p:cNvSpPr>
              <p:nvPr/>
            </p:nvSpPr>
            <p:spPr bwMode="auto">
              <a:xfrm>
                <a:off x="2112" y="1776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312" name="Line 18"/>
              <p:cNvSpPr>
                <a:spLocks noChangeShapeType="1"/>
              </p:cNvSpPr>
              <p:nvPr/>
            </p:nvSpPr>
            <p:spPr bwMode="auto">
              <a:xfrm>
                <a:off x="2112" y="1440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313" name="Line 19"/>
              <p:cNvSpPr>
                <a:spLocks noChangeShapeType="1"/>
              </p:cNvSpPr>
              <p:nvPr/>
            </p:nvSpPr>
            <p:spPr bwMode="auto">
              <a:xfrm>
                <a:off x="2112" y="1104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314" name="Line 20"/>
              <p:cNvSpPr>
                <a:spLocks noChangeShapeType="1"/>
              </p:cNvSpPr>
              <p:nvPr/>
            </p:nvSpPr>
            <p:spPr bwMode="auto">
              <a:xfrm>
                <a:off x="2112" y="768"/>
                <a:ext cx="0" cy="336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2304" name="Text Box 21"/>
            <p:cNvSpPr txBox="1">
              <a:spLocks noChangeArrowheads="1"/>
            </p:cNvSpPr>
            <p:nvPr/>
          </p:nvSpPr>
          <p:spPr bwMode="auto">
            <a:xfrm>
              <a:off x="853" y="567"/>
              <a:ext cx="72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000">
                  <a:solidFill>
                    <a:schemeClr val="hlink"/>
                  </a:solidFill>
                  <a:latin typeface="Arial" charset="0"/>
                </a:rPr>
                <a:t>L1 L2 L3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6699FF"/>
                  </a:solidFill>
                  <a:latin typeface="Arial" charset="0"/>
                </a:rPr>
                <a:t>N</a:t>
              </a:r>
              <a:r>
                <a:rPr lang="de-DE" sz="1000">
                  <a:solidFill>
                    <a:srgbClr val="00FF00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FFFF00"/>
                  </a:solidFill>
                  <a:latin typeface="Arial" charset="0"/>
                </a:rPr>
                <a:t>P</a:t>
              </a:r>
              <a:r>
                <a:rPr lang="de-DE" sz="1000">
                  <a:solidFill>
                    <a:srgbClr val="00FF00"/>
                  </a:solidFill>
                  <a:latin typeface="Arial" charset="0"/>
                </a:rPr>
                <a:t>E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FF3300"/>
                  </a:solidFill>
                  <a:latin typeface="Arial" charset="0"/>
                </a:rPr>
                <a:t>D</a:t>
              </a:r>
              <a:endParaRPr lang="de-DE" sz="100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52229" name="Group 22"/>
          <p:cNvGrpSpPr>
            <a:grpSpLocks/>
          </p:cNvGrpSpPr>
          <p:nvPr/>
        </p:nvGrpSpPr>
        <p:grpSpPr bwMode="auto">
          <a:xfrm>
            <a:off x="1676400" y="3810000"/>
            <a:ext cx="4419600" cy="1828800"/>
            <a:chOff x="1056" y="2400"/>
            <a:chExt cx="2784" cy="1152"/>
          </a:xfrm>
        </p:grpSpPr>
        <p:grpSp>
          <p:nvGrpSpPr>
            <p:cNvPr id="52281" name="Group 23"/>
            <p:cNvGrpSpPr>
              <a:grpSpLocks/>
            </p:cNvGrpSpPr>
            <p:nvPr/>
          </p:nvGrpSpPr>
          <p:grpSpPr bwMode="auto">
            <a:xfrm>
              <a:off x="1056" y="2592"/>
              <a:ext cx="2784" cy="288"/>
              <a:chOff x="1056" y="1296"/>
              <a:chExt cx="2784" cy="288"/>
            </a:xfrm>
          </p:grpSpPr>
          <p:sp>
            <p:nvSpPr>
              <p:cNvPr id="52294" name="Line 24"/>
              <p:cNvSpPr>
                <a:spLocks noChangeShapeType="1"/>
              </p:cNvSpPr>
              <p:nvPr/>
            </p:nvSpPr>
            <p:spPr bwMode="auto">
              <a:xfrm>
                <a:off x="1056" y="1584"/>
                <a:ext cx="1200" cy="0"/>
              </a:xfrm>
              <a:prstGeom prst="line">
                <a:avLst/>
              </a:pr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pSp>
            <p:nvGrpSpPr>
              <p:cNvPr id="52295" name="Group 25"/>
              <p:cNvGrpSpPr>
                <a:grpSpLocks/>
              </p:cNvGrpSpPr>
              <p:nvPr/>
            </p:nvGrpSpPr>
            <p:grpSpPr bwMode="auto">
              <a:xfrm>
                <a:off x="2256" y="1296"/>
                <a:ext cx="1584" cy="288"/>
                <a:chOff x="2256" y="720"/>
                <a:chExt cx="1584" cy="288"/>
              </a:xfrm>
            </p:grpSpPr>
            <p:sp>
              <p:nvSpPr>
                <p:cNvPr id="52296" name="Freeform 26"/>
                <p:cNvSpPr>
                  <a:spLocks/>
                </p:cNvSpPr>
                <p:nvPr/>
              </p:nvSpPr>
              <p:spPr bwMode="auto">
                <a:xfrm>
                  <a:off x="2256" y="816"/>
                  <a:ext cx="1584" cy="192"/>
                </a:xfrm>
                <a:custGeom>
                  <a:avLst/>
                  <a:gdLst>
                    <a:gd name="T0" fmla="*/ 0 w 1584"/>
                    <a:gd name="T1" fmla="*/ 0 h 192"/>
                    <a:gd name="T2" fmla="*/ 384 w 1584"/>
                    <a:gd name="T3" fmla="*/ 192 h 192"/>
                    <a:gd name="T4" fmla="*/ 1584 w 1584"/>
                    <a:gd name="T5" fmla="*/ 192 h 192"/>
                    <a:gd name="T6" fmla="*/ 0 60000 65536"/>
                    <a:gd name="T7" fmla="*/ 0 60000 65536"/>
                    <a:gd name="T8" fmla="*/ 0 60000 65536"/>
                    <a:gd name="T9" fmla="*/ 0 w 1584"/>
                    <a:gd name="T10" fmla="*/ 0 h 192"/>
                    <a:gd name="T11" fmla="*/ 1584 w 1584"/>
                    <a:gd name="T12" fmla="*/ 192 h 1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84" h="192">
                      <a:moveTo>
                        <a:pt x="0" y="0"/>
                      </a:moveTo>
                      <a:lnTo>
                        <a:pt x="384" y="192"/>
                      </a:lnTo>
                      <a:lnTo>
                        <a:pt x="1584" y="192"/>
                      </a:lnTo>
                    </a:path>
                  </a:pathLst>
                </a:custGeom>
                <a:noFill/>
                <a:ln w="635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2297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2352" y="72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</p:grpSp>
        </p:grpSp>
        <p:sp>
          <p:nvSpPr>
            <p:cNvPr id="52282" name="Line 28"/>
            <p:cNvSpPr>
              <a:spLocks noChangeShapeType="1"/>
            </p:cNvSpPr>
            <p:nvPr/>
          </p:nvSpPr>
          <p:spPr bwMode="auto">
            <a:xfrm>
              <a:off x="1248" y="3312"/>
              <a:ext cx="2592" cy="0"/>
            </a:xfrm>
            <a:prstGeom prst="line">
              <a:avLst/>
            </a:prstGeom>
            <a:noFill/>
            <a:ln w="635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2283" name="Line 29"/>
            <p:cNvSpPr>
              <a:spLocks noChangeShapeType="1"/>
            </p:cNvSpPr>
            <p:nvPr/>
          </p:nvSpPr>
          <p:spPr bwMode="auto">
            <a:xfrm>
              <a:off x="1440" y="3120"/>
              <a:ext cx="2400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2284" name="Group 30"/>
            <p:cNvGrpSpPr>
              <a:grpSpLocks/>
            </p:cNvGrpSpPr>
            <p:nvPr/>
          </p:nvGrpSpPr>
          <p:grpSpPr bwMode="auto">
            <a:xfrm>
              <a:off x="1344" y="3552"/>
              <a:ext cx="2496" cy="0"/>
              <a:chOff x="1344" y="3552"/>
              <a:chExt cx="2496" cy="0"/>
            </a:xfrm>
          </p:grpSpPr>
          <p:sp>
            <p:nvSpPr>
              <p:cNvPr id="52286" name="Line 31"/>
              <p:cNvSpPr>
                <a:spLocks noChangeShapeType="1"/>
              </p:cNvSpPr>
              <p:nvPr/>
            </p:nvSpPr>
            <p:spPr bwMode="auto">
              <a:xfrm>
                <a:off x="134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87" name="Line 32"/>
              <p:cNvSpPr>
                <a:spLocks noChangeShapeType="1"/>
              </p:cNvSpPr>
              <p:nvPr/>
            </p:nvSpPr>
            <p:spPr bwMode="auto">
              <a:xfrm>
                <a:off x="168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88" name="Line 33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89" name="Line 34"/>
              <p:cNvSpPr>
                <a:spLocks noChangeShapeType="1"/>
              </p:cNvSpPr>
              <p:nvPr/>
            </p:nvSpPr>
            <p:spPr bwMode="auto">
              <a:xfrm>
                <a:off x="2688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90" name="Line 35"/>
              <p:cNvSpPr>
                <a:spLocks noChangeShapeType="1"/>
              </p:cNvSpPr>
              <p:nvPr/>
            </p:nvSpPr>
            <p:spPr bwMode="auto">
              <a:xfrm>
                <a:off x="2352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91" name="Line 36"/>
              <p:cNvSpPr>
                <a:spLocks noChangeShapeType="1"/>
              </p:cNvSpPr>
              <p:nvPr/>
            </p:nvSpPr>
            <p:spPr bwMode="auto">
              <a:xfrm>
                <a:off x="302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92" name="Line 37"/>
              <p:cNvSpPr>
                <a:spLocks noChangeShapeType="1"/>
              </p:cNvSpPr>
              <p:nvPr/>
            </p:nvSpPr>
            <p:spPr bwMode="auto">
              <a:xfrm>
                <a:off x="336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93" name="Line 38"/>
              <p:cNvSpPr>
                <a:spLocks noChangeShapeType="1"/>
              </p:cNvSpPr>
              <p:nvPr/>
            </p:nvSpPr>
            <p:spPr bwMode="auto">
              <a:xfrm>
                <a:off x="3696" y="3552"/>
                <a:ext cx="144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2285" name="Text Box 39"/>
            <p:cNvSpPr txBox="1">
              <a:spLocks noChangeArrowheads="1"/>
            </p:cNvSpPr>
            <p:nvPr/>
          </p:nvSpPr>
          <p:spPr bwMode="auto">
            <a:xfrm>
              <a:off x="2208" y="2400"/>
              <a:ext cx="4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400">
                  <a:solidFill>
                    <a:schemeClr val="bg2"/>
                  </a:solidFill>
                  <a:latin typeface="Arial" charset="0"/>
                </a:rPr>
                <a:t>-F 10</a:t>
              </a:r>
              <a:r>
                <a:rPr lang="pl-PL" sz="1400">
                  <a:solidFill>
                    <a:schemeClr val="bg2"/>
                  </a:solidFill>
                  <a:latin typeface="Arial" charset="0"/>
                </a:rPr>
                <a:t>2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52230" name="Text Box 40"/>
          <p:cNvSpPr txBox="1">
            <a:spLocks noChangeArrowheads="1"/>
          </p:cNvSpPr>
          <p:nvPr/>
        </p:nvSpPr>
        <p:spPr bwMode="auto">
          <a:xfrm>
            <a:off x="5268913" y="3565525"/>
            <a:ext cx="1512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  <a:latin typeface="Arial" charset="0"/>
              </a:rPr>
              <a:t>Obwód LCN 2</a:t>
            </a:r>
            <a:endParaRPr lang="de-DE" sz="1600">
              <a:latin typeface="Arial" charset="0"/>
            </a:endParaRPr>
          </a:p>
        </p:txBody>
      </p:sp>
      <p:grpSp>
        <p:nvGrpSpPr>
          <p:cNvPr id="52231" name="Group 41"/>
          <p:cNvGrpSpPr>
            <a:grpSpLocks/>
          </p:cNvGrpSpPr>
          <p:nvPr/>
        </p:nvGrpSpPr>
        <p:grpSpPr bwMode="auto">
          <a:xfrm>
            <a:off x="1676400" y="1447800"/>
            <a:ext cx="4419600" cy="1828800"/>
            <a:chOff x="1056" y="2400"/>
            <a:chExt cx="2784" cy="1152"/>
          </a:xfrm>
        </p:grpSpPr>
        <p:grpSp>
          <p:nvGrpSpPr>
            <p:cNvPr id="52264" name="Group 42"/>
            <p:cNvGrpSpPr>
              <a:grpSpLocks/>
            </p:cNvGrpSpPr>
            <p:nvPr/>
          </p:nvGrpSpPr>
          <p:grpSpPr bwMode="auto">
            <a:xfrm>
              <a:off x="1056" y="2592"/>
              <a:ext cx="2784" cy="288"/>
              <a:chOff x="1056" y="1296"/>
              <a:chExt cx="2784" cy="288"/>
            </a:xfrm>
          </p:grpSpPr>
          <p:sp>
            <p:nvSpPr>
              <p:cNvPr id="52277" name="Line 43"/>
              <p:cNvSpPr>
                <a:spLocks noChangeShapeType="1"/>
              </p:cNvSpPr>
              <p:nvPr/>
            </p:nvSpPr>
            <p:spPr bwMode="auto">
              <a:xfrm>
                <a:off x="1056" y="1584"/>
                <a:ext cx="1200" cy="0"/>
              </a:xfrm>
              <a:prstGeom prst="line">
                <a:avLst/>
              </a:pr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pSp>
            <p:nvGrpSpPr>
              <p:cNvPr id="52278" name="Group 44"/>
              <p:cNvGrpSpPr>
                <a:grpSpLocks/>
              </p:cNvGrpSpPr>
              <p:nvPr/>
            </p:nvGrpSpPr>
            <p:grpSpPr bwMode="auto">
              <a:xfrm>
                <a:off x="2256" y="1296"/>
                <a:ext cx="1584" cy="288"/>
                <a:chOff x="2256" y="720"/>
                <a:chExt cx="1584" cy="288"/>
              </a:xfrm>
            </p:grpSpPr>
            <p:sp>
              <p:nvSpPr>
                <p:cNvPr id="52279" name="Freeform 45"/>
                <p:cNvSpPr>
                  <a:spLocks/>
                </p:cNvSpPr>
                <p:nvPr/>
              </p:nvSpPr>
              <p:spPr bwMode="auto">
                <a:xfrm>
                  <a:off x="2256" y="816"/>
                  <a:ext cx="1584" cy="192"/>
                </a:xfrm>
                <a:custGeom>
                  <a:avLst/>
                  <a:gdLst>
                    <a:gd name="T0" fmla="*/ 0 w 1584"/>
                    <a:gd name="T1" fmla="*/ 0 h 192"/>
                    <a:gd name="T2" fmla="*/ 384 w 1584"/>
                    <a:gd name="T3" fmla="*/ 192 h 192"/>
                    <a:gd name="T4" fmla="*/ 1584 w 1584"/>
                    <a:gd name="T5" fmla="*/ 192 h 192"/>
                    <a:gd name="T6" fmla="*/ 0 60000 65536"/>
                    <a:gd name="T7" fmla="*/ 0 60000 65536"/>
                    <a:gd name="T8" fmla="*/ 0 60000 65536"/>
                    <a:gd name="T9" fmla="*/ 0 w 1584"/>
                    <a:gd name="T10" fmla="*/ 0 h 192"/>
                    <a:gd name="T11" fmla="*/ 1584 w 1584"/>
                    <a:gd name="T12" fmla="*/ 192 h 19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84" h="192">
                      <a:moveTo>
                        <a:pt x="0" y="0"/>
                      </a:moveTo>
                      <a:lnTo>
                        <a:pt x="384" y="192"/>
                      </a:lnTo>
                      <a:lnTo>
                        <a:pt x="1584" y="192"/>
                      </a:lnTo>
                    </a:path>
                  </a:pathLst>
                </a:custGeom>
                <a:noFill/>
                <a:ln w="63500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  <p:sp>
              <p:nvSpPr>
                <p:cNvPr id="52280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352" y="720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0000" tIns="46800" rIns="90000" bIns="46800" anchor="ctr"/>
                <a:lstStyle/>
                <a:p>
                  <a:endParaRPr lang="pl-PL"/>
                </a:p>
              </p:txBody>
            </p:sp>
          </p:grpSp>
        </p:grpSp>
        <p:sp>
          <p:nvSpPr>
            <p:cNvPr id="52265" name="Line 47"/>
            <p:cNvSpPr>
              <a:spLocks noChangeShapeType="1"/>
            </p:cNvSpPr>
            <p:nvPr/>
          </p:nvSpPr>
          <p:spPr bwMode="auto">
            <a:xfrm>
              <a:off x="1248" y="3312"/>
              <a:ext cx="2592" cy="0"/>
            </a:xfrm>
            <a:prstGeom prst="line">
              <a:avLst/>
            </a:prstGeom>
            <a:noFill/>
            <a:ln w="635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2266" name="Line 48"/>
            <p:cNvSpPr>
              <a:spLocks noChangeShapeType="1"/>
            </p:cNvSpPr>
            <p:nvPr/>
          </p:nvSpPr>
          <p:spPr bwMode="auto">
            <a:xfrm>
              <a:off x="1440" y="3120"/>
              <a:ext cx="2400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52267" name="Group 49"/>
            <p:cNvGrpSpPr>
              <a:grpSpLocks/>
            </p:cNvGrpSpPr>
            <p:nvPr/>
          </p:nvGrpSpPr>
          <p:grpSpPr bwMode="auto">
            <a:xfrm>
              <a:off x="1344" y="3552"/>
              <a:ext cx="2496" cy="0"/>
              <a:chOff x="1344" y="3552"/>
              <a:chExt cx="2496" cy="0"/>
            </a:xfrm>
          </p:grpSpPr>
          <p:sp>
            <p:nvSpPr>
              <p:cNvPr id="52269" name="Line 50"/>
              <p:cNvSpPr>
                <a:spLocks noChangeShapeType="1"/>
              </p:cNvSpPr>
              <p:nvPr/>
            </p:nvSpPr>
            <p:spPr bwMode="auto">
              <a:xfrm>
                <a:off x="134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70" name="Line 51"/>
              <p:cNvSpPr>
                <a:spLocks noChangeShapeType="1"/>
              </p:cNvSpPr>
              <p:nvPr/>
            </p:nvSpPr>
            <p:spPr bwMode="auto">
              <a:xfrm>
                <a:off x="168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71" name="Line 52"/>
              <p:cNvSpPr>
                <a:spLocks noChangeShapeType="1"/>
              </p:cNvSpPr>
              <p:nvPr/>
            </p:nvSpPr>
            <p:spPr bwMode="auto">
              <a:xfrm>
                <a:off x="2016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72" name="Line 53"/>
              <p:cNvSpPr>
                <a:spLocks noChangeShapeType="1"/>
              </p:cNvSpPr>
              <p:nvPr/>
            </p:nvSpPr>
            <p:spPr bwMode="auto">
              <a:xfrm>
                <a:off x="2688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73" name="Line 54"/>
              <p:cNvSpPr>
                <a:spLocks noChangeShapeType="1"/>
              </p:cNvSpPr>
              <p:nvPr/>
            </p:nvSpPr>
            <p:spPr bwMode="auto">
              <a:xfrm>
                <a:off x="2352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74" name="Line 55"/>
              <p:cNvSpPr>
                <a:spLocks noChangeShapeType="1"/>
              </p:cNvSpPr>
              <p:nvPr/>
            </p:nvSpPr>
            <p:spPr bwMode="auto">
              <a:xfrm>
                <a:off x="3024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75" name="Line 56"/>
              <p:cNvSpPr>
                <a:spLocks noChangeShapeType="1"/>
              </p:cNvSpPr>
              <p:nvPr/>
            </p:nvSpPr>
            <p:spPr bwMode="auto">
              <a:xfrm>
                <a:off x="3360" y="3552"/>
                <a:ext cx="336" cy="0"/>
              </a:xfrm>
              <a:prstGeom prst="line">
                <a:avLst/>
              </a:prstGeom>
              <a:noFill/>
              <a:ln w="635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2276" name="Line 57"/>
              <p:cNvSpPr>
                <a:spLocks noChangeShapeType="1"/>
              </p:cNvSpPr>
              <p:nvPr/>
            </p:nvSpPr>
            <p:spPr bwMode="auto">
              <a:xfrm>
                <a:off x="3696" y="3552"/>
                <a:ext cx="144" cy="0"/>
              </a:xfrm>
              <a:prstGeom prst="line">
                <a:avLst/>
              </a:prstGeom>
              <a:noFill/>
              <a:ln w="635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sp>
          <p:nvSpPr>
            <p:cNvPr id="52268" name="Text Box 58"/>
            <p:cNvSpPr txBox="1">
              <a:spLocks noChangeArrowheads="1"/>
            </p:cNvSpPr>
            <p:nvPr/>
          </p:nvSpPr>
          <p:spPr bwMode="auto">
            <a:xfrm>
              <a:off x="2208" y="2400"/>
              <a:ext cx="4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400">
                  <a:solidFill>
                    <a:schemeClr val="bg2"/>
                  </a:solidFill>
                  <a:latin typeface="Arial" charset="0"/>
                </a:rPr>
                <a:t>-F 10</a:t>
              </a:r>
              <a:r>
                <a:rPr lang="pl-PL" sz="1400">
                  <a:solidFill>
                    <a:schemeClr val="bg2"/>
                  </a:solidFill>
                  <a:latin typeface="Arial" charset="0"/>
                </a:rPr>
                <a:t>1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52232" name="Text Box 59"/>
          <p:cNvSpPr txBox="1">
            <a:spLocks noChangeArrowheads="1"/>
          </p:cNvSpPr>
          <p:nvPr/>
        </p:nvSpPr>
        <p:spPr bwMode="auto">
          <a:xfrm>
            <a:off x="5268913" y="1203325"/>
            <a:ext cx="1512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sz="1600">
                <a:solidFill>
                  <a:srgbClr val="FFFF00"/>
                </a:solidFill>
                <a:latin typeface="Arial" charset="0"/>
              </a:rPr>
              <a:t>Obwód LCN 1</a:t>
            </a:r>
            <a:endParaRPr lang="de-DE" sz="1600">
              <a:latin typeface="Arial" charset="0"/>
            </a:endParaRPr>
          </a:p>
        </p:txBody>
      </p:sp>
      <p:sp>
        <p:nvSpPr>
          <p:cNvPr id="52233" name="Rectangle 60"/>
          <p:cNvSpPr>
            <a:spLocks noChangeArrowheads="1"/>
          </p:cNvSpPr>
          <p:nvPr/>
        </p:nvSpPr>
        <p:spPr bwMode="auto">
          <a:xfrm>
            <a:off x="2971800" y="1219200"/>
            <a:ext cx="1828800" cy="4953000"/>
          </a:xfrm>
          <a:prstGeom prst="rect">
            <a:avLst/>
          </a:prstGeom>
          <a:noFill/>
          <a:ln w="9525">
            <a:solidFill>
              <a:schemeClr val="bg1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91197" name="Rectangle 61"/>
          <p:cNvSpPr>
            <a:spLocks noChangeArrowheads="1"/>
          </p:cNvSpPr>
          <p:nvPr/>
        </p:nvSpPr>
        <p:spPr bwMode="auto">
          <a:xfrm>
            <a:off x="3581400" y="2438400"/>
            <a:ext cx="685800" cy="2286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91198" name="AutoShape 62"/>
          <p:cNvSpPr>
            <a:spLocks noChangeArrowheads="1"/>
          </p:cNvSpPr>
          <p:nvPr/>
        </p:nvSpPr>
        <p:spPr bwMode="auto">
          <a:xfrm>
            <a:off x="1219200" y="3200400"/>
            <a:ext cx="1828800" cy="685800"/>
          </a:xfrm>
          <a:prstGeom prst="wedgeRoundRectCallout">
            <a:avLst>
              <a:gd name="adj1" fmla="val 97051"/>
              <a:gd name="adj2" fmla="val 18588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endParaRPr lang="en-US" sz="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2" name="Group 63"/>
          <p:cNvGrpSpPr>
            <a:grpSpLocks/>
          </p:cNvGrpSpPr>
          <p:nvPr/>
        </p:nvGrpSpPr>
        <p:grpSpPr bwMode="auto">
          <a:xfrm>
            <a:off x="2286000" y="2286000"/>
            <a:ext cx="3810000" cy="304800"/>
            <a:chOff x="1440" y="3456"/>
            <a:chExt cx="2400" cy="192"/>
          </a:xfrm>
        </p:grpSpPr>
        <p:sp>
          <p:nvSpPr>
            <p:cNvPr id="52262" name="Line 64"/>
            <p:cNvSpPr>
              <a:spLocks noChangeShapeType="1"/>
            </p:cNvSpPr>
            <p:nvPr/>
          </p:nvSpPr>
          <p:spPr bwMode="auto">
            <a:xfrm>
              <a:off x="1440" y="3648"/>
              <a:ext cx="8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2263" name="Freeform 65"/>
            <p:cNvSpPr>
              <a:spLocks/>
            </p:cNvSpPr>
            <p:nvPr/>
          </p:nvSpPr>
          <p:spPr bwMode="auto">
            <a:xfrm>
              <a:off x="2256" y="3456"/>
              <a:ext cx="1584" cy="192"/>
            </a:xfrm>
            <a:custGeom>
              <a:avLst/>
              <a:gdLst>
                <a:gd name="T0" fmla="*/ 0 w 1584"/>
                <a:gd name="T1" fmla="*/ 0 h 192"/>
                <a:gd name="T2" fmla="*/ 384 w 1584"/>
                <a:gd name="T3" fmla="*/ 192 h 192"/>
                <a:gd name="T4" fmla="*/ 1584 w 1584"/>
                <a:gd name="T5" fmla="*/ 192 h 192"/>
                <a:gd name="T6" fmla="*/ 0 60000 65536"/>
                <a:gd name="T7" fmla="*/ 0 60000 65536"/>
                <a:gd name="T8" fmla="*/ 0 60000 65536"/>
                <a:gd name="T9" fmla="*/ 0 w 1584"/>
                <a:gd name="T10" fmla="*/ 0 h 192"/>
                <a:gd name="T11" fmla="*/ 1584 w 158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4" h="192">
                  <a:moveTo>
                    <a:pt x="0" y="0"/>
                  </a:moveTo>
                  <a:lnTo>
                    <a:pt x="384" y="192"/>
                  </a:lnTo>
                  <a:lnTo>
                    <a:pt x="1584" y="192"/>
                  </a:lnTo>
                </a:path>
              </a:pathLst>
            </a:cu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sp>
        <p:nvSpPr>
          <p:cNvPr id="91202" name="AutoShape 66"/>
          <p:cNvSpPr>
            <a:spLocks noChangeArrowheads="1"/>
          </p:cNvSpPr>
          <p:nvPr/>
        </p:nvSpPr>
        <p:spPr bwMode="auto">
          <a:xfrm>
            <a:off x="1219200" y="3200400"/>
            <a:ext cx="1828800" cy="685800"/>
          </a:xfrm>
          <a:prstGeom prst="wedgeRoundRectCallout">
            <a:avLst>
              <a:gd name="adj1" fmla="val 97917"/>
              <a:gd name="adj2" fmla="val -159954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endParaRPr lang="en-US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1203" name="Rectangle 67"/>
          <p:cNvSpPr>
            <a:spLocks noChangeArrowheads="1"/>
          </p:cNvSpPr>
          <p:nvPr/>
        </p:nvSpPr>
        <p:spPr bwMode="auto">
          <a:xfrm>
            <a:off x="3581400" y="4876800"/>
            <a:ext cx="838200" cy="2286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grpSp>
        <p:nvGrpSpPr>
          <p:cNvPr id="13" name="Group 68"/>
          <p:cNvGrpSpPr>
            <a:grpSpLocks/>
          </p:cNvGrpSpPr>
          <p:nvPr/>
        </p:nvGrpSpPr>
        <p:grpSpPr bwMode="auto">
          <a:xfrm>
            <a:off x="2286000" y="4648200"/>
            <a:ext cx="3810000" cy="304800"/>
            <a:chOff x="1440" y="3456"/>
            <a:chExt cx="2400" cy="192"/>
          </a:xfrm>
        </p:grpSpPr>
        <p:sp>
          <p:nvSpPr>
            <p:cNvPr id="52260" name="Line 69"/>
            <p:cNvSpPr>
              <a:spLocks noChangeShapeType="1"/>
            </p:cNvSpPr>
            <p:nvPr/>
          </p:nvSpPr>
          <p:spPr bwMode="auto">
            <a:xfrm>
              <a:off x="1440" y="3648"/>
              <a:ext cx="816" cy="0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2261" name="Freeform 70"/>
            <p:cNvSpPr>
              <a:spLocks/>
            </p:cNvSpPr>
            <p:nvPr/>
          </p:nvSpPr>
          <p:spPr bwMode="auto">
            <a:xfrm>
              <a:off x="2256" y="3456"/>
              <a:ext cx="1584" cy="192"/>
            </a:xfrm>
            <a:custGeom>
              <a:avLst/>
              <a:gdLst>
                <a:gd name="T0" fmla="*/ 0 w 1584"/>
                <a:gd name="T1" fmla="*/ 0 h 192"/>
                <a:gd name="T2" fmla="*/ 384 w 1584"/>
                <a:gd name="T3" fmla="*/ 192 h 192"/>
                <a:gd name="T4" fmla="*/ 1584 w 1584"/>
                <a:gd name="T5" fmla="*/ 192 h 192"/>
                <a:gd name="T6" fmla="*/ 0 60000 65536"/>
                <a:gd name="T7" fmla="*/ 0 60000 65536"/>
                <a:gd name="T8" fmla="*/ 0 60000 65536"/>
                <a:gd name="T9" fmla="*/ 0 w 1584"/>
                <a:gd name="T10" fmla="*/ 0 h 192"/>
                <a:gd name="T11" fmla="*/ 1584 w 158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4" h="192">
                  <a:moveTo>
                    <a:pt x="0" y="0"/>
                  </a:moveTo>
                  <a:lnTo>
                    <a:pt x="384" y="192"/>
                  </a:lnTo>
                  <a:lnTo>
                    <a:pt x="1584" y="192"/>
                  </a:lnTo>
                </a:path>
              </a:pathLst>
            </a:custGeom>
            <a:noFill/>
            <a:ln w="635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sp>
        <p:nvSpPr>
          <p:cNvPr id="91207" name="Rectangle 71"/>
          <p:cNvSpPr>
            <a:spLocks noChangeArrowheads="1"/>
          </p:cNvSpPr>
          <p:nvPr/>
        </p:nvSpPr>
        <p:spPr bwMode="auto">
          <a:xfrm>
            <a:off x="1143000" y="3382963"/>
            <a:ext cx="1924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 eaLnBrk="0" hangingPunct="0"/>
            <a:r>
              <a:rPr lang="pl-PL" sz="1400">
                <a:solidFill>
                  <a:srgbClr val="FF3300"/>
                </a:solidFill>
                <a:latin typeface="Arial" charset="0"/>
              </a:rPr>
              <a:t>Styk pomocniczy</a:t>
            </a:r>
            <a:endParaRPr lang="de-DE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52241" name="Rectangle 7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258763"/>
            <a:ext cx="7812088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 dirty="0">
                <a:solidFill>
                  <a:schemeClr val="bg1"/>
                </a:solidFill>
              </a:rPr>
              <a:t>Rozwiązanie problemu</a:t>
            </a:r>
            <a:r>
              <a:rPr lang="de-DE" sz="2800" b="1" dirty="0">
                <a:solidFill>
                  <a:schemeClr val="bg1"/>
                </a:solidFill>
              </a:rPr>
              <a:t>:</a:t>
            </a:r>
            <a:r>
              <a:rPr lang="de-DE" sz="2800" b="1" dirty="0">
                <a:solidFill>
                  <a:schemeClr val="bg2"/>
                </a:solidFill>
              </a:rPr>
              <a:t> </a:t>
            </a:r>
            <a:r>
              <a:rPr lang="pl-PL" sz="2800" b="1" dirty="0">
                <a:solidFill>
                  <a:srgbClr val="FF0000"/>
                </a:solidFill>
              </a:rPr>
              <a:t>STYK POMOCNICZY</a:t>
            </a:r>
            <a:r>
              <a:rPr lang="de-DE" sz="2800" b="1" dirty="0">
                <a:solidFill>
                  <a:srgbClr val="FF0000"/>
                </a:solidFill>
              </a:rPr>
              <a:t>!</a:t>
            </a:r>
            <a:endParaRPr lang="de-DE" sz="3200" b="1" dirty="0">
              <a:solidFill>
                <a:srgbClr val="FF0000"/>
              </a:solidFill>
            </a:endParaRPr>
          </a:p>
        </p:txBody>
      </p:sp>
      <p:grpSp>
        <p:nvGrpSpPr>
          <p:cNvPr id="52242" name="Group 76"/>
          <p:cNvGrpSpPr>
            <a:grpSpLocks/>
          </p:cNvGrpSpPr>
          <p:nvPr/>
        </p:nvGrpSpPr>
        <p:grpSpPr bwMode="auto">
          <a:xfrm>
            <a:off x="6172200" y="1676400"/>
            <a:ext cx="2743200" cy="1600200"/>
            <a:chOff x="3888" y="1056"/>
            <a:chExt cx="1728" cy="1008"/>
          </a:xfrm>
        </p:grpSpPr>
        <p:cxnSp>
          <p:nvCxnSpPr>
            <p:cNvPr id="52254" name="AutoShape 77"/>
            <p:cNvCxnSpPr>
              <a:cxnSpLocks noChangeShapeType="1"/>
            </p:cNvCxnSpPr>
            <p:nvPr/>
          </p:nvCxnSpPr>
          <p:spPr bwMode="auto">
            <a:xfrm rot="5400000">
              <a:off x="4140" y="1236"/>
              <a:ext cx="144" cy="648"/>
            </a:xfrm>
            <a:prstGeom prst="bentConnector2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255" name="AutoShape 78"/>
            <p:cNvSpPr>
              <a:spLocks noChangeArrowheads="1"/>
            </p:cNvSpPr>
            <p:nvPr/>
          </p:nvSpPr>
          <p:spPr bwMode="auto">
            <a:xfrm>
              <a:off x="5088" y="1200"/>
              <a:ext cx="384" cy="384"/>
            </a:xfrm>
            <a:prstGeom prst="flowChartSummingJunction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cxnSp>
          <p:nvCxnSpPr>
            <p:cNvPr id="52256" name="AutoShape 79"/>
            <p:cNvCxnSpPr>
              <a:cxnSpLocks noChangeShapeType="1"/>
              <a:stCxn id="52255" idx="4"/>
            </p:cNvCxnSpPr>
            <p:nvPr/>
          </p:nvCxnSpPr>
          <p:spPr bwMode="auto">
            <a:xfrm rot="5400000">
              <a:off x="4464" y="1008"/>
              <a:ext cx="240" cy="1392"/>
            </a:xfrm>
            <a:prstGeom prst="bentConnector2">
              <a:avLst/>
            </a:prstGeom>
            <a:noFill/>
            <a:ln w="2540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57" name="AutoShape 80"/>
            <p:cNvCxnSpPr>
              <a:cxnSpLocks noChangeShapeType="1"/>
              <a:stCxn id="52255" idx="2"/>
            </p:cNvCxnSpPr>
            <p:nvPr/>
          </p:nvCxnSpPr>
          <p:spPr bwMode="auto">
            <a:xfrm rot="10800000">
              <a:off x="3888" y="1392"/>
              <a:ext cx="1200" cy="0"/>
            </a:xfrm>
            <a:prstGeom prst="straightConnector1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258" name="Freeform 81"/>
            <p:cNvSpPr>
              <a:spLocks/>
            </p:cNvSpPr>
            <p:nvPr/>
          </p:nvSpPr>
          <p:spPr bwMode="auto">
            <a:xfrm>
              <a:off x="3888" y="1392"/>
              <a:ext cx="1728" cy="672"/>
            </a:xfrm>
            <a:custGeom>
              <a:avLst/>
              <a:gdLst>
                <a:gd name="T0" fmla="*/ 0 w 1728"/>
                <a:gd name="T1" fmla="*/ 74690 h 480"/>
                <a:gd name="T2" fmla="*/ 1728 w 1728"/>
                <a:gd name="T3" fmla="*/ 74690 h 480"/>
                <a:gd name="T4" fmla="*/ 1728 w 1728"/>
                <a:gd name="T5" fmla="*/ 0 h 480"/>
                <a:gd name="T6" fmla="*/ 1584 w 1728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8"/>
                <a:gd name="T13" fmla="*/ 0 h 480"/>
                <a:gd name="T14" fmla="*/ 1728 w 17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8" h="480">
                  <a:moveTo>
                    <a:pt x="0" y="480"/>
                  </a:moveTo>
                  <a:lnTo>
                    <a:pt x="1728" y="480"/>
                  </a:lnTo>
                  <a:lnTo>
                    <a:pt x="1728" y="0"/>
                  </a:lnTo>
                  <a:lnTo>
                    <a:pt x="1584" y="0"/>
                  </a:lnTo>
                </a:path>
              </a:pathLst>
            </a:custGeom>
            <a:noFill/>
            <a:ln w="254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pic>
          <p:nvPicPr>
            <p:cNvPr id="52259" name="Picture 82" descr="Upp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" y="1056"/>
              <a:ext cx="470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43" name="Group 83"/>
          <p:cNvGrpSpPr>
            <a:grpSpLocks/>
          </p:cNvGrpSpPr>
          <p:nvPr/>
        </p:nvGrpSpPr>
        <p:grpSpPr bwMode="auto">
          <a:xfrm>
            <a:off x="6172200" y="4038600"/>
            <a:ext cx="2743200" cy="1600200"/>
            <a:chOff x="3888" y="2544"/>
            <a:chExt cx="1728" cy="1008"/>
          </a:xfrm>
        </p:grpSpPr>
        <p:cxnSp>
          <p:nvCxnSpPr>
            <p:cNvPr id="52248" name="AutoShape 84"/>
            <p:cNvCxnSpPr>
              <a:cxnSpLocks noChangeShapeType="1"/>
            </p:cNvCxnSpPr>
            <p:nvPr/>
          </p:nvCxnSpPr>
          <p:spPr bwMode="auto">
            <a:xfrm rot="5400000">
              <a:off x="4140" y="2724"/>
              <a:ext cx="144" cy="648"/>
            </a:xfrm>
            <a:prstGeom prst="bentConnector2">
              <a:avLst/>
            </a:prstGeom>
            <a:noFill/>
            <a:ln w="254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249" name="AutoShape 85"/>
            <p:cNvSpPr>
              <a:spLocks noChangeArrowheads="1"/>
            </p:cNvSpPr>
            <p:nvPr/>
          </p:nvSpPr>
          <p:spPr bwMode="auto">
            <a:xfrm>
              <a:off x="5088" y="2688"/>
              <a:ext cx="384" cy="384"/>
            </a:xfrm>
            <a:prstGeom prst="flowChartSummingJunction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cxnSp>
          <p:nvCxnSpPr>
            <p:cNvPr id="52250" name="AutoShape 86"/>
            <p:cNvCxnSpPr>
              <a:cxnSpLocks noChangeShapeType="1"/>
              <a:stCxn id="52249" idx="4"/>
            </p:cNvCxnSpPr>
            <p:nvPr/>
          </p:nvCxnSpPr>
          <p:spPr bwMode="auto">
            <a:xfrm rot="5400000">
              <a:off x="4464" y="2496"/>
              <a:ext cx="240" cy="1392"/>
            </a:xfrm>
            <a:prstGeom prst="bentConnector2">
              <a:avLst/>
            </a:prstGeom>
            <a:noFill/>
            <a:ln w="2540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251" name="AutoShape 87"/>
            <p:cNvCxnSpPr>
              <a:cxnSpLocks noChangeShapeType="1"/>
              <a:stCxn id="52249" idx="2"/>
            </p:cNvCxnSpPr>
            <p:nvPr/>
          </p:nvCxnSpPr>
          <p:spPr bwMode="auto">
            <a:xfrm rot="10800000">
              <a:off x="3888" y="2880"/>
              <a:ext cx="1200" cy="0"/>
            </a:xfrm>
            <a:prstGeom prst="straightConnector1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252" name="Freeform 88"/>
            <p:cNvSpPr>
              <a:spLocks/>
            </p:cNvSpPr>
            <p:nvPr/>
          </p:nvSpPr>
          <p:spPr bwMode="auto">
            <a:xfrm>
              <a:off x="3888" y="2880"/>
              <a:ext cx="1728" cy="672"/>
            </a:xfrm>
            <a:custGeom>
              <a:avLst/>
              <a:gdLst>
                <a:gd name="T0" fmla="*/ 0 w 1728"/>
                <a:gd name="T1" fmla="*/ 74690 h 480"/>
                <a:gd name="T2" fmla="*/ 1728 w 1728"/>
                <a:gd name="T3" fmla="*/ 74690 h 480"/>
                <a:gd name="T4" fmla="*/ 1728 w 1728"/>
                <a:gd name="T5" fmla="*/ 0 h 480"/>
                <a:gd name="T6" fmla="*/ 1584 w 1728"/>
                <a:gd name="T7" fmla="*/ 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28"/>
                <a:gd name="T13" fmla="*/ 0 h 480"/>
                <a:gd name="T14" fmla="*/ 1728 w 17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28" h="480">
                  <a:moveTo>
                    <a:pt x="0" y="480"/>
                  </a:moveTo>
                  <a:lnTo>
                    <a:pt x="1728" y="480"/>
                  </a:lnTo>
                  <a:lnTo>
                    <a:pt x="1728" y="0"/>
                  </a:lnTo>
                  <a:lnTo>
                    <a:pt x="1584" y="0"/>
                  </a:lnTo>
                </a:path>
              </a:pathLst>
            </a:custGeom>
            <a:noFill/>
            <a:ln w="25400">
              <a:pattFill prst="solidDmnd">
                <a:fgClr>
                  <a:srgbClr val="FFFF00"/>
                </a:fgClr>
                <a:bgClr>
                  <a:srgbClr val="00FF00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pic>
          <p:nvPicPr>
            <p:cNvPr id="52253" name="Picture 89" descr="Upp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" y="2544"/>
              <a:ext cx="470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244" name="Group 94"/>
          <p:cNvGrpSpPr>
            <a:grpSpLocks/>
          </p:cNvGrpSpPr>
          <p:nvPr/>
        </p:nvGrpSpPr>
        <p:grpSpPr bwMode="auto">
          <a:xfrm>
            <a:off x="900113" y="6591300"/>
            <a:ext cx="8081962" cy="274638"/>
            <a:chOff x="288" y="4147"/>
            <a:chExt cx="5451" cy="182"/>
          </a:xfrm>
        </p:grpSpPr>
        <p:sp>
          <p:nvSpPr>
            <p:cNvPr id="52246" name="Line 95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2247" name="Text Box 96"/>
            <p:cNvSpPr txBox="1">
              <a:spLocks noChangeArrowheads="1"/>
            </p:cNvSpPr>
            <p:nvPr/>
          </p:nvSpPr>
          <p:spPr bwMode="auto">
            <a:xfrm>
              <a:off x="5188" y="4147"/>
              <a:ext cx="55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pl-PL" sz="14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52245" name="Obraz 92" descr="logo lcn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97" grpId="0" animBg="1"/>
      <p:bldP spid="91198" grpId="0" animBg="1" autoUpdateAnimBg="0"/>
      <p:bldP spid="91202" grpId="0" animBg="1" autoUpdateAnimBg="0"/>
      <p:bldP spid="91203" grpId="0" animBg="1"/>
      <p:bldP spid="91207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1371600"/>
            <a:ext cx="1219200" cy="4191000"/>
            <a:chOff x="720" y="864"/>
            <a:chExt cx="768" cy="2640"/>
          </a:xfrm>
        </p:grpSpPr>
        <p:sp>
          <p:nvSpPr>
            <p:cNvPr id="53302" name="Line 3"/>
            <p:cNvSpPr>
              <a:spLocks noChangeShapeType="1"/>
            </p:cNvSpPr>
            <p:nvPr/>
          </p:nvSpPr>
          <p:spPr bwMode="auto">
            <a:xfrm flipV="1">
              <a:off x="912" y="864"/>
              <a:ext cx="0" cy="91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03" name="Line 4"/>
            <p:cNvSpPr>
              <a:spLocks noChangeShapeType="1"/>
            </p:cNvSpPr>
            <p:nvPr/>
          </p:nvSpPr>
          <p:spPr bwMode="auto">
            <a:xfrm flipV="1">
              <a:off x="1008" y="960"/>
              <a:ext cx="0" cy="816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04" name="Line 5"/>
            <p:cNvSpPr>
              <a:spLocks noChangeShapeType="1"/>
            </p:cNvSpPr>
            <p:nvPr/>
          </p:nvSpPr>
          <p:spPr bwMode="auto">
            <a:xfrm flipV="1">
              <a:off x="1104" y="1056"/>
              <a:ext cx="0" cy="72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05" name="Line 6"/>
            <p:cNvSpPr>
              <a:spLocks noChangeShapeType="1"/>
            </p:cNvSpPr>
            <p:nvPr/>
          </p:nvSpPr>
          <p:spPr bwMode="auto">
            <a:xfrm flipV="1">
              <a:off x="1200" y="1152"/>
              <a:ext cx="0" cy="624"/>
            </a:xfrm>
            <a:prstGeom prst="line">
              <a:avLst/>
            </a:prstGeom>
            <a:noFill/>
            <a:ln w="254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06" name="Line 7"/>
            <p:cNvSpPr>
              <a:spLocks noChangeShapeType="1"/>
            </p:cNvSpPr>
            <p:nvPr/>
          </p:nvSpPr>
          <p:spPr bwMode="auto">
            <a:xfrm>
              <a:off x="912" y="1872"/>
              <a:ext cx="0" cy="57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07" name="Line 8"/>
            <p:cNvSpPr>
              <a:spLocks noChangeShapeType="1"/>
            </p:cNvSpPr>
            <p:nvPr/>
          </p:nvSpPr>
          <p:spPr bwMode="auto">
            <a:xfrm>
              <a:off x="1008" y="1872"/>
              <a:ext cx="0" cy="57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08" name="Line 9"/>
            <p:cNvSpPr>
              <a:spLocks noChangeShapeType="1"/>
            </p:cNvSpPr>
            <p:nvPr/>
          </p:nvSpPr>
          <p:spPr bwMode="auto">
            <a:xfrm>
              <a:off x="1104" y="1872"/>
              <a:ext cx="0" cy="57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09" name="Line 10"/>
            <p:cNvSpPr>
              <a:spLocks noChangeShapeType="1"/>
            </p:cNvSpPr>
            <p:nvPr/>
          </p:nvSpPr>
          <p:spPr bwMode="auto">
            <a:xfrm>
              <a:off x="1200" y="1872"/>
              <a:ext cx="0" cy="576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10" name="Rectangle 11"/>
            <p:cNvSpPr>
              <a:spLocks noChangeArrowheads="1"/>
            </p:cNvSpPr>
            <p:nvPr/>
          </p:nvSpPr>
          <p:spPr bwMode="auto">
            <a:xfrm>
              <a:off x="720" y="2016"/>
              <a:ext cx="672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/>
              <a:r>
                <a:rPr lang="de-DE" sz="1400">
                  <a:solidFill>
                    <a:schemeClr val="tx1"/>
                  </a:solidFill>
                  <a:latin typeface="Arial" charset="0"/>
                </a:rPr>
                <a:t>∆I &lt;= 30mA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3311" name="Text Box 12"/>
            <p:cNvSpPr txBox="1">
              <a:spLocks noChangeArrowheads="1"/>
            </p:cNvSpPr>
            <p:nvPr/>
          </p:nvSpPr>
          <p:spPr bwMode="auto">
            <a:xfrm>
              <a:off x="767" y="2400"/>
              <a:ext cx="523" cy="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000">
                  <a:solidFill>
                    <a:schemeClr val="bg2"/>
                  </a:solidFill>
                  <a:latin typeface="Arial" charset="0"/>
                </a:rPr>
                <a:t>L1 L2 L3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0099CC"/>
                  </a:solidFill>
                  <a:latin typeface="Arial" charset="0"/>
                </a:rPr>
                <a:t>N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3312" name="Text Box 13"/>
            <p:cNvSpPr txBox="1">
              <a:spLocks noChangeArrowheads="1"/>
            </p:cNvSpPr>
            <p:nvPr/>
          </p:nvSpPr>
          <p:spPr bwMode="auto">
            <a:xfrm>
              <a:off x="764" y="1760"/>
              <a:ext cx="523" cy="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000">
                  <a:solidFill>
                    <a:schemeClr val="bg2"/>
                  </a:solidFill>
                  <a:latin typeface="Arial" charset="0"/>
                </a:rPr>
                <a:t>L1 L2 L3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0099CC"/>
                  </a:solidFill>
                  <a:latin typeface="Arial" charset="0"/>
                </a:rPr>
                <a:t>N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53313" name="Picture 14" descr="HU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" y="2736"/>
              <a:ext cx="582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314" name="Freeform 15"/>
            <p:cNvSpPr>
              <a:spLocks/>
            </p:cNvSpPr>
            <p:nvPr/>
          </p:nvSpPr>
          <p:spPr bwMode="auto">
            <a:xfrm>
              <a:off x="912" y="2544"/>
              <a:ext cx="144" cy="288"/>
            </a:xfrm>
            <a:custGeom>
              <a:avLst/>
              <a:gdLst>
                <a:gd name="T0" fmla="*/ 0 w 144"/>
                <a:gd name="T1" fmla="*/ 0 h 240"/>
                <a:gd name="T2" fmla="*/ 0 w 144"/>
                <a:gd name="T3" fmla="*/ 2227 h 240"/>
                <a:gd name="T4" fmla="*/ 144 w 144"/>
                <a:gd name="T5" fmla="*/ 2227 h 240"/>
                <a:gd name="T6" fmla="*/ 144 w 144"/>
                <a:gd name="T7" fmla="*/ 370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240"/>
                <a:gd name="T14" fmla="*/ 144 w 144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240">
                  <a:moveTo>
                    <a:pt x="0" y="0"/>
                  </a:moveTo>
                  <a:lnTo>
                    <a:pt x="0" y="144"/>
                  </a:lnTo>
                  <a:lnTo>
                    <a:pt x="144" y="144"/>
                  </a:lnTo>
                  <a:lnTo>
                    <a:pt x="144" y="240"/>
                  </a:lnTo>
                </a:path>
              </a:pathLst>
            </a:cu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3315" name="Freeform 16"/>
            <p:cNvSpPr>
              <a:spLocks/>
            </p:cNvSpPr>
            <p:nvPr/>
          </p:nvSpPr>
          <p:spPr bwMode="auto">
            <a:xfrm>
              <a:off x="1152" y="2544"/>
              <a:ext cx="48" cy="288"/>
            </a:xfrm>
            <a:custGeom>
              <a:avLst/>
              <a:gdLst>
                <a:gd name="T0" fmla="*/ 48 w 48"/>
                <a:gd name="T1" fmla="*/ 0 h 240"/>
                <a:gd name="T2" fmla="*/ 48 w 48"/>
                <a:gd name="T3" fmla="*/ 1481 h 240"/>
                <a:gd name="T4" fmla="*/ 0 w 48"/>
                <a:gd name="T5" fmla="*/ 1481 h 240"/>
                <a:gd name="T6" fmla="*/ 0 w 48"/>
                <a:gd name="T7" fmla="*/ 370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240"/>
                <a:gd name="T14" fmla="*/ 48 w 48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240">
                  <a:moveTo>
                    <a:pt x="48" y="0"/>
                  </a:moveTo>
                  <a:lnTo>
                    <a:pt x="48" y="96"/>
                  </a:lnTo>
                  <a:lnTo>
                    <a:pt x="0" y="96"/>
                  </a:lnTo>
                  <a:lnTo>
                    <a:pt x="0" y="240"/>
                  </a:lnTo>
                </a:path>
              </a:pathLst>
            </a:custGeom>
            <a:noFill/>
            <a:ln w="254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3316" name="Freeform 17"/>
            <p:cNvSpPr>
              <a:spLocks/>
            </p:cNvSpPr>
            <p:nvPr/>
          </p:nvSpPr>
          <p:spPr bwMode="auto">
            <a:xfrm>
              <a:off x="1248" y="1248"/>
              <a:ext cx="240" cy="1584"/>
            </a:xfrm>
            <a:custGeom>
              <a:avLst/>
              <a:gdLst>
                <a:gd name="T0" fmla="*/ 0 w 240"/>
                <a:gd name="T1" fmla="*/ 1584 h 1584"/>
                <a:gd name="T2" fmla="*/ 0 w 240"/>
                <a:gd name="T3" fmla="*/ 1440 h 1584"/>
                <a:gd name="T4" fmla="*/ 240 w 240"/>
                <a:gd name="T5" fmla="*/ 1440 h 1584"/>
                <a:gd name="T6" fmla="*/ 240 w 240"/>
                <a:gd name="T7" fmla="*/ 0 h 15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1584"/>
                <a:gd name="T14" fmla="*/ 240 w 240"/>
                <a:gd name="T15" fmla="*/ 1584 h 15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1584">
                  <a:moveTo>
                    <a:pt x="0" y="1584"/>
                  </a:moveTo>
                  <a:lnTo>
                    <a:pt x="0" y="1440"/>
                  </a:lnTo>
                  <a:lnTo>
                    <a:pt x="240" y="1440"/>
                  </a:lnTo>
                  <a:lnTo>
                    <a:pt x="240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80988" y="1219200"/>
            <a:ext cx="8177212" cy="1006475"/>
            <a:chOff x="177" y="768"/>
            <a:chExt cx="5151" cy="634"/>
          </a:xfrm>
        </p:grpSpPr>
        <p:sp>
          <p:nvSpPr>
            <p:cNvPr id="53295" name="Line 19"/>
            <p:cNvSpPr>
              <a:spLocks noChangeShapeType="1"/>
            </p:cNvSpPr>
            <p:nvPr/>
          </p:nvSpPr>
          <p:spPr bwMode="auto">
            <a:xfrm>
              <a:off x="384" y="1344"/>
              <a:ext cx="4944" cy="0"/>
            </a:xfrm>
            <a:prstGeom prst="line">
              <a:avLst/>
            </a:prstGeom>
            <a:noFill/>
            <a:ln w="38100">
              <a:pattFill prst="solidDmnd">
                <a:fgClr>
                  <a:srgbClr val="FFFF00"/>
                </a:fgClr>
                <a:bgClr>
                  <a:srgbClr val="66FF33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96" name="Line 20"/>
            <p:cNvSpPr>
              <a:spLocks noChangeShapeType="1"/>
            </p:cNvSpPr>
            <p:nvPr/>
          </p:nvSpPr>
          <p:spPr bwMode="auto">
            <a:xfrm>
              <a:off x="384" y="853"/>
              <a:ext cx="4944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97" name="Line 21"/>
            <p:cNvSpPr>
              <a:spLocks noChangeShapeType="1"/>
            </p:cNvSpPr>
            <p:nvPr/>
          </p:nvSpPr>
          <p:spPr bwMode="auto">
            <a:xfrm>
              <a:off x="384" y="949"/>
              <a:ext cx="4944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98" name="Line 22"/>
            <p:cNvSpPr>
              <a:spLocks noChangeShapeType="1"/>
            </p:cNvSpPr>
            <p:nvPr/>
          </p:nvSpPr>
          <p:spPr bwMode="auto">
            <a:xfrm>
              <a:off x="384" y="1056"/>
              <a:ext cx="4944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99" name="Line 23"/>
            <p:cNvSpPr>
              <a:spLocks noChangeShapeType="1"/>
            </p:cNvSpPr>
            <p:nvPr/>
          </p:nvSpPr>
          <p:spPr bwMode="auto">
            <a:xfrm>
              <a:off x="384" y="1141"/>
              <a:ext cx="4944" cy="0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00" name="Line 24"/>
            <p:cNvSpPr>
              <a:spLocks noChangeShapeType="1"/>
            </p:cNvSpPr>
            <p:nvPr/>
          </p:nvSpPr>
          <p:spPr bwMode="auto">
            <a:xfrm>
              <a:off x="384" y="1237"/>
              <a:ext cx="49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301" name="Text Box 25"/>
            <p:cNvSpPr txBox="1">
              <a:spLocks noChangeArrowheads="1"/>
            </p:cNvSpPr>
            <p:nvPr/>
          </p:nvSpPr>
          <p:spPr bwMode="auto">
            <a:xfrm>
              <a:off x="177" y="768"/>
              <a:ext cx="22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000">
                  <a:solidFill>
                    <a:schemeClr val="bg2"/>
                  </a:solidFill>
                  <a:latin typeface="Arial" charset="0"/>
                </a:rPr>
                <a:t>L1</a:t>
              </a:r>
            </a:p>
            <a:p>
              <a:pPr algn="ctr"/>
              <a:r>
                <a:rPr lang="de-DE" sz="1000">
                  <a:solidFill>
                    <a:schemeClr val="bg2"/>
                  </a:solidFill>
                  <a:latin typeface="Arial" charset="0"/>
                </a:rPr>
                <a:t>L2</a:t>
              </a:r>
            </a:p>
            <a:p>
              <a:pPr algn="ctr"/>
              <a:r>
                <a:rPr lang="de-DE" sz="1000">
                  <a:solidFill>
                    <a:schemeClr val="bg2"/>
                  </a:solidFill>
                  <a:latin typeface="Arial" charset="0"/>
                </a:rPr>
                <a:t>L3</a:t>
              </a:r>
              <a:endParaRPr lang="de-DE" sz="1000">
                <a:solidFill>
                  <a:schemeClr val="tx1"/>
                </a:solidFill>
                <a:latin typeface="Arial" charset="0"/>
              </a:endParaRPr>
            </a:p>
            <a:p>
              <a:pPr algn="ctr"/>
              <a:r>
                <a:rPr lang="de-DE" sz="1000">
                  <a:solidFill>
                    <a:srgbClr val="0099CC"/>
                  </a:solidFill>
                  <a:latin typeface="Arial" charset="0"/>
                </a:rPr>
                <a:t>N</a:t>
              </a:r>
              <a:endParaRPr lang="de-DE" sz="1000">
                <a:solidFill>
                  <a:schemeClr val="tx1"/>
                </a:solidFill>
                <a:latin typeface="Arial" charset="0"/>
              </a:endParaRPr>
            </a:p>
            <a:p>
              <a:pPr algn="ctr"/>
              <a:r>
                <a:rPr lang="de-DE" sz="1000">
                  <a:solidFill>
                    <a:srgbClr val="FF0000"/>
                  </a:solidFill>
                  <a:latin typeface="Arial" charset="0"/>
                </a:rPr>
                <a:t>D</a:t>
              </a:r>
            </a:p>
            <a:p>
              <a:pPr algn="ctr"/>
              <a:r>
                <a:rPr lang="de-DE" sz="1000">
                  <a:solidFill>
                    <a:srgbClr val="FFFF00"/>
                  </a:solidFill>
                  <a:latin typeface="Arial" charset="0"/>
                </a:rPr>
                <a:t>P</a:t>
              </a:r>
              <a:r>
                <a:rPr lang="de-DE" sz="1000">
                  <a:solidFill>
                    <a:srgbClr val="66FF33"/>
                  </a:solidFill>
                  <a:latin typeface="Arial" charset="0"/>
                </a:rPr>
                <a:t>E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92186" name="Rectangle 26"/>
          <p:cNvSpPr>
            <a:spLocks noChangeArrowheads="1"/>
          </p:cNvSpPr>
          <p:nvPr/>
        </p:nvSpPr>
        <p:spPr bwMode="auto">
          <a:xfrm>
            <a:off x="457200" y="2286000"/>
            <a:ext cx="2438400" cy="3429000"/>
          </a:xfrm>
          <a:prstGeom prst="rect">
            <a:avLst/>
          </a:prstGeom>
          <a:noFill/>
          <a:ln w="9525">
            <a:solidFill>
              <a:schemeClr val="bg1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92190" name="Rectangle 30"/>
          <p:cNvSpPr>
            <a:spLocks noChangeArrowheads="1"/>
          </p:cNvSpPr>
          <p:nvPr/>
        </p:nvSpPr>
        <p:spPr bwMode="auto">
          <a:xfrm>
            <a:off x="3276600" y="2286000"/>
            <a:ext cx="2514600" cy="3429000"/>
          </a:xfrm>
          <a:prstGeom prst="rect">
            <a:avLst/>
          </a:prstGeom>
          <a:noFill/>
          <a:ln w="9525">
            <a:solidFill>
              <a:schemeClr val="bg1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92191" name="Rectangle 31"/>
          <p:cNvSpPr>
            <a:spLocks noChangeArrowheads="1"/>
          </p:cNvSpPr>
          <p:nvPr/>
        </p:nvSpPr>
        <p:spPr bwMode="auto">
          <a:xfrm>
            <a:off x="6172200" y="2286000"/>
            <a:ext cx="2286000" cy="3429000"/>
          </a:xfrm>
          <a:prstGeom prst="rect">
            <a:avLst/>
          </a:prstGeom>
          <a:noFill/>
          <a:ln w="9525">
            <a:solidFill>
              <a:schemeClr val="bg1"/>
            </a:solidFill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4038600" y="1524000"/>
            <a:ext cx="1066800" cy="4038600"/>
            <a:chOff x="2544" y="960"/>
            <a:chExt cx="672" cy="2544"/>
          </a:xfrm>
        </p:grpSpPr>
        <p:pic>
          <p:nvPicPr>
            <p:cNvPr id="53279" name="Picture 33" descr="SH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" y="2736"/>
              <a:ext cx="463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3280" name="Group 34"/>
            <p:cNvGrpSpPr>
              <a:grpSpLocks/>
            </p:cNvGrpSpPr>
            <p:nvPr/>
          </p:nvGrpSpPr>
          <p:grpSpPr bwMode="auto">
            <a:xfrm>
              <a:off x="2544" y="960"/>
              <a:ext cx="672" cy="1872"/>
              <a:chOff x="2544" y="960"/>
              <a:chExt cx="672" cy="1872"/>
            </a:xfrm>
          </p:grpSpPr>
          <p:sp>
            <p:nvSpPr>
              <p:cNvPr id="53281" name="Freeform 35"/>
              <p:cNvSpPr>
                <a:spLocks/>
              </p:cNvSpPr>
              <p:nvPr/>
            </p:nvSpPr>
            <p:spPr bwMode="auto">
              <a:xfrm>
                <a:off x="2976" y="2544"/>
                <a:ext cx="48" cy="288"/>
              </a:xfrm>
              <a:custGeom>
                <a:avLst/>
                <a:gdLst>
                  <a:gd name="T0" fmla="*/ 48 w 48"/>
                  <a:gd name="T1" fmla="*/ 0 h 240"/>
                  <a:gd name="T2" fmla="*/ 48 w 48"/>
                  <a:gd name="T3" fmla="*/ 1481 h 240"/>
                  <a:gd name="T4" fmla="*/ 0 w 48"/>
                  <a:gd name="T5" fmla="*/ 1481 h 240"/>
                  <a:gd name="T6" fmla="*/ 0 w 48"/>
                  <a:gd name="T7" fmla="*/ 3706 h 24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240"/>
                  <a:gd name="T14" fmla="*/ 48 w 48"/>
                  <a:gd name="T15" fmla="*/ 240 h 24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240">
                    <a:moveTo>
                      <a:pt x="48" y="0"/>
                    </a:moveTo>
                    <a:lnTo>
                      <a:pt x="48" y="96"/>
                    </a:lnTo>
                    <a:lnTo>
                      <a:pt x="0" y="96"/>
                    </a:lnTo>
                    <a:lnTo>
                      <a:pt x="0" y="240"/>
                    </a:lnTo>
                  </a:path>
                </a:pathLst>
              </a:custGeom>
              <a:noFill/>
              <a:ln w="254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3282" name="Freeform 36"/>
              <p:cNvSpPr>
                <a:spLocks/>
              </p:cNvSpPr>
              <p:nvPr/>
            </p:nvSpPr>
            <p:spPr bwMode="auto">
              <a:xfrm>
                <a:off x="2784" y="2496"/>
                <a:ext cx="96" cy="336"/>
              </a:xfrm>
              <a:custGeom>
                <a:avLst/>
                <a:gdLst>
                  <a:gd name="T0" fmla="*/ 0 w 96"/>
                  <a:gd name="T1" fmla="*/ 0 h 288"/>
                  <a:gd name="T2" fmla="*/ 0 w 96"/>
                  <a:gd name="T3" fmla="*/ 1458 h 288"/>
                  <a:gd name="T4" fmla="*/ 96 w 96"/>
                  <a:gd name="T5" fmla="*/ 1458 h 288"/>
                  <a:gd name="T6" fmla="*/ 96 w 96"/>
                  <a:gd name="T7" fmla="*/ 2906 h 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288"/>
                  <a:gd name="T14" fmla="*/ 96 w 96"/>
                  <a:gd name="T15" fmla="*/ 288 h 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288">
                    <a:moveTo>
                      <a:pt x="0" y="0"/>
                    </a:moveTo>
                    <a:lnTo>
                      <a:pt x="0" y="144"/>
                    </a:lnTo>
                    <a:lnTo>
                      <a:pt x="96" y="144"/>
                    </a:lnTo>
                    <a:lnTo>
                      <a:pt x="96" y="28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3283" name="Freeform 37"/>
              <p:cNvSpPr>
                <a:spLocks/>
              </p:cNvSpPr>
              <p:nvPr/>
            </p:nvSpPr>
            <p:spPr bwMode="auto">
              <a:xfrm>
                <a:off x="2688" y="2496"/>
                <a:ext cx="336" cy="336"/>
              </a:xfrm>
              <a:custGeom>
                <a:avLst/>
                <a:gdLst>
                  <a:gd name="T0" fmla="*/ 0 w 336"/>
                  <a:gd name="T1" fmla="*/ 0 h 288"/>
                  <a:gd name="T2" fmla="*/ 0 w 336"/>
                  <a:gd name="T3" fmla="*/ 1937 h 288"/>
                  <a:gd name="T4" fmla="*/ 336 w 336"/>
                  <a:gd name="T5" fmla="*/ 1937 h 288"/>
                  <a:gd name="T6" fmla="*/ 336 w 336"/>
                  <a:gd name="T7" fmla="*/ 2906 h 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288"/>
                  <a:gd name="T14" fmla="*/ 336 w 336"/>
                  <a:gd name="T15" fmla="*/ 288 h 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288">
                    <a:moveTo>
                      <a:pt x="0" y="0"/>
                    </a:moveTo>
                    <a:lnTo>
                      <a:pt x="0" y="192"/>
                    </a:lnTo>
                    <a:lnTo>
                      <a:pt x="336" y="192"/>
                    </a:lnTo>
                    <a:lnTo>
                      <a:pt x="336" y="288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53284" name="Line 38"/>
              <p:cNvSpPr>
                <a:spLocks noChangeShapeType="1"/>
              </p:cNvSpPr>
              <p:nvPr/>
            </p:nvSpPr>
            <p:spPr bwMode="auto">
              <a:xfrm flipV="1">
                <a:off x="2736" y="1248"/>
                <a:ext cx="0" cy="52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3285" name="Line 39"/>
              <p:cNvSpPr>
                <a:spLocks noChangeShapeType="1"/>
              </p:cNvSpPr>
              <p:nvPr/>
            </p:nvSpPr>
            <p:spPr bwMode="auto">
              <a:xfrm flipV="1">
                <a:off x="2832" y="960"/>
                <a:ext cx="0" cy="816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3286" name="Line 40"/>
              <p:cNvSpPr>
                <a:spLocks noChangeShapeType="1"/>
              </p:cNvSpPr>
              <p:nvPr/>
            </p:nvSpPr>
            <p:spPr bwMode="auto">
              <a:xfrm flipV="1">
                <a:off x="2928" y="1056"/>
                <a:ext cx="0" cy="720"/>
              </a:xfrm>
              <a:prstGeom prst="line">
                <a:avLst/>
              </a:pr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3287" name="Line 41"/>
              <p:cNvSpPr>
                <a:spLocks noChangeShapeType="1"/>
              </p:cNvSpPr>
              <p:nvPr/>
            </p:nvSpPr>
            <p:spPr bwMode="auto">
              <a:xfrm flipV="1">
                <a:off x="3024" y="1152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3288" name="Line 42"/>
              <p:cNvSpPr>
                <a:spLocks noChangeShapeType="1"/>
              </p:cNvSpPr>
              <p:nvPr/>
            </p:nvSpPr>
            <p:spPr bwMode="auto">
              <a:xfrm>
                <a:off x="2736" y="1840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3289" name="Line 43"/>
              <p:cNvSpPr>
                <a:spLocks noChangeShapeType="1"/>
              </p:cNvSpPr>
              <p:nvPr/>
            </p:nvSpPr>
            <p:spPr bwMode="auto">
              <a:xfrm>
                <a:off x="2832" y="1840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3290" name="Line 44"/>
              <p:cNvSpPr>
                <a:spLocks noChangeShapeType="1"/>
              </p:cNvSpPr>
              <p:nvPr/>
            </p:nvSpPr>
            <p:spPr bwMode="auto">
              <a:xfrm>
                <a:off x="2928" y="1840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3291" name="Line 45"/>
              <p:cNvSpPr>
                <a:spLocks noChangeShapeType="1"/>
              </p:cNvSpPr>
              <p:nvPr/>
            </p:nvSpPr>
            <p:spPr bwMode="auto">
              <a:xfrm>
                <a:off x="3024" y="1840"/>
                <a:ext cx="0" cy="576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53292" name="Rectangle 46"/>
              <p:cNvSpPr>
                <a:spLocks noChangeArrowheads="1"/>
              </p:cNvSpPr>
              <p:nvPr/>
            </p:nvSpPr>
            <p:spPr bwMode="auto">
              <a:xfrm>
                <a:off x="2544" y="1984"/>
                <a:ext cx="672" cy="288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algn="ctr" eaLnBrk="0" hangingPunct="0"/>
                <a:r>
                  <a:rPr lang="de-DE" sz="1400">
                    <a:solidFill>
                      <a:schemeClr val="tx1"/>
                    </a:solidFill>
                    <a:latin typeface="Arial" charset="0"/>
                  </a:rPr>
                  <a:t>∆I &lt;= 30mA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53293" name="Text Box 47"/>
              <p:cNvSpPr txBox="1">
                <a:spLocks noChangeArrowheads="1"/>
              </p:cNvSpPr>
              <p:nvPr/>
            </p:nvSpPr>
            <p:spPr bwMode="auto">
              <a:xfrm>
                <a:off x="2609" y="2368"/>
                <a:ext cx="488" cy="16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FF0000"/>
                    </a:solidFill>
                    <a:latin typeface="Arial" charset="0"/>
                  </a:rPr>
                  <a:t>D</a:t>
                </a:r>
                <a:r>
                  <a:rPr lang="de-DE" sz="1000">
                    <a:solidFill>
                      <a:schemeClr val="bg2"/>
                    </a:solidFill>
                    <a:latin typeface="Arial" charset="0"/>
                  </a:rPr>
                  <a:t> L2 L3</a:t>
                </a:r>
                <a:r>
                  <a:rPr lang="de-DE" sz="100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de-DE" sz="1000">
                    <a:solidFill>
                      <a:srgbClr val="0099CC"/>
                    </a:solidFill>
                    <a:latin typeface="Arial" charset="0"/>
                  </a:rPr>
                  <a:t>N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53294" name="Text Box 48"/>
              <p:cNvSpPr txBox="1">
                <a:spLocks noChangeArrowheads="1"/>
              </p:cNvSpPr>
              <p:nvPr/>
            </p:nvSpPr>
            <p:spPr bwMode="auto">
              <a:xfrm>
                <a:off x="2606" y="1728"/>
                <a:ext cx="488" cy="16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FF0000"/>
                    </a:solidFill>
                    <a:latin typeface="Arial" charset="0"/>
                  </a:rPr>
                  <a:t>D</a:t>
                </a:r>
                <a:r>
                  <a:rPr lang="de-DE" sz="1000">
                    <a:solidFill>
                      <a:schemeClr val="bg2"/>
                    </a:solidFill>
                    <a:latin typeface="Arial" charset="0"/>
                  </a:rPr>
                  <a:t> L2 L3</a:t>
                </a:r>
                <a:r>
                  <a:rPr lang="de-DE" sz="100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r>
                  <a:rPr lang="de-DE" sz="1000">
                    <a:solidFill>
                      <a:schemeClr val="accent2"/>
                    </a:solidFill>
                    <a:latin typeface="Arial" charset="0"/>
                  </a:rPr>
                  <a:t>N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6781800" y="1371600"/>
            <a:ext cx="1066800" cy="4191000"/>
            <a:chOff x="4272" y="864"/>
            <a:chExt cx="672" cy="2640"/>
          </a:xfrm>
        </p:grpSpPr>
        <p:pic>
          <p:nvPicPr>
            <p:cNvPr id="53264" name="Picture 50" descr="SH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" y="2736"/>
              <a:ext cx="463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5" name="Freeform 51"/>
            <p:cNvSpPr>
              <a:spLocks/>
            </p:cNvSpPr>
            <p:nvPr/>
          </p:nvSpPr>
          <p:spPr bwMode="auto">
            <a:xfrm>
              <a:off x="4464" y="2544"/>
              <a:ext cx="144" cy="288"/>
            </a:xfrm>
            <a:custGeom>
              <a:avLst/>
              <a:gdLst>
                <a:gd name="T0" fmla="*/ 0 w 144"/>
                <a:gd name="T1" fmla="*/ 0 h 240"/>
                <a:gd name="T2" fmla="*/ 0 w 144"/>
                <a:gd name="T3" fmla="*/ 2227 h 240"/>
                <a:gd name="T4" fmla="*/ 144 w 144"/>
                <a:gd name="T5" fmla="*/ 2227 h 240"/>
                <a:gd name="T6" fmla="*/ 144 w 144"/>
                <a:gd name="T7" fmla="*/ 370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240"/>
                <a:gd name="T14" fmla="*/ 144 w 144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240">
                  <a:moveTo>
                    <a:pt x="0" y="0"/>
                  </a:moveTo>
                  <a:lnTo>
                    <a:pt x="0" y="144"/>
                  </a:lnTo>
                  <a:lnTo>
                    <a:pt x="144" y="144"/>
                  </a:lnTo>
                  <a:lnTo>
                    <a:pt x="144" y="240"/>
                  </a:lnTo>
                </a:path>
              </a:pathLst>
            </a:cu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3266" name="Freeform 52"/>
            <p:cNvSpPr>
              <a:spLocks/>
            </p:cNvSpPr>
            <p:nvPr/>
          </p:nvSpPr>
          <p:spPr bwMode="auto">
            <a:xfrm>
              <a:off x="4656" y="2448"/>
              <a:ext cx="96" cy="384"/>
            </a:xfrm>
            <a:custGeom>
              <a:avLst/>
              <a:gdLst>
                <a:gd name="T0" fmla="*/ 96 w 96"/>
                <a:gd name="T1" fmla="*/ 0 h 336"/>
                <a:gd name="T2" fmla="*/ 96 w 96"/>
                <a:gd name="T3" fmla="*/ 1776 h 336"/>
                <a:gd name="T4" fmla="*/ 0 w 96"/>
                <a:gd name="T5" fmla="*/ 1776 h 336"/>
                <a:gd name="T6" fmla="*/ 0 w 96"/>
                <a:gd name="T7" fmla="*/ 2495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336"/>
                <a:gd name="T14" fmla="*/ 96 w 96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336">
                  <a:moveTo>
                    <a:pt x="96" y="0"/>
                  </a:moveTo>
                  <a:lnTo>
                    <a:pt x="96" y="240"/>
                  </a:lnTo>
                  <a:lnTo>
                    <a:pt x="0" y="240"/>
                  </a:lnTo>
                  <a:lnTo>
                    <a:pt x="0" y="336"/>
                  </a:lnTo>
                </a:path>
              </a:pathLst>
            </a:custGeom>
            <a:noFill/>
            <a:ln w="254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3267" name="Freeform 53"/>
            <p:cNvSpPr>
              <a:spLocks/>
            </p:cNvSpPr>
            <p:nvPr/>
          </p:nvSpPr>
          <p:spPr bwMode="auto">
            <a:xfrm>
              <a:off x="4560" y="2544"/>
              <a:ext cx="240" cy="288"/>
            </a:xfrm>
            <a:custGeom>
              <a:avLst/>
              <a:gdLst>
                <a:gd name="T0" fmla="*/ 0 w 240"/>
                <a:gd name="T1" fmla="*/ 0 h 336"/>
                <a:gd name="T2" fmla="*/ 0 w 240"/>
                <a:gd name="T3" fmla="*/ 9 h 336"/>
                <a:gd name="T4" fmla="*/ 240 w 240"/>
                <a:gd name="T5" fmla="*/ 9 h 336"/>
                <a:gd name="T6" fmla="*/ 240 w 240"/>
                <a:gd name="T7" fmla="*/ 33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336"/>
                <a:gd name="T14" fmla="*/ 240 w 240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336">
                  <a:moveTo>
                    <a:pt x="0" y="0"/>
                  </a:moveTo>
                  <a:lnTo>
                    <a:pt x="0" y="96"/>
                  </a:lnTo>
                  <a:lnTo>
                    <a:pt x="240" y="96"/>
                  </a:lnTo>
                  <a:lnTo>
                    <a:pt x="240" y="336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53268" name="Line 54"/>
            <p:cNvSpPr>
              <a:spLocks noChangeShapeType="1"/>
            </p:cNvSpPr>
            <p:nvPr/>
          </p:nvSpPr>
          <p:spPr bwMode="auto">
            <a:xfrm flipV="1">
              <a:off x="4464" y="864"/>
              <a:ext cx="0" cy="912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69" name="Line 55"/>
            <p:cNvSpPr>
              <a:spLocks noChangeShapeType="1"/>
            </p:cNvSpPr>
            <p:nvPr/>
          </p:nvSpPr>
          <p:spPr bwMode="auto">
            <a:xfrm flipV="1">
              <a:off x="4560" y="1248"/>
              <a:ext cx="0" cy="5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70" name="Line 56"/>
            <p:cNvSpPr>
              <a:spLocks noChangeShapeType="1"/>
            </p:cNvSpPr>
            <p:nvPr/>
          </p:nvSpPr>
          <p:spPr bwMode="auto">
            <a:xfrm flipV="1">
              <a:off x="4656" y="1056"/>
              <a:ext cx="0" cy="72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71" name="Line 57"/>
            <p:cNvSpPr>
              <a:spLocks noChangeShapeType="1"/>
            </p:cNvSpPr>
            <p:nvPr/>
          </p:nvSpPr>
          <p:spPr bwMode="auto">
            <a:xfrm flipV="1">
              <a:off x="4752" y="1152"/>
              <a:ext cx="0" cy="624"/>
            </a:xfrm>
            <a:prstGeom prst="line">
              <a:avLst/>
            </a:prstGeom>
            <a:noFill/>
            <a:ln w="254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72" name="Line 58"/>
            <p:cNvSpPr>
              <a:spLocks noChangeShapeType="1"/>
            </p:cNvSpPr>
            <p:nvPr/>
          </p:nvSpPr>
          <p:spPr bwMode="auto">
            <a:xfrm>
              <a:off x="4464" y="1840"/>
              <a:ext cx="0" cy="57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73" name="Line 59"/>
            <p:cNvSpPr>
              <a:spLocks noChangeShapeType="1"/>
            </p:cNvSpPr>
            <p:nvPr/>
          </p:nvSpPr>
          <p:spPr bwMode="auto">
            <a:xfrm>
              <a:off x="4560" y="1840"/>
              <a:ext cx="0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74" name="Line 60"/>
            <p:cNvSpPr>
              <a:spLocks noChangeShapeType="1"/>
            </p:cNvSpPr>
            <p:nvPr/>
          </p:nvSpPr>
          <p:spPr bwMode="auto">
            <a:xfrm>
              <a:off x="4656" y="1840"/>
              <a:ext cx="0" cy="576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75" name="Line 61"/>
            <p:cNvSpPr>
              <a:spLocks noChangeShapeType="1"/>
            </p:cNvSpPr>
            <p:nvPr/>
          </p:nvSpPr>
          <p:spPr bwMode="auto">
            <a:xfrm>
              <a:off x="4752" y="1840"/>
              <a:ext cx="0" cy="576"/>
            </a:xfrm>
            <a:prstGeom prst="line">
              <a:avLst/>
            </a:prstGeom>
            <a:noFill/>
            <a:ln w="38100">
              <a:solidFill>
                <a:srgbClr val="66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76" name="Rectangle 62"/>
            <p:cNvSpPr>
              <a:spLocks noChangeArrowheads="1"/>
            </p:cNvSpPr>
            <p:nvPr/>
          </p:nvSpPr>
          <p:spPr bwMode="auto">
            <a:xfrm>
              <a:off x="4272" y="1984"/>
              <a:ext cx="672" cy="28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/>
              <a:r>
                <a:rPr lang="de-DE" sz="1400">
                  <a:solidFill>
                    <a:schemeClr val="tx1"/>
                  </a:solidFill>
                  <a:latin typeface="Arial" charset="0"/>
                </a:rPr>
                <a:t>∆I &lt;= 30mA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3277" name="Text Box 63"/>
            <p:cNvSpPr txBox="1">
              <a:spLocks noChangeArrowheads="1"/>
            </p:cNvSpPr>
            <p:nvPr/>
          </p:nvSpPr>
          <p:spPr bwMode="auto">
            <a:xfrm>
              <a:off x="4337" y="2368"/>
              <a:ext cx="488" cy="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000">
                  <a:solidFill>
                    <a:schemeClr val="bg2"/>
                  </a:solidFill>
                  <a:latin typeface="Arial" charset="0"/>
                </a:rPr>
                <a:t>L1 </a:t>
              </a:r>
              <a:r>
                <a:rPr lang="de-DE" sz="1000">
                  <a:solidFill>
                    <a:srgbClr val="FF0000"/>
                  </a:solidFill>
                  <a:latin typeface="Arial" charset="0"/>
                </a:rPr>
                <a:t>D</a:t>
              </a:r>
              <a:r>
                <a:rPr lang="de-DE" sz="1000">
                  <a:solidFill>
                    <a:schemeClr val="bg2"/>
                  </a:solidFill>
                  <a:latin typeface="Arial" charset="0"/>
                </a:rPr>
                <a:t> L3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0099CC"/>
                  </a:solidFill>
                  <a:latin typeface="Arial" charset="0"/>
                </a:rPr>
                <a:t>N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3278" name="Text Box 64"/>
            <p:cNvSpPr txBox="1">
              <a:spLocks noChangeArrowheads="1"/>
            </p:cNvSpPr>
            <p:nvPr/>
          </p:nvSpPr>
          <p:spPr bwMode="auto">
            <a:xfrm>
              <a:off x="4334" y="1728"/>
              <a:ext cx="488" cy="1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1000">
                  <a:solidFill>
                    <a:schemeClr val="bg2"/>
                  </a:solidFill>
                  <a:latin typeface="Arial" charset="0"/>
                </a:rPr>
                <a:t>L1 </a:t>
              </a:r>
              <a:r>
                <a:rPr lang="de-DE" sz="1000">
                  <a:solidFill>
                    <a:srgbClr val="FF0000"/>
                  </a:solidFill>
                  <a:latin typeface="Arial" charset="0"/>
                </a:rPr>
                <a:t>D</a:t>
              </a:r>
              <a:r>
                <a:rPr lang="de-DE" sz="1000">
                  <a:solidFill>
                    <a:schemeClr val="bg2"/>
                  </a:solidFill>
                  <a:latin typeface="Arial" charset="0"/>
                </a:rPr>
                <a:t> L3</a:t>
              </a:r>
              <a:r>
                <a:rPr lang="de-DE" sz="10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sz="1000">
                  <a:solidFill>
                    <a:srgbClr val="0099CC"/>
                  </a:solidFill>
                  <a:latin typeface="Arial" charset="0"/>
                </a:rPr>
                <a:t>N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92225" name="Line 65"/>
          <p:cNvSpPr>
            <a:spLocks noChangeShapeType="1"/>
          </p:cNvSpPr>
          <p:nvPr/>
        </p:nvSpPr>
        <p:spPr bwMode="auto">
          <a:xfrm flipV="1">
            <a:off x="457200" y="2286000"/>
            <a:ext cx="2438400" cy="25908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53258" name="Rectangle 6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088"/>
            <a:ext cx="9144000" cy="946150"/>
          </a:xfrm>
        </p:spPr>
        <p:txBody>
          <a:bodyPr>
            <a:spAutoFit/>
          </a:bodyPr>
          <a:lstStyle/>
          <a:p>
            <a:pPr eaLnBrk="1" hangingPunct="1"/>
            <a:r>
              <a:rPr lang="pl-PL" sz="2800" b="1" dirty="0">
                <a:solidFill>
                  <a:srgbClr val="FFFF00"/>
                </a:solidFill>
              </a:rPr>
              <a:t>Zabezpieczenie obwodów LCN </a:t>
            </a:r>
            <a:br>
              <a:rPr lang="pl-PL" sz="2800" b="1" dirty="0">
                <a:solidFill>
                  <a:srgbClr val="FFFF00"/>
                </a:solidFill>
              </a:rPr>
            </a:br>
            <a:r>
              <a:rPr lang="pl-PL" sz="2800" b="1" dirty="0">
                <a:solidFill>
                  <a:srgbClr val="FFFF00"/>
                </a:solidFill>
              </a:rPr>
              <a:t>wyłącznikiem różnicowoprądowym</a:t>
            </a:r>
            <a:endParaRPr lang="de-DE" sz="3200" b="1" dirty="0">
              <a:solidFill>
                <a:schemeClr val="bg2"/>
              </a:solidFill>
            </a:endParaRPr>
          </a:p>
        </p:txBody>
      </p:sp>
      <p:sp>
        <p:nvSpPr>
          <p:cNvPr id="92227" name="Line 67"/>
          <p:cNvSpPr>
            <a:spLocks noChangeShapeType="1"/>
          </p:cNvSpPr>
          <p:nvPr/>
        </p:nvSpPr>
        <p:spPr bwMode="auto">
          <a:xfrm>
            <a:off x="533400" y="2362200"/>
            <a:ext cx="2286000" cy="2514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53260" name="Group 68"/>
          <p:cNvGrpSpPr>
            <a:grpSpLocks/>
          </p:cNvGrpSpPr>
          <p:nvPr/>
        </p:nvGrpSpPr>
        <p:grpSpPr bwMode="auto">
          <a:xfrm>
            <a:off x="900113" y="6591300"/>
            <a:ext cx="8081962" cy="274638"/>
            <a:chOff x="288" y="4147"/>
            <a:chExt cx="5451" cy="182"/>
          </a:xfrm>
        </p:grpSpPr>
        <p:sp>
          <p:nvSpPr>
            <p:cNvPr id="53262" name="Line 6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63" name="Text Box 70"/>
            <p:cNvSpPr txBox="1">
              <a:spLocks noChangeArrowheads="1"/>
            </p:cNvSpPr>
            <p:nvPr/>
          </p:nvSpPr>
          <p:spPr bwMode="auto">
            <a:xfrm>
              <a:off x="5188" y="4147"/>
              <a:ext cx="55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pl-PL" sz="14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53261" name="Obraz 70" descr="logo lcn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9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92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6" grpId="0" animBg="1"/>
      <p:bldP spid="92190" grpId="0" animBg="1"/>
      <p:bldP spid="92191" grpId="0" animBg="1"/>
      <p:bldP spid="92225" grpId="0" animBg="1"/>
      <p:bldP spid="9222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Rectangle 6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088"/>
            <a:ext cx="9144000" cy="946150"/>
          </a:xfrm>
        </p:spPr>
        <p:txBody>
          <a:bodyPr>
            <a:spAutoFit/>
          </a:bodyPr>
          <a:lstStyle/>
          <a:p>
            <a:pPr eaLnBrk="1" hangingPunct="1"/>
            <a:r>
              <a:rPr lang="pl-PL" sz="2800" b="1" dirty="0">
                <a:solidFill>
                  <a:srgbClr val="FFFF00"/>
                </a:solidFill>
              </a:rPr>
              <a:t>Zabezpieczenie żyły danych LCN </a:t>
            </a:r>
            <a:br>
              <a:rPr lang="pl-PL" sz="2800" b="1" dirty="0">
                <a:solidFill>
                  <a:srgbClr val="FFFF00"/>
                </a:solidFill>
              </a:rPr>
            </a:br>
            <a:r>
              <a:rPr lang="pl-PL" sz="2800" b="1" dirty="0">
                <a:solidFill>
                  <a:srgbClr val="FFFF00"/>
                </a:solidFill>
              </a:rPr>
              <a:t>w przypadku instalacji w oparciu o 2-3 fazy</a:t>
            </a:r>
            <a:endParaRPr lang="de-DE" sz="3200" b="1" dirty="0">
              <a:solidFill>
                <a:schemeClr val="bg2"/>
              </a:solidFill>
            </a:endParaRPr>
          </a:p>
        </p:txBody>
      </p:sp>
      <p:grpSp>
        <p:nvGrpSpPr>
          <p:cNvPr id="53260" name="Group 68"/>
          <p:cNvGrpSpPr>
            <a:grpSpLocks/>
          </p:cNvGrpSpPr>
          <p:nvPr/>
        </p:nvGrpSpPr>
        <p:grpSpPr bwMode="auto">
          <a:xfrm>
            <a:off x="900113" y="6591300"/>
            <a:ext cx="8081962" cy="274638"/>
            <a:chOff x="288" y="4147"/>
            <a:chExt cx="5451" cy="182"/>
          </a:xfrm>
        </p:grpSpPr>
        <p:sp>
          <p:nvSpPr>
            <p:cNvPr id="53262" name="Line 6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63" name="Text Box 70"/>
            <p:cNvSpPr txBox="1">
              <a:spLocks noChangeArrowheads="1"/>
            </p:cNvSpPr>
            <p:nvPr/>
          </p:nvSpPr>
          <p:spPr bwMode="auto">
            <a:xfrm>
              <a:off x="5188" y="4147"/>
              <a:ext cx="55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pl-PL" sz="14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53261" name="Obraz 70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2AC2BD5-0FF9-7933-A984-209305D61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1120747"/>
            <a:ext cx="8121560" cy="49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11435"/>
      </p:ext>
    </p:extLst>
  </p:cSld>
  <p:clrMapOvr>
    <a:masterClrMapping/>
  </p:clrMapOvr>
  <p:transition advClick="0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Rectangle 6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088"/>
            <a:ext cx="9144000" cy="946150"/>
          </a:xfrm>
        </p:spPr>
        <p:txBody>
          <a:bodyPr>
            <a:spAutoFit/>
          </a:bodyPr>
          <a:lstStyle/>
          <a:p>
            <a:pPr eaLnBrk="1" hangingPunct="1"/>
            <a:r>
              <a:rPr lang="pl-PL" sz="2800" b="1" dirty="0">
                <a:solidFill>
                  <a:srgbClr val="FFFF00"/>
                </a:solidFill>
              </a:rPr>
              <a:t>Zabezpieczenie żyły danych LCN </a:t>
            </a:r>
            <a:br>
              <a:rPr lang="pl-PL" sz="2800" b="1" dirty="0">
                <a:solidFill>
                  <a:srgbClr val="FFFF00"/>
                </a:solidFill>
              </a:rPr>
            </a:br>
            <a:r>
              <a:rPr lang="pl-PL" sz="2800" b="1" dirty="0">
                <a:solidFill>
                  <a:srgbClr val="FFFF00"/>
                </a:solidFill>
              </a:rPr>
              <a:t>w przypadku instalacji w oparciu o 2-3 fazy</a:t>
            </a:r>
            <a:endParaRPr lang="de-DE" sz="3200" b="1" dirty="0">
              <a:solidFill>
                <a:schemeClr val="bg2"/>
              </a:solidFill>
            </a:endParaRPr>
          </a:p>
        </p:txBody>
      </p:sp>
      <p:grpSp>
        <p:nvGrpSpPr>
          <p:cNvPr id="53260" name="Group 68"/>
          <p:cNvGrpSpPr>
            <a:grpSpLocks/>
          </p:cNvGrpSpPr>
          <p:nvPr/>
        </p:nvGrpSpPr>
        <p:grpSpPr bwMode="auto">
          <a:xfrm>
            <a:off x="900113" y="6591300"/>
            <a:ext cx="8081962" cy="274638"/>
            <a:chOff x="288" y="4147"/>
            <a:chExt cx="5451" cy="182"/>
          </a:xfrm>
        </p:grpSpPr>
        <p:sp>
          <p:nvSpPr>
            <p:cNvPr id="53262" name="Line 69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53263" name="Text Box 70"/>
            <p:cNvSpPr txBox="1">
              <a:spLocks noChangeArrowheads="1"/>
            </p:cNvSpPr>
            <p:nvPr/>
          </p:nvSpPr>
          <p:spPr bwMode="auto">
            <a:xfrm>
              <a:off x="5188" y="4147"/>
              <a:ext cx="551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pl-PL" sz="14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pic>
        <p:nvPicPr>
          <p:cNvPr id="53261" name="Obraz 70" descr="logo lcn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EAF42C1-252F-FB95-F20E-AD0EC2EFC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02" y="1040587"/>
            <a:ext cx="8034396" cy="514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18268"/>
      </p:ext>
    </p:extLst>
  </p:cSld>
  <p:clrMapOvr>
    <a:masterClrMapping/>
  </p:clrMapOvr>
  <p:transition advClick="0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6750" y="2708920"/>
            <a:ext cx="8229600" cy="1143000"/>
          </a:xfrm>
        </p:spPr>
        <p:txBody>
          <a:bodyPr/>
          <a:lstStyle/>
          <a:p>
            <a:r>
              <a:rPr lang="pl-PL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DOMIQ</a:t>
            </a:r>
          </a:p>
        </p:txBody>
      </p:sp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8572500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Obraz 4" descr="domiq bas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20863"/>
            <a:ext cx="3657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609600" y="650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pl-PL" sz="4400" b="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3163"/>
            <a:ext cx="417195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base"/>
            <a:r>
              <a:rPr lang="pl-PL" sz="4400" b="0" dirty="0">
                <a:solidFill>
                  <a:srgbClr val="FFFF00"/>
                </a:solidFill>
                <a:effectLst/>
                <a:latin typeface="Arial"/>
              </a:rPr>
              <a:t>DOMIQ/</a:t>
            </a:r>
            <a:r>
              <a:rPr lang="pl-PL" sz="4400" b="0" dirty="0">
                <a:solidFill>
                  <a:srgbClr val="FFFFFF"/>
                </a:solidFill>
                <a:effectLst/>
                <a:latin typeface="Arial"/>
              </a:rPr>
              <a:t>BASE</a:t>
            </a:r>
            <a:endParaRPr lang="pl-PL" dirty="0">
              <a:effectLst/>
            </a:endParaRPr>
          </a:p>
          <a:p>
            <a:endParaRPr lang="pl-PL" dirty="0"/>
          </a:p>
        </p:txBody>
      </p:sp>
    </p:spTree>
  </p:cSld>
  <p:clrMapOvr>
    <a:masterClrMapping/>
  </p:clrMapOvr>
  <p:transition advClick="0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981200" y="5791200"/>
            <a:ext cx="1066800" cy="685800"/>
          </a:xfrm>
          <a:custGeom>
            <a:avLst/>
            <a:gdLst>
              <a:gd name="T0" fmla="*/ 2147483647 w 672"/>
              <a:gd name="T1" fmla="*/ 2147483647 h 432"/>
              <a:gd name="T2" fmla="*/ 2147483647 w 672"/>
              <a:gd name="T3" fmla="*/ 0 h 432"/>
              <a:gd name="T4" fmla="*/ 2147483647 w 672"/>
              <a:gd name="T5" fmla="*/ 2147483647 h 432"/>
              <a:gd name="T6" fmla="*/ 0 w 672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432"/>
              <a:gd name="T14" fmla="*/ 672 w 672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432">
                <a:moveTo>
                  <a:pt x="48" y="144"/>
                </a:moveTo>
                <a:lnTo>
                  <a:pt x="672" y="0"/>
                </a:lnTo>
                <a:lnTo>
                  <a:pt x="672" y="432"/>
                </a:lnTo>
                <a:lnTo>
                  <a:pt x="0" y="144"/>
                </a:lnTo>
              </a:path>
            </a:pathLst>
          </a:custGeom>
          <a:solidFill>
            <a:schemeClr val="folHlink">
              <a:alpha val="50195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685800" y="947738"/>
            <a:ext cx="7391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800">
                <a:latin typeface="Arial" charset="0"/>
              </a:rPr>
              <a:t>1. </a:t>
            </a:r>
            <a:r>
              <a:rPr lang="pl-PL" sz="1800">
                <a:latin typeface="Arial" charset="0"/>
              </a:rPr>
              <a:t>Potwierdzenie funkcjonowania</a:t>
            </a:r>
            <a:endParaRPr lang="de-DE" sz="1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685800" y="2895600"/>
            <a:ext cx="739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800">
                <a:latin typeface="Arial" charset="0"/>
              </a:rPr>
              <a:t>2. </a:t>
            </a:r>
            <a:r>
              <a:rPr lang="pl-PL" sz="1800">
                <a:latin typeface="Arial" charset="0"/>
              </a:rPr>
              <a:t>Meldunek stanu (statusowy)</a:t>
            </a:r>
            <a:endParaRPr lang="de-DE" sz="1800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685800" y="4800600"/>
            <a:ext cx="739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800">
                <a:latin typeface="Arial" charset="0"/>
              </a:rPr>
              <a:t>3. </a:t>
            </a:r>
            <a:r>
              <a:rPr lang="pl-PL" sz="1800">
                <a:latin typeface="Arial" charset="0"/>
              </a:rPr>
              <a:t>Polecenie stanu</a:t>
            </a:r>
            <a:endParaRPr lang="de-DE" sz="1800" b="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20486" name="Group 6"/>
          <p:cNvGrpSpPr>
            <a:grpSpLocks/>
          </p:cNvGrpSpPr>
          <p:nvPr/>
        </p:nvGrpSpPr>
        <p:grpSpPr bwMode="auto">
          <a:xfrm>
            <a:off x="455613" y="6578600"/>
            <a:ext cx="8636000" cy="274638"/>
            <a:chOff x="288" y="4147"/>
            <a:chExt cx="5440" cy="173"/>
          </a:xfrm>
        </p:grpSpPr>
        <p:sp>
          <p:nvSpPr>
            <p:cNvPr id="20540" name="Line 7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20541" name="Text Box 8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Perfek</a:t>
              </a:r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781800" y="1485900"/>
            <a:ext cx="1447800" cy="1181100"/>
            <a:chOff x="2622" y="2088"/>
            <a:chExt cx="1026" cy="744"/>
          </a:xfrm>
        </p:grpSpPr>
        <p:graphicFrame>
          <p:nvGraphicFramePr>
            <p:cNvPr id="20538" name="Object 2"/>
            <p:cNvGraphicFramePr>
              <a:graphicFrameLocks noChangeAspect="1"/>
            </p:cNvGraphicFramePr>
            <p:nvPr/>
          </p:nvGraphicFramePr>
          <p:xfrm>
            <a:off x="2622" y="2088"/>
            <a:ext cx="1026" cy="7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" r:id="rId2" imgW="2800741" imgH="2029108" progId="PBrush">
                    <p:embed/>
                  </p:oleObj>
                </mc:Choice>
                <mc:Fallback>
                  <p:oleObj name="Bitmap" r:id="rId2" imgW="2800741" imgH="2029108" progId="PBrush">
                    <p:embed/>
                    <p:pic>
                      <p:nvPicPr>
                        <p:cNvPr id="0" name="Picture 9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22" y="2088"/>
                          <a:ext cx="1026" cy="744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39" name="Text Box 11"/>
            <p:cNvSpPr txBox="1">
              <a:spLocks noChangeArrowheads="1"/>
            </p:cNvSpPr>
            <p:nvPr/>
          </p:nvSpPr>
          <p:spPr bwMode="auto">
            <a:xfrm>
              <a:off x="2778" y="2184"/>
              <a:ext cx="65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ctr"/>
              <a:r>
                <a:rPr lang="de-DE" sz="2800">
                  <a:solidFill>
                    <a:srgbClr val="FFFF00"/>
                  </a:solidFill>
                  <a:latin typeface="Arial" charset="0"/>
                </a:rPr>
                <a:t>LCN</a:t>
              </a:r>
              <a:endParaRPr lang="de-DE" sz="1600" b="0">
                <a:latin typeface="Arial" charset="0"/>
              </a:endParaRPr>
            </a:p>
          </p:txBody>
        </p:sp>
      </p:grpSp>
      <p:sp>
        <p:nvSpPr>
          <p:cNvPr id="154636" name="Line 12"/>
          <p:cNvSpPr>
            <a:spLocks noChangeShapeType="1"/>
          </p:cNvSpPr>
          <p:nvPr/>
        </p:nvSpPr>
        <p:spPr bwMode="auto">
          <a:xfrm flipH="1">
            <a:off x="2590800" y="1714500"/>
            <a:ext cx="3962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54637" name="Text Box 13"/>
          <p:cNvSpPr txBox="1">
            <a:spLocks noChangeArrowheads="1"/>
          </p:cNvSpPr>
          <p:nvPr/>
        </p:nvSpPr>
        <p:spPr bwMode="auto">
          <a:xfrm>
            <a:off x="4167188" y="1333500"/>
            <a:ext cx="882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solidFill>
                  <a:srgbClr val="FF0000"/>
                </a:solidFill>
                <a:latin typeface="Arial" charset="0"/>
              </a:rPr>
              <a:t>Rozkaz</a:t>
            </a:r>
            <a:endParaRPr lang="de-DE" sz="1600">
              <a:latin typeface="Arial" charset="0"/>
            </a:endParaRPr>
          </a:p>
        </p:txBody>
      </p:sp>
      <p:sp>
        <p:nvSpPr>
          <p:cNvPr id="154638" name="Line 14"/>
          <p:cNvSpPr>
            <a:spLocks noChangeShapeType="1"/>
          </p:cNvSpPr>
          <p:nvPr/>
        </p:nvSpPr>
        <p:spPr bwMode="auto">
          <a:xfrm flipH="1">
            <a:off x="2667000" y="2400300"/>
            <a:ext cx="38862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54639" name="Text Box 15"/>
          <p:cNvSpPr txBox="1">
            <a:spLocks noChangeArrowheads="1"/>
          </p:cNvSpPr>
          <p:nvPr/>
        </p:nvSpPr>
        <p:spPr bwMode="auto">
          <a:xfrm>
            <a:off x="3587750" y="2063750"/>
            <a:ext cx="1946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solidFill>
                  <a:srgbClr val="00FF00"/>
                </a:solidFill>
                <a:latin typeface="Arial" charset="0"/>
              </a:rPr>
              <a:t>Meldunek zwrotny</a:t>
            </a:r>
            <a:endParaRPr lang="de-DE" sz="1600">
              <a:latin typeface="Arial" charset="0"/>
            </a:endParaRPr>
          </a:p>
        </p:txBody>
      </p:sp>
      <p:sp>
        <p:nvSpPr>
          <p:cNvPr id="154640" name="Line 16"/>
          <p:cNvSpPr>
            <a:spLocks noChangeShapeType="1"/>
          </p:cNvSpPr>
          <p:nvPr/>
        </p:nvSpPr>
        <p:spPr bwMode="auto">
          <a:xfrm flipH="1">
            <a:off x="2590800" y="5624513"/>
            <a:ext cx="39624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54641" name="Text Box 17"/>
          <p:cNvSpPr txBox="1">
            <a:spLocks noChangeArrowheads="1"/>
          </p:cNvSpPr>
          <p:nvPr/>
        </p:nvSpPr>
        <p:spPr bwMode="auto">
          <a:xfrm>
            <a:off x="2085975" y="5287963"/>
            <a:ext cx="4929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solidFill>
                  <a:srgbClr val="00FF00"/>
                </a:solidFill>
                <a:latin typeface="Arial" charset="0"/>
              </a:rPr>
              <a:t>Meldunek zwrotny stanu do wszystkich modułów</a:t>
            </a:r>
            <a:endParaRPr lang="de-DE" sz="160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 flipH="1" flipV="1">
            <a:off x="3990975" y="6234113"/>
            <a:ext cx="2562225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54643" name="Text Box 19"/>
          <p:cNvSpPr txBox="1">
            <a:spLocks noChangeArrowheads="1"/>
          </p:cNvSpPr>
          <p:nvPr/>
        </p:nvSpPr>
        <p:spPr bwMode="auto">
          <a:xfrm>
            <a:off x="4191000" y="5943600"/>
            <a:ext cx="1719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solidFill>
                  <a:srgbClr val="FF0000"/>
                </a:solidFill>
                <a:latin typeface="Arial" charset="0"/>
              </a:rPr>
              <a:t>Dowolny rozkaz</a:t>
            </a:r>
            <a:endParaRPr lang="de-DE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4644" name="Line 20"/>
          <p:cNvSpPr>
            <a:spLocks noChangeShapeType="1"/>
          </p:cNvSpPr>
          <p:nvPr/>
        </p:nvSpPr>
        <p:spPr bwMode="auto">
          <a:xfrm flipH="1">
            <a:off x="2590800" y="3657600"/>
            <a:ext cx="1828800" cy="0"/>
          </a:xfrm>
          <a:prstGeom prst="line">
            <a:avLst/>
          </a:prstGeom>
          <a:noFill/>
          <a:ln w="38100">
            <a:solidFill>
              <a:srgbClr val="66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 flipH="1">
            <a:off x="2667000" y="4343400"/>
            <a:ext cx="38862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54646" name="Text Box 22"/>
          <p:cNvSpPr txBox="1">
            <a:spLocks noChangeArrowheads="1"/>
          </p:cNvSpPr>
          <p:nvPr/>
        </p:nvSpPr>
        <p:spPr bwMode="auto">
          <a:xfrm>
            <a:off x="2527300" y="4006850"/>
            <a:ext cx="4103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solidFill>
                  <a:srgbClr val="00FF00"/>
                </a:solidFill>
                <a:latin typeface="Arial" charset="0"/>
              </a:rPr>
              <a:t>Meldunek stanu do wszystkich modułów</a:t>
            </a:r>
            <a:endParaRPr lang="de-DE" sz="1600">
              <a:latin typeface="Arial" charset="0"/>
            </a:endParaRPr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003550" y="5791200"/>
            <a:ext cx="800100" cy="684213"/>
            <a:chOff x="-541" y="2976"/>
            <a:chExt cx="335" cy="528"/>
          </a:xfrm>
        </p:grpSpPr>
        <p:sp>
          <p:nvSpPr>
            <p:cNvPr id="20536" name="Rectangle 24"/>
            <p:cNvSpPr>
              <a:spLocks noChangeArrowheads="1"/>
            </p:cNvSpPr>
            <p:nvPr/>
          </p:nvSpPr>
          <p:spPr bwMode="auto">
            <a:xfrm>
              <a:off x="-528" y="2976"/>
              <a:ext cx="296" cy="52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20537" name="Rectangle 25"/>
            <p:cNvSpPr>
              <a:spLocks noChangeArrowheads="1"/>
            </p:cNvSpPr>
            <p:nvPr/>
          </p:nvSpPr>
          <p:spPr bwMode="auto">
            <a:xfrm>
              <a:off x="-541" y="3063"/>
              <a:ext cx="335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400">
                  <a:solidFill>
                    <a:srgbClr val="FFFF00"/>
                  </a:solidFill>
                  <a:latin typeface="Arial" charset="0"/>
                </a:rPr>
                <a:t>C</a:t>
              </a:r>
              <a:r>
                <a:rPr lang="pl-PL" sz="2400">
                  <a:solidFill>
                    <a:srgbClr val="FFFF00"/>
                  </a:solidFill>
                  <a:latin typeface="Arial" charset="0"/>
                </a:rPr>
                <a:t>, D</a:t>
              </a:r>
              <a:endParaRPr lang="de-DE" sz="1600">
                <a:solidFill>
                  <a:srgbClr val="FFFF00"/>
                </a:solidFill>
                <a:latin typeface="Arial" charset="0"/>
              </a:endParaRPr>
            </a:p>
          </p:txBody>
        </p:sp>
      </p:grpSp>
      <p:sp>
        <p:nvSpPr>
          <p:cNvPr id="154650" name="Text Box 26"/>
          <p:cNvSpPr txBox="1">
            <a:spLocks noChangeArrowheads="1"/>
          </p:cNvSpPr>
          <p:nvPr/>
        </p:nvSpPr>
        <p:spPr bwMode="auto">
          <a:xfrm>
            <a:off x="3095625" y="332105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solidFill>
                  <a:srgbClr val="6699FF"/>
                </a:solidFill>
                <a:latin typeface="Arial" charset="0"/>
              </a:rPr>
              <a:t>Zmiana</a:t>
            </a:r>
            <a:endParaRPr lang="de-DE" sz="1600">
              <a:solidFill>
                <a:srgbClr val="3399FF"/>
              </a:solidFill>
              <a:latin typeface="Arial" charset="0"/>
            </a:endParaRPr>
          </a:p>
        </p:txBody>
      </p:sp>
      <p:sp>
        <p:nvSpPr>
          <p:cNvPr id="20501" name="Rectangle 27"/>
          <p:cNvSpPr>
            <a:spLocks noGrp="1" noChangeArrowheads="1"/>
          </p:cNvSpPr>
          <p:nvPr>
            <p:ph type="title" idx="4294967295"/>
          </p:nvPr>
        </p:nvSpPr>
        <p:spPr>
          <a:xfrm>
            <a:off x="1300163" y="334963"/>
            <a:ext cx="6491287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 dirty="0">
                <a:solidFill>
                  <a:schemeClr val="bg1"/>
                </a:solidFill>
              </a:rPr>
              <a:t>Trójczłonowa istota meldunku w</a:t>
            </a:r>
            <a:r>
              <a:rPr lang="de-DE" sz="2800" b="1" dirty="0">
                <a:solidFill>
                  <a:schemeClr val="bg2"/>
                </a:solidFill>
              </a:rPr>
              <a:t> </a:t>
            </a:r>
            <a:r>
              <a:rPr lang="de-DE" sz="2800" b="1" dirty="0">
                <a:solidFill>
                  <a:srgbClr val="FFFF00"/>
                </a:solidFill>
              </a:rPr>
              <a:t>LCN</a:t>
            </a:r>
            <a:endParaRPr lang="de-DE" sz="3200" b="1" dirty="0">
              <a:solidFill>
                <a:schemeClr val="bg2"/>
              </a:solidFill>
            </a:endParaRPr>
          </a:p>
        </p:txBody>
      </p: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609600" y="1600200"/>
            <a:ext cx="1530350" cy="914400"/>
            <a:chOff x="384" y="1008"/>
            <a:chExt cx="964" cy="576"/>
          </a:xfrm>
        </p:grpSpPr>
        <p:grpSp>
          <p:nvGrpSpPr>
            <p:cNvPr id="20530" name="Group 29"/>
            <p:cNvGrpSpPr>
              <a:grpSpLocks/>
            </p:cNvGrpSpPr>
            <p:nvPr/>
          </p:nvGrpSpPr>
          <p:grpSpPr bwMode="auto">
            <a:xfrm>
              <a:off x="384" y="1056"/>
              <a:ext cx="528" cy="480"/>
              <a:chOff x="-288" y="960"/>
              <a:chExt cx="528" cy="480"/>
            </a:xfrm>
          </p:grpSpPr>
          <p:sp>
            <p:nvSpPr>
              <p:cNvPr id="20532" name="Line 30"/>
              <p:cNvSpPr>
                <a:spLocks noChangeShapeType="1"/>
              </p:cNvSpPr>
              <p:nvPr/>
            </p:nvSpPr>
            <p:spPr bwMode="auto">
              <a:xfrm>
                <a:off x="-1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33" name="Line 31"/>
              <p:cNvSpPr>
                <a:spLocks noChangeShapeType="1"/>
              </p:cNvSpPr>
              <p:nvPr/>
            </p:nvSpPr>
            <p:spPr bwMode="auto">
              <a:xfrm>
                <a:off x="-192" y="1344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34" name="AutoShape 32"/>
              <p:cNvSpPr>
                <a:spLocks noChangeArrowheads="1"/>
              </p:cNvSpPr>
              <p:nvPr/>
            </p:nvSpPr>
            <p:spPr bwMode="auto">
              <a:xfrm>
                <a:off x="-288" y="960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20535" name="AutoShape 33"/>
              <p:cNvSpPr>
                <a:spLocks noChangeArrowheads="1"/>
              </p:cNvSpPr>
              <p:nvPr/>
            </p:nvSpPr>
            <p:spPr bwMode="auto">
              <a:xfrm>
                <a:off x="-288" y="1248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</p:grpSp>
        <p:pic>
          <p:nvPicPr>
            <p:cNvPr id="20531" name="Picture 35" descr="H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008"/>
              <a:ext cx="43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609600" y="3505200"/>
            <a:ext cx="1530350" cy="914400"/>
            <a:chOff x="384" y="2208"/>
            <a:chExt cx="964" cy="576"/>
          </a:xfrm>
        </p:grpSpPr>
        <p:grpSp>
          <p:nvGrpSpPr>
            <p:cNvPr id="20523" name="Group 37"/>
            <p:cNvGrpSpPr>
              <a:grpSpLocks/>
            </p:cNvGrpSpPr>
            <p:nvPr/>
          </p:nvGrpSpPr>
          <p:grpSpPr bwMode="auto">
            <a:xfrm>
              <a:off x="384" y="2283"/>
              <a:ext cx="528" cy="480"/>
              <a:chOff x="-288" y="960"/>
              <a:chExt cx="528" cy="480"/>
            </a:xfrm>
          </p:grpSpPr>
          <p:sp>
            <p:nvSpPr>
              <p:cNvPr id="20526" name="Line 38"/>
              <p:cNvSpPr>
                <a:spLocks noChangeShapeType="1"/>
              </p:cNvSpPr>
              <p:nvPr/>
            </p:nvSpPr>
            <p:spPr bwMode="auto">
              <a:xfrm>
                <a:off x="-1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27" name="Line 39"/>
              <p:cNvSpPr>
                <a:spLocks noChangeShapeType="1"/>
              </p:cNvSpPr>
              <p:nvPr/>
            </p:nvSpPr>
            <p:spPr bwMode="auto">
              <a:xfrm>
                <a:off x="-192" y="1344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28" name="AutoShape 40"/>
              <p:cNvSpPr>
                <a:spLocks noChangeArrowheads="1"/>
              </p:cNvSpPr>
              <p:nvPr/>
            </p:nvSpPr>
            <p:spPr bwMode="auto">
              <a:xfrm>
                <a:off x="-288" y="960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20529" name="AutoShape 41"/>
              <p:cNvSpPr>
                <a:spLocks noChangeArrowheads="1"/>
              </p:cNvSpPr>
              <p:nvPr/>
            </p:nvSpPr>
            <p:spPr bwMode="auto">
              <a:xfrm>
                <a:off x="-288" y="1248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</p:grpSp>
        <p:sp>
          <p:nvSpPr>
            <p:cNvPr id="20524" name="AutoShape 42"/>
            <p:cNvSpPr>
              <a:spLocks noChangeArrowheads="1"/>
            </p:cNvSpPr>
            <p:nvPr/>
          </p:nvSpPr>
          <p:spPr bwMode="auto">
            <a:xfrm>
              <a:off x="384" y="2283"/>
              <a:ext cx="192" cy="192"/>
            </a:xfrm>
            <a:prstGeom prst="flowChartSummingJunct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pic>
          <p:nvPicPr>
            <p:cNvPr id="20525" name="Picture 43" descr="H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2208"/>
              <a:ext cx="43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609600" y="5410200"/>
            <a:ext cx="1530350" cy="914400"/>
            <a:chOff x="384" y="3408"/>
            <a:chExt cx="964" cy="576"/>
          </a:xfrm>
        </p:grpSpPr>
        <p:grpSp>
          <p:nvGrpSpPr>
            <p:cNvPr id="20516" name="Group 45"/>
            <p:cNvGrpSpPr>
              <a:grpSpLocks/>
            </p:cNvGrpSpPr>
            <p:nvPr/>
          </p:nvGrpSpPr>
          <p:grpSpPr bwMode="auto">
            <a:xfrm>
              <a:off x="384" y="3447"/>
              <a:ext cx="528" cy="480"/>
              <a:chOff x="-288" y="960"/>
              <a:chExt cx="528" cy="480"/>
            </a:xfrm>
          </p:grpSpPr>
          <p:sp>
            <p:nvSpPr>
              <p:cNvPr id="20519" name="Line 46"/>
              <p:cNvSpPr>
                <a:spLocks noChangeShapeType="1"/>
              </p:cNvSpPr>
              <p:nvPr/>
            </p:nvSpPr>
            <p:spPr bwMode="auto">
              <a:xfrm>
                <a:off x="-192" y="1056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20" name="Line 47"/>
              <p:cNvSpPr>
                <a:spLocks noChangeShapeType="1"/>
              </p:cNvSpPr>
              <p:nvPr/>
            </p:nvSpPr>
            <p:spPr bwMode="auto">
              <a:xfrm>
                <a:off x="-192" y="1344"/>
                <a:ext cx="432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20521" name="AutoShape 48"/>
              <p:cNvSpPr>
                <a:spLocks noChangeArrowheads="1"/>
              </p:cNvSpPr>
              <p:nvPr/>
            </p:nvSpPr>
            <p:spPr bwMode="auto">
              <a:xfrm>
                <a:off x="-288" y="960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20522" name="AutoShape 49"/>
              <p:cNvSpPr>
                <a:spLocks noChangeArrowheads="1"/>
              </p:cNvSpPr>
              <p:nvPr/>
            </p:nvSpPr>
            <p:spPr bwMode="auto">
              <a:xfrm>
                <a:off x="-288" y="1248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</p:grpSp>
        <p:sp>
          <p:nvSpPr>
            <p:cNvPr id="20517" name="AutoShape 50"/>
            <p:cNvSpPr>
              <a:spLocks noChangeArrowheads="1"/>
            </p:cNvSpPr>
            <p:nvPr/>
          </p:nvSpPr>
          <p:spPr bwMode="auto">
            <a:xfrm>
              <a:off x="384" y="3447"/>
              <a:ext cx="192" cy="192"/>
            </a:xfrm>
            <a:prstGeom prst="flowChartSummingJunct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pic>
          <p:nvPicPr>
            <p:cNvPr id="20518" name="Picture 51" descr="HU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3408"/>
              <a:ext cx="43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52"/>
          <p:cNvGrpSpPr>
            <a:grpSpLocks/>
          </p:cNvGrpSpPr>
          <p:nvPr/>
        </p:nvGrpSpPr>
        <p:grpSpPr bwMode="auto">
          <a:xfrm>
            <a:off x="7010400" y="5029200"/>
            <a:ext cx="1143000" cy="1371600"/>
            <a:chOff x="4320" y="2016"/>
            <a:chExt cx="1056" cy="1152"/>
          </a:xfrm>
        </p:grpSpPr>
        <p:pic>
          <p:nvPicPr>
            <p:cNvPr id="20512" name="Picture 53" descr="UP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" y="2064"/>
              <a:ext cx="515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3" name="Picture 54" descr="H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016"/>
              <a:ext cx="43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4" name="Picture 55" descr="UP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642"/>
              <a:ext cx="515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5" name="Picture 56" descr="DI12 Obertei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2352"/>
              <a:ext cx="515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57"/>
          <p:cNvGrpSpPr>
            <a:grpSpLocks/>
          </p:cNvGrpSpPr>
          <p:nvPr/>
        </p:nvGrpSpPr>
        <p:grpSpPr bwMode="auto">
          <a:xfrm>
            <a:off x="7010400" y="3352800"/>
            <a:ext cx="1143000" cy="1371600"/>
            <a:chOff x="4320" y="2016"/>
            <a:chExt cx="1056" cy="1152"/>
          </a:xfrm>
        </p:grpSpPr>
        <p:pic>
          <p:nvPicPr>
            <p:cNvPr id="20508" name="Picture 58" descr="UP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" y="2064"/>
              <a:ext cx="515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9" name="Picture 59" descr="HU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016"/>
              <a:ext cx="43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0" name="Picture 60" descr="UPP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2642"/>
              <a:ext cx="515" cy="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1" name="Picture 61" descr="DI12 Oberteil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2352"/>
              <a:ext cx="515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7" name="Obraz 62" descr="logo lcn.bm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2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1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5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animBg="1"/>
      <p:bldP spid="154627" grpId="0" autoUpdateAnimBg="0"/>
      <p:bldP spid="154628" grpId="0" autoUpdateAnimBg="0"/>
      <p:bldP spid="154629" grpId="0" autoUpdateAnimBg="0"/>
      <p:bldP spid="154636" grpId="0" animBg="1"/>
      <p:bldP spid="154637" grpId="0" autoUpdateAnimBg="0"/>
      <p:bldP spid="154638" grpId="0" animBg="1"/>
      <p:bldP spid="154639" grpId="0" autoUpdateAnimBg="0"/>
      <p:bldP spid="154640" grpId="0" animBg="1"/>
      <p:bldP spid="154641" grpId="0" autoUpdateAnimBg="0"/>
      <p:bldP spid="154642" grpId="0" animBg="1"/>
      <p:bldP spid="154643" grpId="0" autoUpdateAnimBg="0"/>
      <p:bldP spid="154644" grpId="0" animBg="1"/>
      <p:bldP spid="154645" grpId="0" animBg="1"/>
      <p:bldP spid="154646" grpId="0" autoUpdateAnimBg="0"/>
      <p:bldP spid="154650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6096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800" b="0" kern="0" dirty="0">
                <a:solidFill>
                  <a:srgbClr val="FFFF00"/>
                </a:solidFill>
                <a:latin typeface="Arial"/>
              </a:rPr>
              <a:t>Integracja DOMIQ</a:t>
            </a:r>
            <a:endParaRPr lang="pl-PL" sz="2800" b="0" kern="0" dirty="0"/>
          </a:p>
          <a:p>
            <a:endParaRPr lang="pl-PL" b="0" kern="0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93" y="550429"/>
            <a:ext cx="6184614" cy="62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660725"/>
      </p:ext>
    </p:extLst>
  </p:cSld>
  <p:clrMapOvr>
    <a:masterClrMapping/>
  </p:clrMapOvr>
  <p:transition advClick="0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agranie zawartości ekranu 2">
            <a:hlinkClick r:id="" action="ppaction://media"/>
            <a:extLst>
              <a:ext uri="{FF2B5EF4-FFF2-40B4-BE49-F238E27FC236}">
                <a16:creationId xmlns:a16="http://schemas.microsoft.com/office/drawing/2014/main" id="{FCF11511-382F-5679-9CE2-142E8F18E7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4563"/>
            <a:ext cx="9144000" cy="4968875"/>
          </a:xfrm>
          <a:prstGeom prst="rect">
            <a:avLst/>
          </a:prstGeom>
        </p:spPr>
      </p:pic>
      <p:sp>
        <p:nvSpPr>
          <p:cNvPr id="2" name="Rectangle 66">
            <a:extLst>
              <a:ext uri="{FF2B5EF4-FFF2-40B4-BE49-F238E27FC236}">
                <a16:creationId xmlns:a16="http://schemas.microsoft.com/office/drawing/2014/main" id="{C276B940-2878-57C9-9BE1-5442D9F63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655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 b="1" kern="0" dirty="0">
                <a:solidFill>
                  <a:srgbClr val="FFFF00"/>
                </a:solidFill>
              </a:rPr>
              <a:t>Obsługa Konfiguratora WWW</a:t>
            </a:r>
            <a:endParaRPr lang="de-DE" sz="3200" b="1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92980"/>
      </p:ext>
    </p:ext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granie zawartości ekranu 4">
            <a:hlinkClick r:id="" action="ppaction://media"/>
            <a:extLst>
              <a:ext uri="{FF2B5EF4-FFF2-40B4-BE49-F238E27FC236}">
                <a16:creationId xmlns:a16="http://schemas.microsoft.com/office/drawing/2014/main" id="{E9233C8D-61D0-977B-43A7-6F3887CE4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4928" y="764704"/>
            <a:ext cx="3074144" cy="5928706"/>
          </a:xfrm>
          <a:prstGeom prst="rect">
            <a:avLst/>
          </a:prstGeom>
        </p:spPr>
      </p:pic>
      <p:sp>
        <p:nvSpPr>
          <p:cNvPr id="2" name="Rectangle 66">
            <a:extLst>
              <a:ext uri="{FF2B5EF4-FFF2-40B4-BE49-F238E27FC236}">
                <a16:creationId xmlns:a16="http://schemas.microsoft.com/office/drawing/2014/main" id="{94F86F38-C7D0-283E-276F-9CA4AA248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655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800" b="1" kern="0" dirty="0">
                <a:solidFill>
                  <a:srgbClr val="FFFF00"/>
                </a:solidFill>
              </a:rPr>
              <a:t>Przykładowe działanie aplikacji Android</a:t>
            </a:r>
            <a:endParaRPr lang="de-DE" sz="3200" b="1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86783"/>
      </p:ext>
    </p:extLst>
  </p:cSld>
  <p:clrMapOvr>
    <a:masterClrMapping/>
  </p:clrMapOvr>
  <p:transition advClick="0" advTm="7913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998A60B-4863-30A4-C5A2-B4AA256524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1860470" cy="3240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99CD0EE-035D-28CB-6558-2566B7F3E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90" y="284496"/>
            <a:ext cx="2062871" cy="26804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731E0D3-EF44-5E30-A652-EA6102B2E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9" y="-17761"/>
            <a:ext cx="1860469" cy="324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4E42266-B89A-E133-61BC-938A3ADF62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295740"/>
            <a:ext cx="1860469" cy="3240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65EA5FA-B54B-5399-2B9D-1E9243200A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65" y="3257677"/>
            <a:ext cx="1860469" cy="32400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42A7FC6-B5B1-14C7-EF92-FDA072A445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96" y="3222239"/>
            <a:ext cx="1860469" cy="324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6AD9DC9-6175-6388-1A4D-17D16204E7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7" y="3222239"/>
            <a:ext cx="1860469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7534"/>
      </p:ext>
    </p:extLst>
  </p:cSld>
  <p:clrMapOvr>
    <a:masterClrMapping/>
  </p:clrMapOvr>
  <p:transition advClick="0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9536DE-08B7-49C2-34DF-6EEE903FB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FF00"/>
                </a:solidFill>
              </a:rPr>
              <a:t>Wizualizacja Display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FDBC47F-E6FA-4889-7C3A-960CC08EE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69" y="1600200"/>
            <a:ext cx="6346661" cy="4525963"/>
          </a:xfrm>
        </p:spPr>
      </p:pic>
    </p:spTree>
    <p:extLst>
      <p:ext uri="{BB962C8B-B14F-4D97-AF65-F5344CB8AC3E}">
        <p14:creationId xmlns:p14="http://schemas.microsoft.com/office/powerpoint/2010/main" val="4155815066"/>
      </p:ext>
    </p:extLst>
  </p:cSld>
  <p:clrMapOvr>
    <a:masterClrMapping/>
  </p:clrMapOvr>
  <p:transition advClick="0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5"/>
            <a:ext cx="8712400" cy="449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609600" y="332656"/>
            <a:ext cx="8229600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l-PL" sz="2800" b="0" kern="0" dirty="0">
                <a:solidFill>
                  <a:srgbClr val="FFFF00"/>
                </a:solidFill>
                <a:latin typeface="Arial"/>
              </a:rPr>
              <a:t>Produkty DOMIQ</a:t>
            </a:r>
          </a:p>
        </p:txBody>
      </p:sp>
    </p:spTree>
    <p:extLst>
      <p:ext uri="{BB962C8B-B14F-4D97-AF65-F5344CB8AC3E}">
        <p14:creationId xmlns:p14="http://schemas.microsoft.com/office/powerpoint/2010/main" val="1580538493"/>
      </p:ext>
    </p:extLst>
  </p:cSld>
  <p:clrMapOvr>
    <a:masterClrMapping/>
  </p:clrMapOvr>
  <p:transition advClick="0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F1B2FF-62DC-87AF-1D01-DD4AE9DD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FF00"/>
                </a:solidFill>
              </a:rPr>
              <a:t>Przetestuj! </a:t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dirty="0">
                <a:solidFill>
                  <a:srgbClr val="FFFF00"/>
                </a:solidFill>
              </a:rPr>
              <a:t>Pobierz! Demo w aplikacji </a:t>
            </a:r>
            <a:r>
              <a:rPr lang="pl-PL" dirty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5" name="Obraz 4">
            <a:hlinkClick r:id="rId2"/>
            <a:extLst>
              <a:ext uri="{FF2B5EF4-FFF2-40B4-BE49-F238E27FC236}">
                <a16:creationId xmlns:a16="http://schemas.microsoft.com/office/drawing/2014/main" id="{27068773-DF38-7ADB-CC3F-ACC40AE91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49" y="2103103"/>
            <a:ext cx="2248412" cy="762174"/>
          </a:xfrm>
          <a:prstGeom prst="rect">
            <a:avLst/>
          </a:prstGeom>
        </p:spPr>
      </p:pic>
      <p:pic>
        <p:nvPicPr>
          <p:cNvPr id="7" name="Obraz 6">
            <a:hlinkClick r:id="rId4"/>
            <a:extLst>
              <a:ext uri="{FF2B5EF4-FFF2-40B4-BE49-F238E27FC236}">
                <a16:creationId xmlns:a16="http://schemas.microsoft.com/office/drawing/2014/main" id="{38DF02E1-5DB2-78EF-B39B-7D59C6B22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061117"/>
            <a:ext cx="2184127" cy="761905"/>
          </a:xfrm>
          <a:prstGeom prst="rect">
            <a:avLst/>
          </a:prstGeom>
        </p:spPr>
      </p:pic>
      <p:pic>
        <p:nvPicPr>
          <p:cNvPr id="9" name="Obraz 8">
            <a:hlinkClick r:id="rId2"/>
            <a:extLst>
              <a:ext uri="{FF2B5EF4-FFF2-40B4-BE49-F238E27FC236}">
                <a16:creationId xmlns:a16="http://schemas.microsoft.com/office/drawing/2014/main" id="{84B27B04-9A35-CEE4-D409-7E31AF4B9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881" y="3513588"/>
            <a:ext cx="1800000" cy="1800000"/>
          </a:xfrm>
          <a:prstGeom prst="rect">
            <a:avLst/>
          </a:prstGeom>
        </p:spPr>
      </p:pic>
      <p:pic>
        <p:nvPicPr>
          <p:cNvPr id="11" name="Obraz 10">
            <a:hlinkClick r:id="rId4"/>
            <a:extLst>
              <a:ext uri="{FF2B5EF4-FFF2-40B4-BE49-F238E27FC236}">
                <a16:creationId xmlns:a16="http://schemas.microsoft.com/office/drawing/2014/main" id="{61B82ED3-C349-E09F-ADF8-21610FFD16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83" y="3517201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78142"/>
      </p:ext>
    </p:extLst>
  </p:cSld>
  <p:clrMapOvr>
    <a:masterClrMapping/>
  </p:clrMapOvr>
  <p:transition advClick="0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LCN-GVS</a:t>
            </a:r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00213"/>
            <a:ext cx="4437062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349172" y="260648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 cstate="print"/>
          <a:srcRect l="18590" t="9086" r="56247" b="15315"/>
          <a:stretch>
            <a:fillRect/>
          </a:stretch>
        </p:blipFill>
        <p:spPr bwMode="auto">
          <a:xfrm>
            <a:off x="2411760" y="1340768"/>
            <a:ext cx="4176464" cy="487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base"/>
            <a:r>
              <a:rPr lang="pl-PL" sz="2000" b="1" kern="1200" dirty="0">
                <a:solidFill>
                  <a:srgbClr val="FFFFFF"/>
                </a:solidFill>
                <a:effectLst/>
                <a:latin typeface="Verdana"/>
                <a:cs typeface="Arial"/>
              </a:rPr>
              <a:t>Zdalny dostęp do wizualizacji GVS:</a:t>
            </a:r>
            <a:endParaRPr lang="pl-PL" dirty="0">
              <a:effectLst/>
            </a:endParaRPr>
          </a:p>
          <a:p>
            <a:pPr rtl="0" fontAlgn="base"/>
            <a:r>
              <a:rPr lang="pl-PL" sz="2000" b="1" kern="1200" dirty="0">
                <a:solidFill>
                  <a:srgbClr val="FFFF00"/>
                </a:solidFill>
                <a:effectLst/>
                <a:latin typeface="Verdana"/>
                <a:cs typeface="Arial"/>
              </a:rPr>
              <a:t>access.lcn.de</a:t>
            </a:r>
            <a:endParaRPr lang="pl-PL" dirty="0">
              <a:effectLst/>
            </a:endParaRPr>
          </a:p>
          <a:p>
            <a:endParaRPr lang="pl-PL" dirty="0"/>
          </a:p>
        </p:txBody>
      </p:sp>
    </p:spTree>
  </p:cSld>
  <p:clrMapOvr>
    <a:masterClrMapping/>
  </p:clrMapOvr>
  <p:transition advClick="0">
    <p:pu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 cstate="print"/>
          <a:srcRect t="9086" r="83367" b="41235"/>
          <a:stretch>
            <a:fillRect/>
          </a:stretch>
        </p:blipFill>
        <p:spPr bwMode="auto">
          <a:xfrm>
            <a:off x="2339752" y="1412776"/>
            <a:ext cx="42839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pl-PL" sz="2800" dirty="0">
                <a:solidFill>
                  <a:srgbClr val="FFFF00"/>
                </a:solidFill>
              </a:rPr>
              <a:t>Przykładowa wizualizacja - </a:t>
            </a:r>
            <a:r>
              <a:rPr lang="pl-PL" sz="2800" dirty="0" err="1">
                <a:solidFill>
                  <a:schemeClr val="bg1"/>
                </a:solidFill>
              </a:rPr>
              <a:t>Smartphone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571750"/>
            <a:ext cx="8229600" cy="1143000"/>
          </a:xfrm>
        </p:spPr>
        <p:txBody>
          <a:bodyPr/>
          <a:lstStyle/>
          <a:p>
            <a:pPr eaLnBrk="1" hangingPunct="1"/>
            <a:r>
              <a:rPr lang="pl-PL" sz="5400" b="1" dirty="0"/>
              <a:t>MODUŁY LOGICZNE LCN</a:t>
            </a:r>
            <a:endParaRPr lang="pl-PL" sz="7200" b="1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900" y="2060848"/>
            <a:ext cx="8229600" cy="1143000"/>
          </a:xfrm>
        </p:spPr>
        <p:txBody>
          <a:bodyPr/>
          <a:lstStyle/>
          <a:p>
            <a:r>
              <a:rPr lang="pl-PL" dirty="0"/>
              <a:t>Zrzut</a:t>
            </a:r>
            <a:r>
              <a:rPr lang="pl-PL" baseline="0" dirty="0"/>
              <a:t> LCN-W</a:t>
            </a:r>
            <a:endParaRPr lang="pl-PL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 t="9086" r="52333" b="17475"/>
          <a:stretch>
            <a:fillRect/>
          </a:stretch>
        </p:blipFill>
        <p:spPr bwMode="auto">
          <a:xfrm>
            <a:off x="179512" y="692696"/>
            <a:ext cx="878637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push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2" cstate="print"/>
          <a:srcRect l="7195" t="10293" r="44441" b="43778"/>
          <a:stretch>
            <a:fillRect/>
          </a:stretch>
        </p:blipFill>
        <p:spPr bwMode="auto">
          <a:xfrm>
            <a:off x="179512" y="1412776"/>
            <a:ext cx="8712968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>
                <a:solidFill>
                  <a:schemeClr val="bg1"/>
                </a:solidFill>
                <a:effectLst/>
              </a:rPr>
              <a:t>Wybór interfejsu, planszy </a:t>
            </a:r>
            <a:r>
              <a:rPr lang="pl-PL" sz="4000" dirty="0">
                <a:solidFill>
                  <a:srgbClr val="FFFF00"/>
                </a:solidFill>
                <a:effectLst/>
              </a:rPr>
              <a:t>LCN-W</a:t>
            </a:r>
            <a:endParaRPr lang="pl-PL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>
    <p:push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628775"/>
            <a:ext cx="8229600" cy="3313113"/>
          </a:xfrm>
        </p:spPr>
        <p:txBody>
          <a:bodyPr/>
          <a:lstStyle/>
          <a:p>
            <a:pPr eaLnBrk="1" hangingPunct="1"/>
            <a:r>
              <a:rPr lang="pl-PL" sz="5400" b="1" dirty="0">
                <a:solidFill>
                  <a:schemeClr val="tx1"/>
                </a:solidFill>
              </a:rPr>
              <a:t>Grupy w systemie LCN</a:t>
            </a:r>
            <a:endParaRPr lang="pl-PL" sz="7200" b="1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381375" y="411163"/>
            <a:ext cx="2436813" cy="519112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800" b="1" dirty="0">
                <a:solidFill>
                  <a:schemeClr val="bg1"/>
                </a:solidFill>
              </a:rPr>
              <a:t>Grupy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pl-PL" sz="2800" b="1" dirty="0">
                <a:solidFill>
                  <a:schemeClr val="bg1"/>
                </a:solidFill>
              </a:rPr>
              <a:t>w</a:t>
            </a:r>
            <a:r>
              <a:rPr lang="de-DE" sz="2800" b="1" dirty="0">
                <a:solidFill>
                  <a:schemeClr val="bg2"/>
                </a:solidFill>
              </a:rPr>
              <a:t> </a:t>
            </a:r>
            <a:r>
              <a:rPr lang="de-DE" sz="2800" b="1" dirty="0">
                <a:solidFill>
                  <a:srgbClr val="FFFF00"/>
                </a:solidFill>
              </a:rPr>
              <a:t>LCN</a:t>
            </a:r>
            <a:endParaRPr lang="de-DE" sz="3200" b="1" dirty="0">
              <a:solidFill>
                <a:schemeClr val="bg2"/>
              </a:solidFill>
            </a:endParaRPr>
          </a:p>
        </p:txBody>
      </p:sp>
      <p:grpSp>
        <p:nvGrpSpPr>
          <p:cNvPr id="88067" name="Group 3"/>
          <p:cNvGrpSpPr>
            <a:grpSpLocks/>
          </p:cNvGrpSpPr>
          <p:nvPr/>
        </p:nvGrpSpPr>
        <p:grpSpPr bwMode="auto">
          <a:xfrm>
            <a:off x="520700" y="1066800"/>
            <a:ext cx="8089900" cy="5486400"/>
            <a:chOff x="328" y="672"/>
            <a:chExt cx="5096" cy="3456"/>
          </a:xfrm>
        </p:grpSpPr>
        <p:pic>
          <p:nvPicPr>
            <p:cNvPr id="88109" name="Picture 4" descr="SH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440"/>
              <a:ext cx="57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110" name="Picture 5" descr="SH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1" y="1440"/>
              <a:ext cx="57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111" name="Picture 6" descr="SH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3168"/>
              <a:ext cx="57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112" name="Picture 7" descr="SH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168"/>
              <a:ext cx="57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113" name="Picture 8" descr="SH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3168"/>
              <a:ext cx="57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114" name="Picture 9" descr="SH+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440"/>
              <a:ext cx="57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115" name="Group 10"/>
            <p:cNvGrpSpPr>
              <a:grpSpLocks/>
            </p:cNvGrpSpPr>
            <p:nvPr/>
          </p:nvGrpSpPr>
          <p:grpSpPr bwMode="auto">
            <a:xfrm>
              <a:off x="5078" y="768"/>
              <a:ext cx="298" cy="3312"/>
              <a:chOff x="5078" y="768"/>
              <a:chExt cx="298" cy="3312"/>
            </a:xfrm>
          </p:grpSpPr>
          <p:sp>
            <p:nvSpPr>
              <p:cNvPr id="88184" name="Line 11"/>
              <p:cNvSpPr>
                <a:spLocks noChangeShapeType="1"/>
              </p:cNvSpPr>
              <p:nvPr/>
            </p:nvSpPr>
            <p:spPr bwMode="auto">
              <a:xfrm rot="5400000">
                <a:off x="3759" y="2477"/>
                <a:ext cx="3033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85" name="Line 12"/>
              <p:cNvSpPr>
                <a:spLocks noChangeShapeType="1"/>
              </p:cNvSpPr>
              <p:nvPr/>
            </p:nvSpPr>
            <p:spPr bwMode="auto">
              <a:xfrm rot="5400000">
                <a:off x="3660" y="2381"/>
                <a:ext cx="3033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86" name="Line 13"/>
              <p:cNvSpPr>
                <a:spLocks noChangeShapeType="1"/>
              </p:cNvSpPr>
              <p:nvPr/>
            </p:nvSpPr>
            <p:spPr bwMode="auto">
              <a:xfrm rot="5400000">
                <a:off x="3561" y="2285"/>
                <a:ext cx="3033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87" name="Line 14"/>
              <p:cNvSpPr>
                <a:spLocks noChangeShapeType="1"/>
              </p:cNvSpPr>
              <p:nvPr/>
            </p:nvSpPr>
            <p:spPr bwMode="auto">
              <a:xfrm rot="5400000">
                <a:off x="3864" y="2568"/>
                <a:ext cx="3024" cy="0"/>
              </a:xfrm>
              <a:prstGeom prst="line">
                <a:avLst/>
              </a:prstGeom>
              <a:noFill/>
              <a:ln w="38100">
                <a:pattFill prst="solidDmnd">
                  <a:fgClr>
                    <a:srgbClr val="FFFF00"/>
                  </a:fgClr>
                  <a:bgClr>
                    <a:srgbClr val="66FF33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</p:grpSp>
        <p:grpSp>
          <p:nvGrpSpPr>
            <p:cNvPr id="88116" name="Group 15"/>
            <p:cNvGrpSpPr>
              <a:grpSpLocks/>
            </p:cNvGrpSpPr>
            <p:nvPr/>
          </p:nvGrpSpPr>
          <p:grpSpPr bwMode="auto">
            <a:xfrm>
              <a:off x="328" y="672"/>
              <a:ext cx="5096" cy="1200"/>
              <a:chOff x="328" y="672"/>
              <a:chExt cx="5096" cy="1200"/>
            </a:xfrm>
          </p:grpSpPr>
          <p:sp>
            <p:nvSpPr>
              <p:cNvPr id="88151" name="Line 16"/>
              <p:cNvSpPr>
                <a:spLocks noChangeShapeType="1"/>
              </p:cNvSpPr>
              <p:nvPr/>
            </p:nvSpPr>
            <p:spPr bwMode="auto">
              <a:xfrm flipV="1">
                <a:off x="1584" y="768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52" name="Line 17"/>
              <p:cNvSpPr>
                <a:spLocks noChangeShapeType="1"/>
              </p:cNvSpPr>
              <p:nvPr/>
            </p:nvSpPr>
            <p:spPr bwMode="auto">
              <a:xfrm flipV="1">
                <a:off x="1680" y="86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53" name="Line 18"/>
              <p:cNvSpPr>
                <a:spLocks noChangeShapeType="1"/>
              </p:cNvSpPr>
              <p:nvPr/>
            </p:nvSpPr>
            <p:spPr bwMode="auto">
              <a:xfrm flipV="1">
                <a:off x="1776" y="960"/>
                <a:ext cx="0" cy="62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54" name="Line 19"/>
              <p:cNvSpPr>
                <a:spLocks noChangeShapeType="1"/>
              </p:cNvSpPr>
              <p:nvPr/>
            </p:nvSpPr>
            <p:spPr bwMode="auto">
              <a:xfrm flipV="1">
                <a:off x="3078" y="768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55" name="Line 20"/>
              <p:cNvSpPr>
                <a:spLocks noChangeShapeType="1"/>
              </p:cNvSpPr>
              <p:nvPr/>
            </p:nvSpPr>
            <p:spPr bwMode="auto">
              <a:xfrm flipV="1">
                <a:off x="3174" y="86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56" name="Line 21"/>
              <p:cNvSpPr>
                <a:spLocks noChangeShapeType="1"/>
              </p:cNvSpPr>
              <p:nvPr/>
            </p:nvSpPr>
            <p:spPr bwMode="auto">
              <a:xfrm flipV="1">
                <a:off x="3270" y="960"/>
                <a:ext cx="0" cy="62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57" name="Line 22"/>
              <p:cNvSpPr>
                <a:spLocks noChangeShapeType="1"/>
              </p:cNvSpPr>
              <p:nvPr/>
            </p:nvSpPr>
            <p:spPr bwMode="auto">
              <a:xfrm flipV="1">
                <a:off x="4518" y="768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58" name="Line 23"/>
              <p:cNvSpPr>
                <a:spLocks noChangeShapeType="1"/>
              </p:cNvSpPr>
              <p:nvPr/>
            </p:nvSpPr>
            <p:spPr bwMode="auto">
              <a:xfrm flipV="1">
                <a:off x="4614" y="86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59" name="Line 24"/>
              <p:cNvSpPr>
                <a:spLocks noChangeShapeType="1"/>
              </p:cNvSpPr>
              <p:nvPr/>
            </p:nvSpPr>
            <p:spPr bwMode="auto">
              <a:xfrm flipV="1">
                <a:off x="4710" y="960"/>
                <a:ext cx="0" cy="62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60" name="Freeform 25"/>
              <p:cNvSpPr>
                <a:spLocks/>
              </p:cNvSpPr>
              <p:nvPr/>
            </p:nvSpPr>
            <p:spPr bwMode="auto">
              <a:xfrm>
                <a:off x="720" y="1152"/>
                <a:ext cx="816" cy="528"/>
              </a:xfrm>
              <a:custGeom>
                <a:avLst/>
                <a:gdLst>
                  <a:gd name="T0" fmla="*/ 816 w 816"/>
                  <a:gd name="T1" fmla="*/ 432 h 528"/>
                  <a:gd name="T2" fmla="*/ 816 w 816"/>
                  <a:gd name="T3" fmla="*/ 0 h 528"/>
                  <a:gd name="T4" fmla="*/ 0 w 816"/>
                  <a:gd name="T5" fmla="*/ 0 h 528"/>
                  <a:gd name="T6" fmla="*/ 0 w 816"/>
                  <a:gd name="T7" fmla="*/ 528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61" name="Freeform 26"/>
              <p:cNvSpPr>
                <a:spLocks/>
              </p:cNvSpPr>
              <p:nvPr/>
            </p:nvSpPr>
            <p:spPr bwMode="auto">
              <a:xfrm>
                <a:off x="960" y="1248"/>
                <a:ext cx="528" cy="432"/>
              </a:xfrm>
              <a:custGeom>
                <a:avLst/>
                <a:gdLst>
                  <a:gd name="T0" fmla="*/ 1 w 816"/>
                  <a:gd name="T1" fmla="*/ 20 h 528"/>
                  <a:gd name="T2" fmla="*/ 1 w 816"/>
                  <a:gd name="T3" fmla="*/ 0 h 528"/>
                  <a:gd name="T4" fmla="*/ 0 w 816"/>
                  <a:gd name="T5" fmla="*/ 0 h 528"/>
                  <a:gd name="T6" fmla="*/ 0 w 816"/>
                  <a:gd name="T7" fmla="*/ 25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62" name="Freeform 27"/>
              <p:cNvSpPr>
                <a:spLocks/>
              </p:cNvSpPr>
              <p:nvPr/>
            </p:nvSpPr>
            <p:spPr bwMode="auto">
              <a:xfrm>
                <a:off x="2208" y="1152"/>
                <a:ext cx="816" cy="528"/>
              </a:xfrm>
              <a:custGeom>
                <a:avLst/>
                <a:gdLst>
                  <a:gd name="T0" fmla="*/ 816 w 816"/>
                  <a:gd name="T1" fmla="*/ 432 h 528"/>
                  <a:gd name="T2" fmla="*/ 816 w 816"/>
                  <a:gd name="T3" fmla="*/ 0 h 528"/>
                  <a:gd name="T4" fmla="*/ 0 w 816"/>
                  <a:gd name="T5" fmla="*/ 0 h 528"/>
                  <a:gd name="T6" fmla="*/ 0 w 816"/>
                  <a:gd name="T7" fmla="*/ 528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63" name="Freeform 28"/>
              <p:cNvSpPr>
                <a:spLocks/>
              </p:cNvSpPr>
              <p:nvPr/>
            </p:nvSpPr>
            <p:spPr bwMode="auto">
              <a:xfrm>
                <a:off x="2448" y="1248"/>
                <a:ext cx="528" cy="432"/>
              </a:xfrm>
              <a:custGeom>
                <a:avLst/>
                <a:gdLst>
                  <a:gd name="T0" fmla="*/ 1 w 816"/>
                  <a:gd name="T1" fmla="*/ 20 h 528"/>
                  <a:gd name="T2" fmla="*/ 1 w 816"/>
                  <a:gd name="T3" fmla="*/ 0 h 528"/>
                  <a:gd name="T4" fmla="*/ 0 w 816"/>
                  <a:gd name="T5" fmla="*/ 0 h 528"/>
                  <a:gd name="T6" fmla="*/ 0 w 816"/>
                  <a:gd name="T7" fmla="*/ 25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64" name="Freeform 29"/>
              <p:cNvSpPr>
                <a:spLocks/>
              </p:cNvSpPr>
              <p:nvPr/>
            </p:nvSpPr>
            <p:spPr bwMode="auto">
              <a:xfrm>
                <a:off x="3648" y="1152"/>
                <a:ext cx="816" cy="528"/>
              </a:xfrm>
              <a:custGeom>
                <a:avLst/>
                <a:gdLst>
                  <a:gd name="T0" fmla="*/ 816 w 816"/>
                  <a:gd name="T1" fmla="*/ 432 h 528"/>
                  <a:gd name="T2" fmla="*/ 816 w 816"/>
                  <a:gd name="T3" fmla="*/ 0 h 528"/>
                  <a:gd name="T4" fmla="*/ 0 w 816"/>
                  <a:gd name="T5" fmla="*/ 0 h 528"/>
                  <a:gd name="T6" fmla="*/ 0 w 816"/>
                  <a:gd name="T7" fmla="*/ 528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65" name="Freeform 30"/>
              <p:cNvSpPr>
                <a:spLocks/>
              </p:cNvSpPr>
              <p:nvPr/>
            </p:nvSpPr>
            <p:spPr bwMode="auto">
              <a:xfrm>
                <a:off x="3888" y="1248"/>
                <a:ext cx="528" cy="432"/>
              </a:xfrm>
              <a:custGeom>
                <a:avLst/>
                <a:gdLst>
                  <a:gd name="T0" fmla="*/ 1 w 816"/>
                  <a:gd name="T1" fmla="*/ 20 h 528"/>
                  <a:gd name="T2" fmla="*/ 1 w 816"/>
                  <a:gd name="T3" fmla="*/ 0 h 528"/>
                  <a:gd name="T4" fmla="*/ 0 w 816"/>
                  <a:gd name="T5" fmla="*/ 0 h 528"/>
                  <a:gd name="T6" fmla="*/ 0 w 816"/>
                  <a:gd name="T7" fmla="*/ 25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66" name="Freeform 31"/>
              <p:cNvSpPr>
                <a:spLocks/>
              </p:cNvSpPr>
              <p:nvPr/>
            </p:nvSpPr>
            <p:spPr bwMode="auto">
              <a:xfrm>
                <a:off x="528" y="864"/>
                <a:ext cx="432" cy="1008"/>
              </a:xfrm>
              <a:custGeom>
                <a:avLst/>
                <a:gdLst>
                  <a:gd name="T0" fmla="*/ 432 w 432"/>
                  <a:gd name="T1" fmla="*/ 768 h 1008"/>
                  <a:gd name="T2" fmla="*/ 432 w 432"/>
                  <a:gd name="T3" fmla="*/ 1008 h 1008"/>
                  <a:gd name="T4" fmla="*/ 192 w 432"/>
                  <a:gd name="T5" fmla="*/ 1008 h 1008"/>
                  <a:gd name="T6" fmla="*/ 192 w 432"/>
                  <a:gd name="T7" fmla="*/ 816 h 1008"/>
                  <a:gd name="T8" fmla="*/ 192 w 432"/>
                  <a:gd name="T9" fmla="*/ 1008 h 1008"/>
                  <a:gd name="T10" fmla="*/ 0 w 432"/>
                  <a:gd name="T11" fmla="*/ 1008 h 1008"/>
                  <a:gd name="T12" fmla="*/ 0 w 432"/>
                  <a:gd name="T13" fmla="*/ 0 h 10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2"/>
                  <a:gd name="T22" fmla="*/ 0 h 1008"/>
                  <a:gd name="T23" fmla="*/ 432 w 432"/>
                  <a:gd name="T24" fmla="*/ 1008 h 10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2" h="1008">
                    <a:moveTo>
                      <a:pt x="432" y="768"/>
                    </a:moveTo>
                    <a:lnTo>
                      <a:pt x="432" y="1008"/>
                    </a:lnTo>
                    <a:lnTo>
                      <a:pt x="192" y="1008"/>
                    </a:lnTo>
                    <a:lnTo>
                      <a:pt x="192" y="816"/>
                    </a:lnTo>
                    <a:lnTo>
                      <a:pt x="192" y="1008"/>
                    </a:lnTo>
                    <a:lnTo>
                      <a:pt x="0" y="1008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67" name="AutoShape 32"/>
              <p:cNvSpPr>
                <a:spLocks noChangeArrowheads="1"/>
              </p:cNvSpPr>
              <p:nvPr/>
            </p:nvSpPr>
            <p:spPr bwMode="auto">
              <a:xfrm>
                <a:off x="624" y="1584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68" name="AutoShape 33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69" name="Freeform 34"/>
              <p:cNvSpPr>
                <a:spLocks/>
              </p:cNvSpPr>
              <p:nvPr/>
            </p:nvSpPr>
            <p:spPr bwMode="auto">
              <a:xfrm>
                <a:off x="2016" y="864"/>
                <a:ext cx="432" cy="1008"/>
              </a:xfrm>
              <a:custGeom>
                <a:avLst/>
                <a:gdLst>
                  <a:gd name="T0" fmla="*/ 432 w 432"/>
                  <a:gd name="T1" fmla="*/ 768 h 1008"/>
                  <a:gd name="T2" fmla="*/ 432 w 432"/>
                  <a:gd name="T3" fmla="*/ 1008 h 1008"/>
                  <a:gd name="T4" fmla="*/ 192 w 432"/>
                  <a:gd name="T5" fmla="*/ 1008 h 1008"/>
                  <a:gd name="T6" fmla="*/ 192 w 432"/>
                  <a:gd name="T7" fmla="*/ 816 h 1008"/>
                  <a:gd name="T8" fmla="*/ 192 w 432"/>
                  <a:gd name="T9" fmla="*/ 1008 h 1008"/>
                  <a:gd name="T10" fmla="*/ 0 w 432"/>
                  <a:gd name="T11" fmla="*/ 1008 h 1008"/>
                  <a:gd name="T12" fmla="*/ 0 w 432"/>
                  <a:gd name="T13" fmla="*/ 0 h 10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2"/>
                  <a:gd name="T22" fmla="*/ 0 h 1008"/>
                  <a:gd name="T23" fmla="*/ 432 w 432"/>
                  <a:gd name="T24" fmla="*/ 1008 h 10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2" h="1008">
                    <a:moveTo>
                      <a:pt x="432" y="768"/>
                    </a:moveTo>
                    <a:lnTo>
                      <a:pt x="432" y="1008"/>
                    </a:lnTo>
                    <a:lnTo>
                      <a:pt x="192" y="1008"/>
                    </a:lnTo>
                    <a:lnTo>
                      <a:pt x="192" y="816"/>
                    </a:lnTo>
                    <a:lnTo>
                      <a:pt x="192" y="1008"/>
                    </a:lnTo>
                    <a:lnTo>
                      <a:pt x="0" y="1008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70" name="AutoShape 35"/>
              <p:cNvSpPr>
                <a:spLocks noChangeArrowheads="1"/>
              </p:cNvSpPr>
              <p:nvPr/>
            </p:nvSpPr>
            <p:spPr bwMode="auto">
              <a:xfrm>
                <a:off x="2112" y="1584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71" name="AutoShape 36"/>
              <p:cNvSpPr>
                <a:spLocks noChangeArrowheads="1"/>
              </p:cNvSpPr>
              <p:nvPr/>
            </p:nvSpPr>
            <p:spPr bwMode="auto">
              <a:xfrm>
                <a:off x="2352" y="1584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72" name="Freeform 37"/>
              <p:cNvSpPr>
                <a:spLocks/>
              </p:cNvSpPr>
              <p:nvPr/>
            </p:nvSpPr>
            <p:spPr bwMode="auto">
              <a:xfrm>
                <a:off x="3456" y="864"/>
                <a:ext cx="432" cy="1008"/>
              </a:xfrm>
              <a:custGeom>
                <a:avLst/>
                <a:gdLst>
                  <a:gd name="T0" fmla="*/ 432 w 432"/>
                  <a:gd name="T1" fmla="*/ 768 h 1008"/>
                  <a:gd name="T2" fmla="*/ 432 w 432"/>
                  <a:gd name="T3" fmla="*/ 1008 h 1008"/>
                  <a:gd name="T4" fmla="*/ 192 w 432"/>
                  <a:gd name="T5" fmla="*/ 1008 h 1008"/>
                  <a:gd name="T6" fmla="*/ 192 w 432"/>
                  <a:gd name="T7" fmla="*/ 816 h 1008"/>
                  <a:gd name="T8" fmla="*/ 192 w 432"/>
                  <a:gd name="T9" fmla="*/ 1008 h 1008"/>
                  <a:gd name="T10" fmla="*/ 0 w 432"/>
                  <a:gd name="T11" fmla="*/ 1008 h 1008"/>
                  <a:gd name="T12" fmla="*/ 0 w 432"/>
                  <a:gd name="T13" fmla="*/ 0 h 10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2"/>
                  <a:gd name="T22" fmla="*/ 0 h 1008"/>
                  <a:gd name="T23" fmla="*/ 432 w 432"/>
                  <a:gd name="T24" fmla="*/ 1008 h 10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2" h="1008">
                    <a:moveTo>
                      <a:pt x="432" y="768"/>
                    </a:moveTo>
                    <a:lnTo>
                      <a:pt x="432" y="1008"/>
                    </a:lnTo>
                    <a:lnTo>
                      <a:pt x="192" y="1008"/>
                    </a:lnTo>
                    <a:lnTo>
                      <a:pt x="192" y="816"/>
                    </a:lnTo>
                    <a:lnTo>
                      <a:pt x="192" y="1008"/>
                    </a:lnTo>
                    <a:lnTo>
                      <a:pt x="0" y="1008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73" name="AutoShape 38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74" name="AutoShape 39"/>
              <p:cNvSpPr>
                <a:spLocks noChangeArrowheads="1"/>
              </p:cNvSpPr>
              <p:nvPr/>
            </p:nvSpPr>
            <p:spPr bwMode="auto">
              <a:xfrm>
                <a:off x="3792" y="1584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75" name="Line 40"/>
              <p:cNvSpPr>
                <a:spLocks noChangeShapeType="1"/>
              </p:cNvSpPr>
              <p:nvPr/>
            </p:nvSpPr>
            <p:spPr bwMode="auto">
              <a:xfrm>
                <a:off x="480" y="1056"/>
                <a:ext cx="4944" cy="0"/>
              </a:xfrm>
              <a:prstGeom prst="line">
                <a:avLst/>
              </a:prstGeom>
              <a:noFill/>
              <a:ln w="38100">
                <a:pattFill prst="solidDmnd">
                  <a:fgClr>
                    <a:srgbClr val="FFFF00"/>
                  </a:fgClr>
                  <a:bgClr>
                    <a:srgbClr val="66FF33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pSp>
            <p:nvGrpSpPr>
              <p:cNvPr id="88176" name="Group 41"/>
              <p:cNvGrpSpPr>
                <a:grpSpLocks/>
              </p:cNvGrpSpPr>
              <p:nvPr/>
            </p:nvGrpSpPr>
            <p:grpSpPr bwMode="auto">
              <a:xfrm>
                <a:off x="336" y="672"/>
                <a:ext cx="198" cy="327"/>
                <a:chOff x="192" y="672"/>
                <a:chExt cx="192" cy="327"/>
              </a:xfrm>
            </p:grpSpPr>
            <p:sp>
              <p:nvSpPr>
                <p:cNvPr id="88181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92" y="777"/>
                  <a:ext cx="19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de-DE" sz="800">
                      <a:solidFill>
                        <a:srgbClr val="6699FF"/>
                      </a:solidFill>
                      <a:latin typeface="Arial" charset="0"/>
                    </a:rPr>
                    <a:t>N</a:t>
                  </a:r>
                  <a:endParaRPr lang="de-DE" sz="800" b="0">
                    <a:solidFill>
                      <a:srgbClr val="6699FF"/>
                    </a:solidFill>
                    <a:latin typeface="Arial" charset="0"/>
                  </a:endParaRPr>
                </a:p>
              </p:txBody>
            </p:sp>
            <p:sp>
              <p:nvSpPr>
                <p:cNvPr id="88182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92" y="864"/>
                  <a:ext cx="19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de-DE" sz="800">
                      <a:solidFill>
                        <a:srgbClr val="F81902"/>
                      </a:solidFill>
                      <a:latin typeface="Arial" charset="0"/>
                    </a:rPr>
                    <a:t>D</a:t>
                  </a:r>
                  <a:endParaRPr lang="de-DE" sz="800" b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88183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92" y="672"/>
                  <a:ext cx="19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de-DE" sz="800">
                      <a:solidFill>
                        <a:schemeClr val="bg2"/>
                      </a:solidFill>
                      <a:latin typeface="Arial" charset="0"/>
                    </a:rPr>
                    <a:t>L</a:t>
                  </a:r>
                  <a:endParaRPr lang="de-DE" sz="800" b="0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88177" name="Line 45"/>
              <p:cNvSpPr>
                <a:spLocks noChangeShapeType="1"/>
              </p:cNvSpPr>
              <p:nvPr/>
            </p:nvSpPr>
            <p:spPr bwMode="auto">
              <a:xfrm>
                <a:off x="484" y="768"/>
                <a:ext cx="494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78" name="Line 46"/>
              <p:cNvSpPr>
                <a:spLocks noChangeShapeType="1"/>
              </p:cNvSpPr>
              <p:nvPr/>
            </p:nvSpPr>
            <p:spPr bwMode="auto">
              <a:xfrm>
                <a:off x="484" y="864"/>
                <a:ext cx="4940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79" name="Line 47"/>
              <p:cNvSpPr>
                <a:spLocks noChangeShapeType="1"/>
              </p:cNvSpPr>
              <p:nvPr/>
            </p:nvSpPr>
            <p:spPr bwMode="auto">
              <a:xfrm>
                <a:off x="484" y="960"/>
                <a:ext cx="4940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80" name="Text Box 48"/>
              <p:cNvSpPr txBox="1">
                <a:spLocks noChangeArrowheads="1"/>
              </p:cNvSpPr>
              <p:nvPr/>
            </p:nvSpPr>
            <p:spPr bwMode="auto">
              <a:xfrm>
                <a:off x="328" y="969"/>
                <a:ext cx="20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800">
                    <a:solidFill>
                      <a:srgbClr val="FFFF00"/>
                    </a:solidFill>
                    <a:latin typeface="Arial" charset="0"/>
                  </a:rPr>
                  <a:t>P</a:t>
                </a:r>
                <a:r>
                  <a:rPr lang="de-DE" sz="800">
                    <a:solidFill>
                      <a:srgbClr val="66FF33"/>
                    </a:solidFill>
                    <a:latin typeface="Arial" charset="0"/>
                  </a:rPr>
                  <a:t>E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grpSp>
          <p:nvGrpSpPr>
            <p:cNvPr id="88117" name="Group 49"/>
            <p:cNvGrpSpPr>
              <a:grpSpLocks/>
            </p:cNvGrpSpPr>
            <p:nvPr/>
          </p:nvGrpSpPr>
          <p:grpSpPr bwMode="auto">
            <a:xfrm>
              <a:off x="336" y="2400"/>
              <a:ext cx="5040" cy="1200"/>
              <a:chOff x="336" y="2400"/>
              <a:chExt cx="5040" cy="1200"/>
            </a:xfrm>
          </p:grpSpPr>
          <p:sp>
            <p:nvSpPr>
              <p:cNvPr id="88118" name="Line 50"/>
              <p:cNvSpPr>
                <a:spLocks noChangeShapeType="1"/>
              </p:cNvSpPr>
              <p:nvPr/>
            </p:nvSpPr>
            <p:spPr bwMode="auto">
              <a:xfrm flipV="1">
                <a:off x="1592" y="2496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19" name="Line 51"/>
              <p:cNvSpPr>
                <a:spLocks noChangeShapeType="1"/>
              </p:cNvSpPr>
              <p:nvPr/>
            </p:nvSpPr>
            <p:spPr bwMode="auto">
              <a:xfrm flipV="1">
                <a:off x="1688" y="2592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0" name="Line 52"/>
              <p:cNvSpPr>
                <a:spLocks noChangeShapeType="1"/>
              </p:cNvSpPr>
              <p:nvPr/>
            </p:nvSpPr>
            <p:spPr bwMode="auto">
              <a:xfrm flipV="1">
                <a:off x="1784" y="2688"/>
                <a:ext cx="0" cy="62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1" name="Line 53"/>
              <p:cNvSpPr>
                <a:spLocks noChangeShapeType="1"/>
              </p:cNvSpPr>
              <p:nvPr/>
            </p:nvSpPr>
            <p:spPr bwMode="auto">
              <a:xfrm flipV="1">
                <a:off x="3086" y="2496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2" name="Line 54"/>
              <p:cNvSpPr>
                <a:spLocks noChangeShapeType="1"/>
              </p:cNvSpPr>
              <p:nvPr/>
            </p:nvSpPr>
            <p:spPr bwMode="auto">
              <a:xfrm flipV="1">
                <a:off x="3182" y="2592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3" name="Line 55"/>
              <p:cNvSpPr>
                <a:spLocks noChangeShapeType="1"/>
              </p:cNvSpPr>
              <p:nvPr/>
            </p:nvSpPr>
            <p:spPr bwMode="auto">
              <a:xfrm flipV="1">
                <a:off x="3278" y="2688"/>
                <a:ext cx="0" cy="62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4" name="Line 56"/>
              <p:cNvSpPr>
                <a:spLocks noChangeShapeType="1"/>
              </p:cNvSpPr>
              <p:nvPr/>
            </p:nvSpPr>
            <p:spPr bwMode="auto">
              <a:xfrm flipV="1">
                <a:off x="4526" y="2496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5" name="Line 57"/>
              <p:cNvSpPr>
                <a:spLocks noChangeShapeType="1"/>
              </p:cNvSpPr>
              <p:nvPr/>
            </p:nvSpPr>
            <p:spPr bwMode="auto">
              <a:xfrm flipV="1">
                <a:off x="4622" y="2592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6" name="Line 58"/>
              <p:cNvSpPr>
                <a:spLocks noChangeShapeType="1"/>
              </p:cNvSpPr>
              <p:nvPr/>
            </p:nvSpPr>
            <p:spPr bwMode="auto">
              <a:xfrm flipV="1">
                <a:off x="4718" y="2688"/>
                <a:ext cx="0" cy="624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7" name="Freeform 59"/>
              <p:cNvSpPr>
                <a:spLocks/>
              </p:cNvSpPr>
              <p:nvPr/>
            </p:nvSpPr>
            <p:spPr bwMode="auto">
              <a:xfrm>
                <a:off x="728" y="2880"/>
                <a:ext cx="816" cy="528"/>
              </a:xfrm>
              <a:custGeom>
                <a:avLst/>
                <a:gdLst>
                  <a:gd name="T0" fmla="*/ 816 w 816"/>
                  <a:gd name="T1" fmla="*/ 432 h 528"/>
                  <a:gd name="T2" fmla="*/ 816 w 816"/>
                  <a:gd name="T3" fmla="*/ 0 h 528"/>
                  <a:gd name="T4" fmla="*/ 0 w 816"/>
                  <a:gd name="T5" fmla="*/ 0 h 528"/>
                  <a:gd name="T6" fmla="*/ 0 w 816"/>
                  <a:gd name="T7" fmla="*/ 528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8" name="Freeform 60"/>
              <p:cNvSpPr>
                <a:spLocks/>
              </p:cNvSpPr>
              <p:nvPr/>
            </p:nvSpPr>
            <p:spPr bwMode="auto">
              <a:xfrm>
                <a:off x="968" y="2976"/>
                <a:ext cx="528" cy="432"/>
              </a:xfrm>
              <a:custGeom>
                <a:avLst/>
                <a:gdLst>
                  <a:gd name="T0" fmla="*/ 1 w 816"/>
                  <a:gd name="T1" fmla="*/ 20 h 528"/>
                  <a:gd name="T2" fmla="*/ 1 w 816"/>
                  <a:gd name="T3" fmla="*/ 0 h 528"/>
                  <a:gd name="T4" fmla="*/ 0 w 816"/>
                  <a:gd name="T5" fmla="*/ 0 h 528"/>
                  <a:gd name="T6" fmla="*/ 0 w 816"/>
                  <a:gd name="T7" fmla="*/ 25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29" name="Freeform 61"/>
              <p:cNvSpPr>
                <a:spLocks/>
              </p:cNvSpPr>
              <p:nvPr/>
            </p:nvSpPr>
            <p:spPr bwMode="auto">
              <a:xfrm>
                <a:off x="2216" y="2880"/>
                <a:ext cx="816" cy="528"/>
              </a:xfrm>
              <a:custGeom>
                <a:avLst/>
                <a:gdLst>
                  <a:gd name="T0" fmla="*/ 816 w 816"/>
                  <a:gd name="T1" fmla="*/ 432 h 528"/>
                  <a:gd name="T2" fmla="*/ 816 w 816"/>
                  <a:gd name="T3" fmla="*/ 0 h 528"/>
                  <a:gd name="T4" fmla="*/ 0 w 816"/>
                  <a:gd name="T5" fmla="*/ 0 h 528"/>
                  <a:gd name="T6" fmla="*/ 0 w 816"/>
                  <a:gd name="T7" fmla="*/ 528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30" name="Freeform 62"/>
              <p:cNvSpPr>
                <a:spLocks/>
              </p:cNvSpPr>
              <p:nvPr/>
            </p:nvSpPr>
            <p:spPr bwMode="auto">
              <a:xfrm>
                <a:off x="2456" y="2976"/>
                <a:ext cx="528" cy="432"/>
              </a:xfrm>
              <a:custGeom>
                <a:avLst/>
                <a:gdLst>
                  <a:gd name="T0" fmla="*/ 1 w 816"/>
                  <a:gd name="T1" fmla="*/ 20 h 528"/>
                  <a:gd name="T2" fmla="*/ 1 w 816"/>
                  <a:gd name="T3" fmla="*/ 0 h 528"/>
                  <a:gd name="T4" fmla="*/ 0 w 816"/>
                  <a:gd name="T5" fmla="*/ 0 h 528"/>
                  <a:gd name="T6" fmla="*/ 0 w 816"/>
                  <a:gd name="T7" fmla="*/ 25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31" name="Freeform 63"/>
              <p:cNvSpPr>
                <a:spLocks/>
              </p:cNvSpPr>
              <p:nvPr/>
            </p:nvSpPr>
            <p:spPr bwMode="auto">
              <a:xfrm>
                <a:off x="3656" y="2880"/>
                <a:ext cx="816" cy="528"/>
              </a:xfrm>
              <a:custGeom>
                <a:avLst/>
                <a:gdLst>
                  <a:gd name="T0" fmla="*/ 816 w 816"/>
                  <a:gd name="T1" fmla="*/ 432 h 528"/>
                  <a:gd name="T2" fmla="*/ 816 w 816"/>
                  <a:gd name="T3" fmla="*/ 0 h 528"/>
                  <a:gd name="T4" fmla="*/ 0 w 816"/>
                  <a:gd name="T5" fmla="*/ 0 h 528"/>
                  <a:gd name="T6" fmla="*/ 0 w 816"/>
                  <a:gd name="T7" fmla="*/ 528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32" name="Freeform 64"/>
              <p:cNvSpPr>
                <a:spLocks/>
              </p:cNvSpPr>
              <p:nvPr/>
            </p:nvSpPr>
            <p:spPr bwMode="auto">
              <a:xfrm>
                <a:off x="3896" y="2976"/>
                <a:ext cx="528" cy="432"/>
              </a:xfrm>
              <a:custGeom>
                <a:avLst/>
                <a:gdLst>
                  <a:gd name="T0" fmla="*/ 1 w 816"/>
                  <a:gd name="T1" fmla="*/ 20 h 528"/>
                  <a:gd name="T2" fmla="*/ 1 w 816"/>
                  <a:gd name="T3" fmla="*/ 0 h 528"/>
                  <a:gd name="T4" fmla="*/ 0 w 816"/>
                  <a:gd name="T5" fmla="*/ 0 h 528"/>
                  <a:gd name="T6" fmla="*/ 0 w 816"/>
                  <a:gd name="T7" fmla="*/ 25 h 52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16"/>
                  <a:gd name="T13" fmla="*/ 0 h 528"/>
                  <a:gd name="T14" fmla="*/ 816 w 816"/>
                  <a:gd name="T15" fmla="*/ 528 h 52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16" h="528">
                    <a:moveTo>
                      <a:pt x="816" y="432"/>
                    </a:moveTo>
                    <a:lnTo>
                      <a:pt x="816" y="0"/>
                    </a:lnTo>
                    <a:lnTo>
                      <a:pt x="0" y="0"/>
                    </a:lnTo>
                    <a:lnTo>
                      <a:pt x="0" y="528"/>
                    </a:lnTo>
                  </a:path>
                </a:pathLst>
              </a:custGeom>
              <a:noFill/>
              <a:ln w="254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33" name="Freeform 65"/>
              <p:cNvSpPr>
                <a:spLocks/>
              </p:cNvSpPr>
              <p:nvPr/>
            </p:nvSpPr>
            <p:spPr bwMode="auto">
              <a:xfrm>
                <a:off x="536" y="2592"/>
                <a:ext cx="432" cy="1008"/>
              </a:xfrm>
              <a:custGeom>
                <a:avLst/>
                <a:gdLst>
                  <a:gd name="T0" fmla="*/ 432 w 432"/>
                  <a:gd name="T1" fmla="*/ 768 h 1008"/>
                  <a:gd name="T2" fmla="*/ 432 w 432"/>
                  <a:gd name="T3" fmla="*/ 1008 h 1008"/>
                  <a:gd name="T4" fmla="*/ 192 w 432"/>
                  <a:gd name="T5" fmla="*/ 1008 h 1008"/>
                  <a:gd name="T6" fmla="*/ 192 w 432"/>
                  <a:gd name="T7" fmla="*/ 816 h 1008"/>
                  <a:gd name="T8" fmla="*/ 192 w 432"/>
                  <a:gd name="T9" fmla="*/ 1008 h 1008"/>
                  <a:gd name="T10" fmla="*/ 0 w 432"/>
                  <a:gd name="T11" fmla="*/ 1008 h 1008"/>
                  <a:gd name="T12" fmla="*/ 0 w 432"/>
                  <a:gd name="T13" fmla="*/ 0 h 10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2"/>
                  <a:gd name="T22" fmla="*/ 0 h 1008"/>
                  <a:gd name="T23" fmla="*/ 432 w 432"/>
                  <a:gd name="T24" fmla="*/ 1008 h 10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2" h="1008">
                    <a:moveTo>
                      <a:pt x="432" y="768"/>
                    </a:moveTo>
                    <a:lnTo>
                      <a:pt x="432" y="1008"/>
                    </a:lnTo>
                    <a:lnTo>
                      <a:pt x="192" y="1008"/>
                    </a:lnTo>
                    <a:lnTo>
                      <a:pt x="192" y="816"/>
                    </a:lnTo>
                    <a:lnTo>
                      <a:pt x="192" y="1008"/>
                    </a:lnTo>
                    <a:lnTo>
                      <a:pt x="0" y="1008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34" name="AutoShape 66"/>
              <p:cNvSpPr>
                <a:spLocks noChangeArrowheads="1"/>
              </p:cNvSpPr>
              <p:nvPr/>
            </p:nvSpPr>
            <p:spPr bwMode="auto">
              <a:xfrm>
                <a:off x="632" y="3312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35" name="AutoShape 67"/>
              <p:cNvSpPr>
                <a:spLocks noChangeArrowheads="1"/>
              </p:cNvSpPr>
              <p:nvPr/>
            </p:nvSpPr>
            <p:spPr bwMode="auto">
              <a:xfrm>
                <a:off x="872" y="3312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36" name="Freeform 68"/>
              <p:cNvSpPr>
                <a:spLocks/>
              </p:cNvSpPr>
              <p:nvPr/>
            </p:nvSpPr>
            <p:spPr bwMode="auto">
              <a:xfrm>
                <a:off x="2024" y="2592"/>
                <a:ext cx="432" cy="1008"/>
              </a:xfrm>
              <a:custGeom>
                <a:avLst/>
                <a:gdLst>
                  <a:gd name="T0" fmla="*/ 432 w 432"/>
                  <a:gd name="T1" fmla="*/ 768 h 1008"/>
                  <a:gd name="T2" fmla="*/ 432 w 432"/>
                  <a:gd name="T3" fmla="*/ 1008 h 1008"/>
                  <a:gd name="T4" fmla="*/ 192 w 432"/>
                  <a:gd name="T5" fmla="*/ 1008 h 1008"/>
                  <a:gd name="T6" fmla="*/ 192 w 432"/>
                  <a:gd name="T7" fmla="*/ 816 h 1008"/>
                  <a:gd name="T8" fmla="*/ 192 w 432"/>
                  <a:gd name="T9" fmla="*/ 1008 h 1008"/>
                  <a:gd name="T10" fmla="*/ 0 w 432"/>
                  <a:gd name="T11" fmla="*/ 1008 h 1008"/>
                  <a:gd name="T12" fmla="*/ 0 w 432"/>
                  <a:gd name="T13" fmla="*/ 0 h 10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2"/>
                  <a:gd name="T22" fmla="*/ 0 h 1008"/>
                  <a:gd name="T23" fmla="*/ 432 w 432"/>
                  <a:gd name="T24" fmla="*/ 1008 h 10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2" h="1008">
                    <a:moveTo>
                      <a:pt x="432" y="768"/>
                    </a:moveTo>
                    <a:lnTo>
                      <a:pt x="432" y="1008"/>
                    </a:lnTo>
                    <a:lnTo>
                      <a:pt x="192" y="1008"/>
                    </a:lnTo>
                    <a:lnTo>
                      <a:pt x="192" y="816"/>
                    </a:lnTo>
                    <a:lnTo>
                      <a:pt x="192" y="1008"/>
                    </a:lnTo>
                    <a:lnTo>
                      <a:pt x="0" y="1008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37" name="AutoShape 69"/>
              <p:cNvSpPr>
                <a:spLocks noChangeArrowheads="1"/>
              </p:cNvSpPr>
              <p:nvPr/>
            </p:nvSpPr>
            <p:spPr bwMode="auto">
              <a:xfrm>
                <a:off x="2120" y="3312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38" name="AutoShape 70"/>
              <p:cNvSpPr>
                <a:spLocks noChangeArrowheads="1"/>
              </p:cNvSpPr>
              <p:nvPr/>
            </p:nvSpPr>
            <p:spPr bwMode="auto">
              <a:xfrm>
                <a:off x="2360" y="3312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39" name="Freeform 71"/>
              <p:cNvSpPr>
                <a:spLocks/>
              </p:cNvSpPr>
              <p:nvPr/>
            </p:nvSpPr>
            <p:spPr bwMode="auto">
              <a:xfrm>
                <a:off x="3464" y="2592"/>
                <a:ext cx="432" cy="1008"/>
              </a:xfrm>
              <a:custGeom>
                <a:avLst/>
                <a:gdLst>
                  <a:gd name="T0" fmla="*/ 432 w 432"/>
                  <a:gd name="T1" fmla="*/ 768 h 1008"/>
                  <a:gd name="T2" fmla="*/ 432 w 432"/>
                  <a:gd name="T3" fmla="*/ 1008 h 1008"/>
                  <a:gd name="T4" fmla="*/ 192 w 432"/>
                  <a:gd name="T5" fmla="*/ 1008 h 1008"/>
                  <a:gd name="T6" fmla="*/ 192 w 432"/>
                  <a:gd name="T7" fmla="*/ 816 h 1008"/>
                  <a:gd name="T8" fmla="*/ 192 w 432"/>
                  <a:gd name="T9" fmla="*/ 1008 h 1008"/>
                  <a:gd name="T10" fmla="*/ 0 w 432"/>
                  <a:gd name="T11" fmla="*/ 1008 h 1008"/>
                  <a:gd name="T12" fmla="*/ 0 w 432"/>
                  <a:gd name="T13" fmla="*/ 0 h 10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2"/>
                  <a:gd name="T22" fmla="*/ 0 h 1008"/>
                  <a:gd name="T23" fmla="*/ 432 w 432"/>
                  <a:gd name="T24" fmla="*/ 1008 h 10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2" h="1008">
                    <a:moveTo>
                      <a:pt x="432" y="768"/>
                    </a:moveTo>
                    <a:lnTo>
                      <a:pt x="432" y="1008"/>
                    </a:lnTo>
                    <a:lnTo>
                      <a:pt x="192" y="1008"/>
                    </a:lnTo>
                    <a:lnTo>
                      <a:pt x="192" y="816"/>
                    </a:lnTo>
                    <a:lnTo>
                      <a:pt x="192" y="1008"/>
                    </a:lnTo>
                    <a:lnTo>
                      <a:pt x="0" y="1008"/>
                    </a:ln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40" name="AutoShape 72"/>
              <p:cNvSpPr>
                <a:spLocks noChangeArrowheads="1"/>
              </p:cNvSpPr>
              <p:nvPr/>
            </p:nvSpPr>
            <p:spPr bwMode="auto">
              <a:xfrm>
                <a:off x="3560" y="3312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41" name="AutoShape 73"/>
              <p:cNvSpPr>
                <a:spLocks noChangeArrowheads="1"/>
              </p:cNvSpPr>
              <p:nvPr/>
            </p:nvSpPr>
            <p:spPr bwMode="auto">
              <a:xfrm>
                <a:off x="3800" y="3312"/>
                <a:ext cx="192" cy="192"/>
              </a:xfrm>
              <a:prstGeom prst="flowChartSummingJunction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sp>
            <p:nvSpPr>
              <p:cNvPr id="88142" name="Line 74"/>
              <p:cNvSpPr>
                <a:spLocks noChangeShapeType="1"/>
              </p:cNvSpPr>
              <p:nvPr/>
            </p:nvSpPr>
            <p:spPr bwMode="auto">
              <a:xfrm>
                <a:off x="488" y="2784"/>
                <a:ext cx="4888" cy="0"/>
              </a:xfrm>
              <a:prstGeom prst="line">
                <a:avLst/>
              </a:prstGeom>
              <a:noFill/>
              <a:ln w="38100">
                <a:pattFill prst="solidDmnd">
                  <a:fgClr>
                    <a:srgbClr val="FFFF00"/>
                  </a:fgClr>
                  <a:bgClr>
                    <a:srgbClr val="66FF33"/>
                  </a:bgClr>
                </a:patt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pSp>
            <p:nvGrpSpPr>
              <p:cNvPr id="88143" name="Group 75"/>
              <p:cNvGrpSpPr>
                <a:grpSpLocks/>
              </p:cNvGrpSpPr>
              <p:nvPr/>
            </p:nvGrpSpPr>
            <p:grpSpPr bwMode="auto">
              <a:xfrm>
                <a:off x="344" y="2400"/>
                <a:ext cx="198" cy="327"/>
                <a:chOff x="192" y="672"/>
                <a:chExt cx="192" cy="327"/>
              </a:xfrm>
            </p:grpSpPr>
            <p:sp>
              <p:nvSpPr>
                <p:cNvPr id="88148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192" y="777"/>
                  <a:ext cx="19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de-DE" sz="800">
                      <a:solidFill>
                        <a:srgbClr val="6699FF"/>
                      </a:solidFill>
                      <a:latin typeface="Arial" charset="0"/>
                    </a:rPr>
                    <a:t>N</a:t>
                  </a:r>
                  <a:endParaRPr lang="de-DE" sz="800" b="0">
                    <a:solidFill>
                      <a:srgbClr val="6699FF"/>
                    </a:solidFill>
                    <a:latin typeface="Arial" charset="0"/>
                  </a:endParaRPr>
                </a:p>
              </p:txBody>
            </p:sp>
            <p:sp>
              <p:nvSpPr>
                <p:cNvPr id="88149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92" y="864"/>
                  <a:ext cx="19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de-DE" sz="800">
                      <a:solidFill>
                        <a:srgbClr val="F81902"/>
                      </a:solidFill>
                      <a:latin typeface="Arial" charset="0"/>
                    </a:rPr>
                    <a:t>D</a:t>
                  </a:r>
                  <a:endParaRPr lang="de-DE" sz="800" b="0">
                    <a:solidFill>
                      <a:schemeClr val="tx1"/>
                    </a:solidFill>
                    <a:latin typeface="Arial" charset="0"/>
                  </a:endParaRPr>
                </a:p>
              </p:txBody>
            </p:sp>
            <p:sp>
              <p:nvSpPr>
                <p:cNvPr id="88150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192" y="672"/>
                  <a:ext cx="192" cy="1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bg1"/>
                      </a:solidFill>
                      <a:latin typeface="Verdana" pitchFamily="34" charset="0"/>
                      <a:cs typeface="Arial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de-DE" sz="800">
                      <a:solidFill>
                        <a:schemeClr val="bg2"/>
                      </a:solidFill>
                      <a:latin typeface="Arial" charset="0"/>
                    </a:rPr>
                    <a:t>L</a:t>
                  </a:r>
                  <a:endParaRPr lang="de-DE" sz="800" b="0">
                    <a:solidFill>
                      <a:schemeClr val="bg2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88144" name="Line 79"/>
              <p:cNvSpPr>
                <a:spLocks noChangeShapeType="1"/>
              </p:cNvSpPr>
              <p:nvPr/>
            </p:nvSpPr>
            <p:spPr bwMode="auto">
              <a:xfrm>
                <a:off x="492" y="2496"/>
                <a:ext cx="4596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45" name="Line 80"/>
              <p:cNvSpPr>
                <a:spLocks noChangeShapeType="1"/>
              </p:cNvSpPr>
              <p:nvPr/>
            </p:nvSpPr>
            <p:spPr bwMode="auto">
              <a:xfrm>
                <a:off x="492" y="2592"/>
                <a:ext cx="4692" cy="0"/>
              </a:xfrm>
              <a:prstGeom prst="line">
                <a:avLst/>
              </a:prstGeom>
              <a:noFill/>
              <a:ln w="38100">
                <a:solidFill>
                  <a:srgbClr val="669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46" name="Line 81"/>
              <p:cNvSpPr>
                <a:spLocks noChangeShapeType="1"/>
              </p:cNvSpPr>
              <p:nvPr/>
            </p:nvSpPr>
            <p:spPr bwMode="auto">
              <a:xfrm>
                <a:off x="492" y="2688"/>
                <a:ext cx="4788" cy="0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88147" name="Text Box 82"/>
              <p:cNvSpPr txBox="1">
                <a:spLocks noChangeArrowheads="1"/>
              </p:cNvSpPr>
              <p:nvPr/>
            </p:nvSpPr>
            <p:spPr bwMode="auto">
              <a:xfrm>
                <a:off x="336" y="2697"/>
                <a:ext cx="200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1"/>
                    </a:solidFill>
                    <a:latin typeface="Verdana" pitchFamily="34" charset="0"/>
                    <a:cs typeface="Arial" charset="0"/>
                  </a:defRPr>
                </a:lvl9pPr>
              </a:lstStyle>
              <a:p>
                <a:pPr algn="ctr"/>
                <a:r>
                  <a:rPr lang="de-DE" sz="800">
                    <a:solidFill>
                      <a:srgbClr val="FFFF00"/>
                    </a:solidFill>
                    <a:latin typeface="Arial" charset="0"/>
                  </a:rPr>
                  <a:t>P</a:t>
                </a:r>
                <a:r>
                  <a:rPr lang="de-DE" sz="800">
                    <a:solidFill>
                      <a:srgbClr val="66FF33"/>
                    </a:solidFill>
                    <a:latin typeface="Arial" charset="0"/>
                  </a:rPr>
                  <a:t>E</a:t>
                </a:r>
                <a:endParaRPr lang="de-DE" sz="800" b="0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88499" name="Text Box 83"/>
          <p:cNvSpPr txBox="1">
            <a:spLocks noChangeArrowheads="1"/>
          </p:cNvSpPr>
          <p:nvPr/>
        </p:nvSpPr>
        <p:spPr bwMode="auto">
          <a:xfrm>
            <a:off x="2133600" y="2819400"/>
            <a:ext cx="485775" cy="214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rgbClr val="FF0000"/>
                </a:solidFill>
                <a:latin typeface="Arial" charset="0"/>
              </a:rPr>
              <a:t>ID 005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0" name="Text Box 84"/>
          <p:cNvSpPr txBox="1">
            <a:spLocks noChangeArrowheads="1"/>
          </p:cNvSpPr>
          <p:nvPr/>
        </p:nvSpPr>
        <p:spPr bwMode="auto">
          <a:xfrm>
            <a:off x="4495800" y="2819400"/>
            <a:ext cx="485775" cy="214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rgbClr val="FF0000"/>
                </a:solidFill>
                <a:latin typeface="Arial" charset="0"/>
              </a:rPr>
              <a:t>ID 006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1" name="Text Box 85"/>
          <p:cNvSpPr txBox="1">
            <a:spLocks noChangeArrowheads="1"/>
          </p:cNvSpPr>
          <p:nvPr/>
        </p:nvSpPr>
        <p:spPr bwMode="auto">
          <a:xfrm>
            <a:off x="6781800" y="2819400"/>
            <a:ext cx="485775" cy="214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rgbClr val="FF0000"/>
                </a:solidFill>
                <a:latin typeface="Arial" charset="0"/>
              </a:rPr>
              <a:t>ID 007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2" name="Text Box 86"/>
          <p:cNvSpPr txBox="1">
            <a:spLocks noChangeArrowheads="1"/>
          </p:cNvSpPr>
          <p:nvPr/>
        </p:nvSpPr>
        <p:spPr bwMode="auto">
          <a:xfrm>
            <a:off x="2133600" y="5562600"/>
            <a:ext cx="485775" cy="214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rgbClr val="FF0000"/>
                </a:solidFill>
                <a:latin typeface="Arial" charset="0"/>
              </a:rPr>
              <a:t>ID 015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3" name="Text Box 87"/>
          <p:cNvSpPr txBox="1">
            <a:spLocks noChangeArrowheads="1"/>
          </p:cNvSpPr>
          <p:nvPr/>
        </p:nvSpPr>
        <p:spPr bwMode="auto">
          <a:xfrm>
            <a:off x="4495800" y="5562600"/>
            <a:ext cx="485775" cy="214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rgbClr val="FF0000"/>
                </a:solidFill>
                <a:latin typeface="Arial" charset="0"/>
              </a:rPr>
              <a:t>ID 025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4" name="Text Box 88"/>
          <p:cNvSpPr txBox="1">
            <a:spLocks noChangeArrowheads="1"/>
          </p:cNvSpPr>
          <p:nvPr/>
        </p:nvSpPr>
        <p:spPr bwMode="auto">
          <a:xfrm>
            <a:off x="6781800" y="5562600"/>
            <a:ext cx="485775" cy="214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rgbClr val="FF0000"/>
                </a:solidFill>
                <a:latin typeface="Arial" charset="0"/>
              </a:rPr>
              <a:t>ID 035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5" name="Text Box 89"/>
          <p:cNvSpPr txBox="1">
            <a:spLocks noChangeArrowheads="1"/>
          </p:cNvSpPr>
          <p:nvPr/>
        </p:nvSpPr>
        <p:spPr bwMode="auto">
          <a:xfrm>
            <a:off x="2144713" y="3048000"/>
            <a:ext cx="466725" cy="2159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  <a:latin typeface="Arial" charset="0"/>
              </a:rPr>
              <a:t>G </a:t>
            </a:r>
            <a:r>
              <a:rPr lang="pl-PL" sz="800">
                <a:solidFill>
                  <a:schemeClr val="tx1"/>
                </a:solidFill>
                <a:latin typeface="Arial" charset="0"/>
              </a:rPr>
              <a:t>010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6" name="Text Box 90"/>
          <p:cNvSpPr txBox="1">
            <a:spLocks noChangeArrowheads="1"/>
          </p:cNvSpPr>
          <p:nvPr/>
        </p:nvSpPr>
        <p:spPr bwMode="auto">
          <a:xfrm>
            <a:off x="4506913" y="3048000"/>
            <a:ext cx="466725" cy="2159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  <a:latin typeface="Arial" charset="0"/>
              </a:rPr>
              <a:t>G 0</a:t>
            </a:r>
            <a:r>
              <a:rPr lang="pl-PL" sz="800">
                <a:solidFill>
                  <a:schemeClr val="tx1"/>
                </a:solidFill>
                <a:latin typeface="Arial" charset="0"/>
              </a:rPr>
              <a:t>10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7" name="Text Box 91"/>
          <p:cNvSpPr txBox="1">
            <a:spLocks noChangeArrowheads="1"/>
          </p:cNvSpPr>
          <p:nvPr/>
        </p:nvSpPr>
        <p:spPr bwMode="auto">
          <a:xfrm>
            <a:off x="6792913" y="3048000"/>
            <a:ext cx="466725" cy="2159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  <a:latin typeface="Arial" charset="0"/>
              </a:rPr>
              <a:t>G 0</a:t>
            </a:r>
            <a:r>
              <a:rPr lang="pl-PL" sz="800">
                <a:solidFill>
                  <a:schemeClr val="tx1"/>
                </a:solidFill>
                <a:latin typeface="Arial" charset="0"/>
              </a:rPr>
              <a:t>10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8" name="Text Box 92"/>
          <p:cNvSpPr txBox="1">
            <a:spLocks noChangeArrowheads="1"/>
          </p:cNvSpPr>
          <p:nvPr/>
        </p:nvSpPr>
        <p:spPr bwMode="auto">
          <a:xfrm>
            <a:off x="2144713" y="5791200"/>
            <a:ext cx="466725" cy="2159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  <a:latin typeface="Arial" charset="0"/>
              </a:rPr>
              <a:t>G 0</a:t>
            </a:r>
            <a:r>
              <a:rPr lang="pl-PL" sz="800">
                <a:solidFill>
                  <a:schemeClr val="tx1"/>
                </a:solidFill>
                <a:latin typeface="Arial" charset="0"/>
              </a:rPr>
              <a:t>20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09" name="Text Box 93"/>
          <p:cNvSpPr txBox="1">
            <a:spLocks noChangeArrowheads="1"/>
          </p:cNvSpPr>
          <p:nvPr/>
        </p:nvSpPr>
        <p:spPr bwMode="auto">
          <a:xfrm>
            <a:off x="4506913" y="5791200"/>
            <a:ext cx="466725" cy="2159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  <a:latin typeface="Arial" charset="0"/>
              </a:rPr>
              <a:t>G 0</a:t>
            </a:r>
            <a:r>
              <a:rPr lang="pl-PL" sz="800">
                <a:solidFill>
                  <a:schemeClr val="tx1"/>
                </a:solidFill>
                <a:latin typeface="Arial" charset="0"/>
              </a:rPr>
              <a:t>20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10" name="Text Box 94"/>
          <p:cNvSpPr txBox="1">
            <a:spLocks noChangeArrowheads="1"/>
          </p:cNvSpPr>
          <p:nvPr/>
        </p:nvSpPr>
        <p:spPr bwMode="auto">
          <a:xfrm>
            <a:off x="6792913" y="5791200"/>
            <a:ext cx="466725" cy="215900"/>
          </a:xfrm>
          <a:prstGeom prst="rect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800">
                <a:solidFill>
                  <a:schemeClr val="tx1"/>
                </a:solidFill>
                <a:latin typeface="Arial" charset="0"/>
              </a:rPr>
              <a:t>G 0</a:t>
            </a:r>
            <a:r>
              <a:rPr lang="pl-PL" sz="800">
                <a:solidFill>
                  <a:schemeClr val="tx1"/>
                </a:solidFill>
                <a:latin typeface="Arial" charset="0"/>
              </a:rPr>
              <a:t>20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11" name="Text Box 95"/>
          <p:cNvSpPr txBox="1">
            <a:spLocks noChangeArrowheads="1"/>
          </p:cNvSpPr>
          <p:nvPr/>
        </p:nvSpPr>
        <p:spPr bwMode="auto">
          <a:xfrm>
            <a:off x="400050" y="3184525"/>
            <a:ext cx="1428750" cy="5492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de-DE" sz="1000">
                <a:solidFill>
                  <a:schemeClr val="tx1"/>
                </a:solidFill>
                <a:latin typeface="Arial" charset="0"/>
              </a:rPr>
              <a:t>Grup</a:t>
            </a:r>
            <a:r>
              <a:rPr lang="pl-PL" sz="1000">
                <a:solidFill>
                  <a:schemeClr val="tx1"/>
                </a:solidFill>
                <a:latin typeface="Arial" charset="0"/>
              </a:rPr>
              <a:t>a</a:t>
            </a:r>
            <a:r>
              <a:rPr lang="de-DE" sz="1000">
                <a:solidFill>
                  <a:schemeClr val="tx1"/>
                </a:solidFill>
                <a:latin typeface="Arial" charset="0"/>
              </a:rPr>
              <a:t> 0</a:t>
            </a:r>
            <a:r>
              <a:rPr lang="pl-PL" sz="1000">
                <a:solidFill>
                  <a:schemeClr val="tx1"/>
                </a:solidFill>
                <a:latin typeface="Arial" charset="0"/>
              </a:rPr>
              <a:t>10</a:t>
            </a:r>
            <a:r>
              <a:rPr lang="de-DE" sz="100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algn="ctr"/>
            <a:r>
              <a:rPr lang="pl-PL" sz="1000">
                <a:solidFill>
                  <a:schemeClr val="tx1"/>
                </a:solidFill>
                <a:latin typeface="Arial" charset="0"/>
              </a:rPr>
              <a:t>Wyjście</a:t>
            </a:r>
            <a:r>
              <a:rPr lang="de-DE" sz="1000">
                <a:solidFill>
                  <a:schemeClr val="tx1"/>
                </a:solidFill>
                <a:latin typeface="Arial" charset="0"/>
              </a:rPr>
              <a:t> 1 100 %</a:t>
            </a:r>
          </a:p>
          <a:p>
            <a:pPr algn="ctr"/>
            <a:r>
              <a:rPr lang="de-DE" sz="1000">
                <a:solidFill>
                  <a:schemeClr val="tx1"/>
                </a:solidFill>
                <a:latin typeface="Arial" charset="0"/>
              </a:rPr>
              <a:t>Ramp</a:t>
            </a:r>
            <a:r>
              <a:rPr lang="pl-PL" sz="1000">
                <a:solidFill>
                  <a:schemeClr val="tx1"/>
                </a:solidFill>
                <a:latin typeface="Arial" charset="0"/>
              </a:rPr>
              <a:t>a</a:t>
            </a:r>
            <a:r>
              <a:rPr lang="de-DE" sz="1000">
                <a:solidFill>
                  <a:schemeClr val="tx1"/>
                </a:solidFill>
                <a:latin typeface="Arial" charset="0"/>
              </a:rPr>
              <a:t> 1</a:t>
            </a:r>
            <a:endParaRPr lang="de-DE" sz="140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88512" name="Line 96"/>
          <p:cNvSpPr>
            <a:spLocks noChangeShapeType="1"/>
          </p:cNvSpPr>
          <p:nvPr/>
        </p:nvSpPr>
        <p:spPr bwMode="auto">
          <a:xfrm>
            <a:off x="762000" y="4267200"/>
            <a:ext cx="7620000" cy="0"/>
          </a:xfrm>
          <a:prstGeom prst="line">
            <a:avLst/>
          </a:prstGeom>
          <a:noFill/>
          <a:ln w="38100">
            <a:pattFill prst="dkVert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13" name="Line 97"/>
          <p:cNvSpPr>
            <a:spLocks noChangeShapeType="1"/>
          </p:cNvSpPr>
          <p:nvPr/>
        </p:nvSpPr>
        <p:spPr bwMode="auto">
          <a:xfrm>
            <a:off x="2819400" y="4267200"/>
            <a:ext cx="0" cy="990600"/>
          </a:xfrm>
          <a:prstGeom prst="line">
            <a:avLst/>
          </a:prstGeom>
          <a:noFill/>
          <a:ln w="38100">
            <a:pattFill prst="dkHorz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14" name="Freeform 98"/>
          <p:cNvSpPr>
            <a:spLocks/>
          </p:cNvSpPr>
          <p:nvPr/>
        </p:nvSpPr>
        <p:spPr bwMode="auto">
          <a:xfrm>
            <a:off x="5191125" y="4267200"/>
            <a:ext cx="1588" cy="981075"/>
          </a:xfrm>
          <a:custGeom>
            <a:avLst/>
            <a:gdLst>
              <a:gd name="T0" fmla="*/ 0 w 1"/>
              <a:gd name="T1" fmla="*/ 0 h 618"/>
              <a:gd name="T2" fmla="*/ 0 w 1"/>
              <a:gd name="T3" fmla="*/ 2147483647 h 618"/>
              <a:gd name="T4" fmla="*/ 0 60000 65536"/>
              <a:gd name="T5" fmla="*/ 0 60000 65536"/>
              <a:gd name="T6" fmla="*/ 0 w 1"/>
              <a:gd name="T7" fmla="*/ 0 h 618"/>
              <a:gd name="T8" fmla="*/ 1 w 1"/>
              <a:gd name="T9" fmla="*/ 618 h 61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618">
                <a:moveTo>
                  <a:pt x="0" y="0"/>
                </a:moveTo>
                <a:lnTo>
                  <a:pt x="0" y="618"/>
                </a:lnTo>
              </a:path>
            </a:pathLst>
          </a:custGeom>
          <a:noFill/>
          <a:ln w="38100">
            <a:pattFill prst="dkHorz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15" name="Line 99"/>
          <p:cNvSpPr>
            <a:spLocks noChangeShapeType="1"/>
          </p:cNvSpPr>
          <p:nvPr/>
        </p:nvSpPr>
        <p:spPr bwMode="auto">
          <a:xfrm>
            <a:off x="7467600" y="4267200"/>
            <a:ext cx="0" cy="990600"/>
          </a:xfrm>
          <a:prstGeom prst="line">
            <a:avLst/>
          </a:prstGeom>
          <a:noFill/>
          <a:ln w="38100">
            <a:pattFill prst="dkHorz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16" name="Line 100"/>
          <p:cNvSpPr>
            <a:spLocks noChangeShapeType="1"/>
          </p:cNvSpPr>
          <p:nvPr/>
        </p:nvSpPr>
        <p:spPr bwMode="auto">
          <a:xfrm>
            <a:off x="8382000" y="1524000"/>
            <a:ext cx="0" cy="4800600"/>
          </a:xfrm>
          <a:prstGeom prst="line">
            <a:avLst/>
          </a:prstGeom>
          <a:noFill/>
          <a:ln w="38100">
            <a:pattFill prst="dkHorz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188517" name="Line 101"/>
          <p:cNvSpPr>
            <a:spLocks noChangeShapeType="1"/>
          </p:cNvSpPr>
          <p:nvPr/>
        </p:nvSpPr>
        <p:spPr bwMode="auto">
          <a:xfrm>
            <a:off x="762000" y="1524000"/>
            <a:ext cx="7848600" cy="0"/>
          </a:xfrm>
          <a:prstGeom prst="line">
            <a:avLst/>
          </a:prstGeom>
          <a:noFill/>
          <a:ln w="38100">
            <a:pattFill prst="dkVert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188518" name="Line 102"/>
          <p:cNvSpPr>
            <a:spLocks noChangeShapeType="1"/>
          </p:cNvSpPr>
          <p:nvPr/>
        </p:nvSpPr>
        <p:spPr bwMode="auto">
          <a:xfrm>
            <a:off x="7467600" y="1524000"/>
            <a:ext cx="0" cy="990600"/>
          </a:xfrm>
          <a:prstGeom prst="line">
            <a:avLst/>
          </a:prstGeom>
          <a:noFill/>
          <a:ln w="38100">
            <a:pattFill prst="dkHorz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19" name="Line 103"/>
          <p:cNvSpPr>
            <a:spLocks noChangeShapeType="1"/>
          </p:cNvSpPr>
          <p:nvPr/>
        </p:nvSpPr>
        <p:spPr bwMode="auto">
          <a:xfrm>
            <a:off x="5181600" y="1524000"/>
            <a:ext cx="0" cy="990600"/>
          </a:xfrm>
          <a:prstGeom prst="line">
            <a:avLst/>
          </a:prstGeom>
          <a:noFill/>
          <a:ln w="38100">
            <a:pattFill prst="dkHorz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20" name="Line 104"/>
          <p:cNvSpPr>
            <a:spLocks noChangeShapeType="1"/>
          </p:cNvSpPr>
          <p:nvPr/>
        </p:nvSpPr>
        <p:spPr bwMode="auto">
          <a:xfrm>
            <a:off x="2819400" y="1524000"/>
            <a:ext cx="0" cy="990600"/>
          </a:xfrm>
          <a:prstGeom prst="line">
            <a:avLst/>
          </a:prstGeom>
          <a:noFill/>
          <a:ln w="38100">
            <a:pattFill prst="dkHorz">
              <a:fgClr>
                <a:srgbClr val="FF0000"/>
              </a:fgClr>
              <a:bgClr>
                <a:srgbClr val="FFFF00"/>
              </a:bgClr>
            </a:patt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21" name="Freeform 105"/>
          <p:cNvSpPr>
            <a:spLocks/>
          </p:cNvSpPr>
          <p:nvPr/>
        </p:nvSpPr>
        <p:spPr bwMode="auto">
          <a:xfrm>
            <a:off x="6172200" y="1971675"/>
            <a:ext cx="838200" cy="544513"/>
          </a:xfrm>
          <a:custGeom>
            <a:avLst/>
            <a:gdLst>
              <a:gd name="T0" fmla="*/ 2147483647 w 528"/>
              <a:gd name="T1" fmla="*/ 2147483647 h 343"/>
              <a:gd name="T2" fmla="*/ 2147483647 w 528"/>
              <a:gd name="T3" fmla="*/ 0 h 343"/>
              <a:gd name="T4" fmla="*/ 0 w 528"/>
              <a:gd name="T5" fmla="*/ 2147483647 h 343"/>
              <a:gd name="T6" fmla="*/ 0 w 528"/>
              <a:gd name="T7" fmla="*/ 2147483647 h 343"/>
              <a:gd name="T8" fmla="*/ 0 60000 65536"/>
              <a:gd name="T9" fmla="*/ 0 60000 65536"/>
              <a:gd name="T10" fmla="*/ 0 60000 65536"/>
              <a:gd name="T11" fmla="*/ 0 60000 65536"/>
              <a:gd name="T12" fmla="*/ 0 w 528"/>
              <a:gd name="T13" fmla="*/ 0 h 343"/>
              <a:gd name="T14" fmla="*/ 528 w 528"/>
              <a:gd name="T15" fmla="*/ 343 h 3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" h="343">
                <a:moveTo>
                  <a:pt x="528" y="342"/>
                </a:moveTo>
                <a:lnTo>
                  <a:pt x="528" y="0"/>
                </a:lnTo>
                <a:lnTo>
                  <a:pt x="0" y="6"/>
                </a:lnTo>
                <a:lnTo>
                  <a:pt x="0" y="343"/>
                </a:ln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22" name="Freeform 106"/>
          <p:cNvSpPr>
            <a:spLocks/>
          </p:cNvSpPr>
          <p:nvPr/>
        </p:nvSpPr>
        <p:spPr bwMode="auto">
          <a:xfrm>
            <a:off x="3886200" y="1981200"/>
            <a:ext cx="838200" cy="544513"/>
          </a:xfrm>
          <a:custGeom>
            <a:avLst/>
            <a:gdLst>
              <a:gd name="T0" fmla="*/ 2147483647 w 528"/>
              <a:gd name="T1" fmla="*/ 2147483647 h 343"/>
              <a:gd name="T2" fmla="*/ 2147483647 w 528"/>
              <a:gd name="T3" fmla="*/ 0 h 343"/>
              <a:gd name="T4" fmla="*/ 0 w 528"/>
              <a:gd name="T5" fmla="*/ 2147483647 h 343"/>
              <a:gd name="T6" fmla="*/ 0 w 528"/>
              <a:gd name="T7" fmla="*/ 2147483647 h 343"/>
              <a:gd name="T8" fmla="*/ 0 60000 65536"/>
              <a:gd name="T9" fmla="*/ 0 60000 65536"/>
              <a:gd name="T10" fmla="*/ 0 60000 65536"/>
              <a:gd name="T11" fmla="*/ 0 60000 65536"/>
              <a:gd name="T12" fmla="*/ 0 w 528"/>
              <a:gd name="T13" fmla="*/ 0 h 343"/>
              <a:gd name="T14" fmla="*/ 528 w 528"/>
              <a:gd name="T15" fmla="*/ 343 h 3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" h="343">
                <a:moveTo>
                  <a:pt x="528" y="342"/>
                </a:moveTo>
                <a:lnTo>
                  <a:pt x="528" y="0"/>
                </a:lnTo>
                <a:lnTo>
                  <a:pt x="0" y="6"/>
                </a:lnTo>
                <a:lnTo>
                  <a:pt x="0" y="343"/>
                </a:ln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23" name="Freeform 107"/>
          <p:cNvSpPr>
            <a:spLocks/>
          </p:cNvSpPr>
          <p:nvPr/>
        </p:nvSpPr>
        <p:spPr bwMode="auto">
          <a:xfrm>
            <a:off x="1524000" y="1981200"/>
            <a:ext cx="838200" cy="544513"/>
          </a:xfrm>
          <a:custGeom>
            <a:avLst/>
            <a:gdLst>
              <a:gd name="T0" fmla="*/ 2147483647 w 528"/>
              <a:gd name="T1" fmla="*/ 2147483647 h 343"/>
              <a:gd name="T2" fmla="*/ 2147483647 w 528"/>
              <a:gd name="T3" fmla="*/ 0 h 343"/>
              <a:gd name="T4" fmla="*/ 0 w 528"/>
              <a:gd name="T5" fmla="*/ 2147483647 h 343"/>
              <a:gd name="T6" fmla="*/ 0 w 528"/>
              <a:gd name="T7" fmla="*/ 2147483647 h 343"/>
              <a:gd name="T8" fmla="*/ 0 60000 65536"/>
              <a:gd name="T9" fmla="*/ 0 60000 65536"/>
              <a:gd name="T10" fmla="*/ 0 60000 65536"/>
              <a:gd name="T11" fmla="*/ 0 60000 65536"/>
              <a:gd name="T12" fmla="*/ 0 w 528"/>
              <a:gd name="T13" fmla="*/ 0 h 343"/>
              <a:gd name="T14" fmla="*/ 528 w 528"/>
              <a:gd name="T15" fmla="*/ 343 h 34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" h="343">
                <a:moveTo>
                  <a:pt x="528" y="342"/>
                </a:moveTo>
                <a:lnTo>
                  <a:pt x="528" y="0"/>
                </a:lnTo>
                <a:lnTo>
                  <a:pt x="0" y="6"/>
                </a:lnTo>
                <a:lnTo>
                  <a:pt x="0" y="343"/>
                </a:lnTo>
              </a:path>
            </a:pathLst>
          </a:cu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24" name="AutoShape 108"/>
          <p:cNvSpPr>
            <a:spLocks noChangeArrowheads="1"/>
          </p:cNvSpPr>
          <p:nvPr/>
        </p:nvSpPr>
        <p:spPr bwMode="auto">
          <a:xfrm>
            <a:off x="5943600" y="2438400"/>
            <a:ext cx="457200" cy="4572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88525" name="AutoShape 109"/>
          <p:cNvSpPr>
            <a:spLocks noChangeArrowheads="1"/>
          </p:cNvSpPr>
          <p:nvPr/>
        </p:nvSpPr>
        <p:spPr bwMode="auto">
          <a:xfrm>
            <a:off x="3657600" y="2438400"/>
            <a:ext cx="457200" cy="4572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88526" name="AutoShape 110"/>
          <p:cNvSpPr>
            <a:spLocks noChangeArrowheads="1"/>
          </p:cNvSpPr>
          <p:nvPr/>
        </p:nvSpPr>
        <p:spPr bwMode="auto">
          <a:xfrm>
            <a:off x="1295400" y="2438400"/>
            <a:ext cx="457200" cy="4572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88527" name="Line 111"/>
          <p:cNvSpPr>
            <a:spLocks noChangeShapeType="1"/>
          </p:cNvSpPr>
          <p:nvPr/>
        </p:nvSpPr>
        <p:spPr bwMode="auto">
          <a:xfrm>
            <a:off x="762000" y="4267200"/>
            <a:ext cx="7620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28" name="Line 112"/>
          <p:cNvSpPr>
            <a:spLocks noChangeShapeType="1"/>
          </p:cNvSpPr>
          <p:nvPr/>
        </p:nvSpPr>
        <p:spPr bwMode="auto">
          <a:xfrm>
            <a:off x="2819400" y="42672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29" name="Freeform 113"/>
          <p:cNvSpPr>
            <a:spLocks/>
          </p:cNvSpPr>
          <p:nvPr/>
        </p:nvSpPr>
        <p:spPr bwMode="auto">
          <a:xfrm>
            <a:off x="5191125" y="4267200"/>
            <a:ext cx="1588" cy="990600"/>
          </a:xfrm>
          <a:custGeom>
            <a:avLst/>
            <a:gdLst>
              <a:gd name="T0" fmla="*/ 0 w 1"/>
              <a:gd name="T1" fmla="*/ 0 h 624"/>
              <a:gd name="T2" fmla="*/ 0 w 1"/>
              <a:gd name="T3" fmla="*/ 2147483647 h 624"/>
              <a:gd name="T4" fmla="*/ 0 60000 65536"/>
              <a:gd name="T5" fmla="*/ 0 60000 65536"/>
              <a:gd name="T6" fmla="*/ 0 w 1"/>
              <a:gd name="T7" fmla="*/ 0 h 624"/>
              <a:gd name="T8" fmla="*/ 1 w 1"/>
              <a:gd name="T9" fmla="*/ 624 h 62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624">
                <a:moveTo>
                  <a:pt x="0" y="0"/>
                </a:moveTo>
                <a:lnTo>
                  <a:pt x="0" y="624"/>
                </a:lnTo>
              </a:path>
            </a:pathLst>
          </a:cu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30" name="Line 114"/>
          <p:cNvSpPr>
            <a:spLocks noChangeShapeType="1"/>
          </p:cNvSpPr>
          <p:nvPr/>
        </p:nvSpPr>
        <p:spPr bwMode="auto">
          <a:xfrm>
            <a:off x="7467600" y="42672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31" name="Line 115"/>
          <p:cNvSpPr>
            <a:spLocks noChangeShapeType="1"/>
          </p:cNvSpPr>
          <p:nvPr/>
        </p:nvSpPr>
        <p:spPr bwMode="auto">
          <a:xfrm>
            <a:off x="8382000" y="1524000"/>
            <a:ext cx="0" cy="480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188532" name="Line 116"/>
          <p:cNvSpPr>
            <a:spLocks noChangeShapeType="1"/>
          </p:cNvSpPr>
          <p:nvPr/>
        </p:nvSpPr>
        <p:spPr bwMode="auto">
          <a:xfrm flipH="1">
            <a:off x="762000" y="1524000"/>
            <a:ext cx="7848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33" name="Line 117"/>
          <p:cNvSpPr>
            <a:spLocks noChangeShapeType="1"/>
          </p:cNvSpPr>
          <p:nvPr/>
        </p:nvSpPr>
        <p:spPr bwMode="auto">
          <a:xfrm>
            <a:off x="7467600" y="15240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34" name="Line 118"/>
          <p:cNvSpPr>
            <a:spLocks noChangeShapeType="1"/>
          </p:cNvSpPr>
          <p:nvPr/>
        </p:nvSpPr>
        <p:spPr bwMode="auto">
          <a:xfrm>
            <a:off x="5181600" y="15240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88535" name="Line 119"/>
          <p:cNvSpPr>
            <a:spLocks noChangeShapeType="1"/>
          </p:cNvSpPr>
          <p:nvPr/>
        </p:nvSpPr>
        <p:spPr bwMode="auto">
          <a:xfrm>
            <a:off x="2819400" y="15240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grpSp>
        <p:nvGrpSpPr>
          <p:cNvPr id="88105" name="Group 121"/>
          <p:cNvGrpSpPr>
            <a:grpSpLocks/>
          </p:cNvGrpSpPr>
          <p:nvPr/>
        </p:nvGrpSpPr>
        <p:grpSpPr bwMode="auto">
          <a:xfrm>
            <a:off x="455613" y="6578600"/>
            <a:ext cx="8593137" cy="274638"/>
            <a:chOff x="288" y="4147"/>
            <a:chExt cx="5413" cy="173"/>
          </a:xfrm>
        </p:grpSpPr>
        <p:sp>
          <p:nvSpPr>
            <p:cNvPr id="88107" name="Line 122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88108" name="Text Box 123"/>
            <p:cNvSpPr txBox="1">
              <a:spLocks noChangeArrowheads="1"/>
            </p:cNvSpPr>
            <p:nvPr/>
          </p:nvSpPr>
          <p:spPr bwMode="auto">
            <a:xfrm>
              <a:off x="5186" y="4147"/>
              <a:ext cx="51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endParaRPr lang="de-DE" sz="1200" b="0">
                <a:solidFill>
                  <a:srgbClr val="FFFF00"/>
                </a:solidFill>
                <a:latin typeface="Arial" charset="0"/>
              </a:endParaRPr>
            </a:p>
          </p:txBody>
        </p:sp>
      </p:grpSp>
      <p:pic>
        <p:nvPicPr>
          <p:cNvPr id="88106" name="Obraz 125" descr="logo lcn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8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8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8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8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8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8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8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8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8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8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8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8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8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8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6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8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8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51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8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8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56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8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8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61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8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8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8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8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8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8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88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88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88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8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188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86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88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88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8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88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121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8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8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126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188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2300"/>
                            </p:stCondLst>
                            <p:childTnLst>
                              <p:par>
                                <p:cTn id="1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88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88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88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37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188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143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88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88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16400"/>
                            </p:stCondLst>
                            <p:childTnLst>
                              <p:par>
                                <p:cTn id="151" presetID="22" presetClass="entr" presetSubtype="4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8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7300"/>
                            </p:stCondLst>
                            <p:childTnLst>
                              <p:par>
                                <p:cTn id="155" presetID="22" presetClass="entr" presetSubtype="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500"/>
                                        <p:tgtEl>
                                          <p:spTgt spid="188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8200"/>
                            </p:stCondLst>
                            <p:childTnLst>
                              <p:par>
                                <p:cTn id="159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188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9100"/>
                            </p:stCondLst>
                            <p:childTnLst>
                              <p:par>
                                <p:cTn id="163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188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7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18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99" grpId="0" animBg="1" autoUpdateAnimBg="0"/>
      <p:bldP spid="188500" grpId="0" animBg="1" autoUpdateAnimBg="0"/>
      <p:bldP spid="188501" grpId="0" animBg="1" autoUpdateAnimBg="0"/>
      <p:bldP spid="188502" grpId="0" animBg="1" autoUpdateAnimBg="0"/>
      <p:bldP spid="188503" grpId="0" animBg="1" autoUpdateAnimBg="0"/>
      <p:bldP spid="188504" grpId="0" animBg="1" autoUpdateAnimBg="0"/>
      <p:bldP spid="188505" grpId="0" animBg="1" autoUpdateAnimBg="0"/>
      <p:bldP spid="188506" grpId="0" animBg="1" autoUpdateAnimBg="0"/>
      <p:bldP spid="188507" grpId="0" animBg="1" autoUpdateAnimBg="0"/>
      <p:bldP spid="188508" grpId="0" animBg="1" autoUpdateAnimBg="0"/>
      <p:bldP spid="188509" grpId="0" animBg="1" autoUpdateAnimBg="0"/>
      <p:bldP spid="188510" grpId="0" animBg="1" autoUpdateAnimBg="0"/>
      <p:bldP spid="188511" grpId="0" animBg="1" autoUpdateAnimBg="0"/>
      <p:bldP spid="188512" grpId="0" animBg="1"/>
      <p:bldP spid="188513" grpId="0" animBg="1"/>
      <p:bldP spid="188514" grpId="0" animBg="1"/>
      <p:bldP spid="188515" grpId="0" animBg="1"/>
      <p:bldP spid="188516" grpId="0" animBg="1"/>
      <p:bldP spid="188517" grpId="0" animBg="1"/>
      <p:bldP spid="188518" grpId="0" animBg="1"/>
      <p:bldP spid="188519" grpId="0" animBg="1"/>
      <p:bldP spid="188520" grpId="0" animBg="1"/>
      <p:bldP spid="188521" grpId="0" animBg="1"/>
      <p:bldP spid="188522" grpId="0" animBg="1"/>
      <p:bldP spid="188523" grpId="0" animBg="1"/>
      <p:bldP spid="188524" grpId="0" animBg="1"/>
      <p:bldP spid="188525" grpId="0" animBg="1"/>
      <p:bldP spid="188526" grpId="0" animBg="1"/>
      <p:bldP spid="188527" grpId="0" animBg="1"/>
      <p:bldP spid="188528" grpId="0" animBg="1"/>
      <p:bldP spid="188529" grpId="0" animBg="1"/>
      <p:bldP spid="188530" grpId="0" animBg="1"/>
      <p:bldP spid="188531" grpId="0" animBg="1"/>
      <p:bldP spid="188532" grpId="0" animBg="1"/>
      <p:bldP spid="188533" grpId="0" animBg="1"/>
      <p:bldP spid="188534" grpId="0" animBg="1"/>
      <p:bldP spid="18853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628775"/>
            <a:ext cx="8229600" cy="3313113"/>
          </a:xfrm>
        </p:spPr>
        <p:txBody>
          <a:bodyPr/>
          <a:lstStyle/>
          <a:p>
            <a:pPr eaLnBrk="1" hangingPunct="1"/>
            <a:r>
              <a:rPr lang="pl-PL" sz="5400" b="1">
                <a:solidFill>
                  <a:schemeClr val="tx1"/>
                </a:solidFill>
              </a:rPr>
              <a:t>Przykłady projektowania</a:t>
            </a:r>
            <a:endParaRPr lang="pl-PL" sz="7200" b="1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63BA12E-C0AF-8F6C-4ED1-34C7CC308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  <p:transition advClick="0">
    <p:push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35A7DE-3439-2E8E-0525-D0F79F83D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89CEC4F-66E1-0786-DB11-4F279976B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0050"/>
      </p:ext>
    </p:extLst>
  </p:cSld>
  <p:clrMapOvr>
    <a:masterClrMapping/>
  </p:clrMapOvr>
  <p:transition advClick="0">
    <p:push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skyline"/>
          <p:cNvPicPr>
            <a:picLocks noChangeAspect="1" noChangeArrowheads="1"/>
          </p:cNvPicPr>
          <p:nvPr/>
        </p:nvPicPr>
        <p:blipFill>
          <a:blip r:embed="rId3" cstate="print">
            <a:lum bright="-1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0" y="931863"/>
            <a:ext cx="9144000" cy="52578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34834" y="128935"/>
            <a:ext cx="91440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FFFF00"/>
                </a:solidFill>
              </a:rPr>
              <a:t>LCN </a:t>
            </a:r>
            <a:r>
              <a:rPr lang="pl-PL" sz="3200" b="1" dirty="0">
                <a:solidFill>
                  <a:srgbClr val="FFFF00"/>
                </a:solidFill>
              </a:rPr>
              <a:t>– Podsumowanie</a:t>
            </a:r>
            <a:endParaRPr lang="de-DE" sz="3200" b="1" dirty="0">
              <a:solidFill>
                <a:srgbClr val="FFFF00"/>
              </a:solidFill>
            </a:endParaRPr>
          </a:p>
        </p:txBody>
      </p:sp>
      <p:sp>
        <p:nvSpPr>
          <p:cNvPr id="1675269" name="Text Box 5"/>
          <p:cNvSpPr txBox="1">
            <a:spLocks noChangeArrowheads="1"/>
          </p:cNvSpPr>
          <p:nvPr/>
        </p:nvSpPr>
        <p:spPr bwMode="auto">
          <a:xfrm>
            <a:off x="1184275" y="1052736"/>
            <a:ext cx="79597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dirty="0">
                <a:solidFill>
                  <a:srgbClr val="FFFF00"/>
                </a:solidFill>
              </a:rPr>
              <a:t>LCN </a:t>
            </a:r>
            <a:r>
              <a:rPr lang="pl-PL" dirty="0">
                <a:solidFill>
                  <a:srgbClr val="FFFF00"/>
                </a:solidFill>
              </a:rPr>
              <a:t>to system magistrali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pl-PL" dirty="0">
                <a:solidFill>
                  <a:srgbClr val="FFFF00"/>
                </a:solidFill>
              </a:rPr>
              <a:t>typu </a:t>
            </a:r>
            <a:r>
              <a:rPr lang="de-DE" dirty="0">
                <a:solidFill>
                  <a:srgbClr val="FFFF00"/>
                </a:solidFill>
              </a:rPr>
              <a:t>multi-maste</a:t>
            </a:r>
            <a:r>
              <a:rPr lang="pl-PL" dirty="0">
                <a:solidFill>
                  <a:srgbClr val="FFFF00"/>
                </a:solidFill>
              </a:rPr>
              <a:t>r</a:t>
            </a:r>
          </a:p>
        </p:txBody>
      </p:sp>
      <p:sp>
        <p:nvSpPr>
          <p:cNvPr id="1675270" name="Oval 6"/>
          <p:cNvSpPr>
            <a:spLocks noChangeArrowheads="1"/>
          </p:cNvSpPr>
          <p:nvPr/>
        </p:nvSpPr>
        <p:spPr bwMode="auto">
          <a:xfrm>
            <a:off x="693738" y="1616224"/>
            <a:ext cx="220662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75271" name="Oval 7"/>
          <p:cNvSpPr>
            <a:spLocks noChangeArrowheads="1"/>
          </p:cNvSpPr>
          <p:nvPr/>
        </p:nvSpPr>
        <p:spPr bwMode="auto">
          <a:xfrm>
            <a:off x="693738" y="2189163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75272" name="Oval 8"/>
          <p:cNvSpPr>
            <a:spLocks noChangeArrowheads="1"/>
          </p:cNvSpPr>
          <p:nvPr/>
        </p:nvSpPr>
        <p:spPr bwMode="auto">
          <a:xfrm>
            <a:off x="693738" y="4392613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75274" name="Text Box 10"/>
          <p:cNvSpPr txBox="1">
            <a:spLocks noChangeArrowheads="1"/>
          </p:cNvSpPr>
          <p:nvPr/>
        </p:nvSpPr>
        <p:spPr bwMode="auto">
          <a:xfrm>
            <a:off x="1184275" y="1973263"/>
            <a:ext cx="7959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dirty="0">
                <a:solidFill>
                  <a:srgbClr val="FFFF00"/>
                </a:solidFill>
              </a:rPr>
              <a:t>Wszystkie moduły LCN wyposażone w porty wejścia i wyjścia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675275" name="Text Box 11"/>
          <p:cNvSpPr txBox="1">
            <a:spLocks noChangeArrowheads="1"/>
          </p:cNvSpPr>
          <p:nvPr/>
        </p:nvSpPr>
        <p:spPr bwMode="auto">
          <a:xfrm>
            <a:off x="1184275" y="4149080"/>
            <a:ext cx="7959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dirty="0">
                <a:solidFill>
                  <a:srgbClr val="FFFF00"/>
                </a:solidFill>
              </a:rPr>
              <a:t>Wszystkie informacje i zaprogramowane funkcje są umieszczone w systemie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675277" name="Oval 13"/>
          <p:cNvSpPr>
            <a:spLocks noChangeArrowheads="1"/>
          </p:cNvSpPr>
          <p:nvPr/>
        </p:nvSpPr>
        <p:spPr bwMode="auto">
          <a:xfrm>
            <a:off x="685800" y="5257800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75278" name="Text Box 14"/>
          <p:cNvSpPr txBox="1">
            <a:spLocks noChangeArrowheads="1"/>
          </p:cNvSpPr>
          <p:nvPr/>
        </p:nvSpPr>
        <p:spPr bwMode="auto">
          <a:xfrm>
            <a:off x="1184275" y="5013176"/>
            <a:ext cx="7959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dirty="0">
                <a:solidFill>
                  <a:srgbClr val="FFFF00"/>
                </a:solidFill>
              </a:rPr>
              <a:t>LCN </a:t>
            </a:r>
            <a:r>
              <a:rPr lang="pl-PL" dirty="0">
                <a:solidFill>
                  <a:srgbClr val="FFFF00"/>
                </a:solidFill>
              </a:rPr>
              <a:t>może być zabezpieczony za pomocą indywidualnego kodu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675281" name="Oval 17"/>
          <p:cNvSpPr>
            <a:spLocks noChangeArrowheads="1"/>
          </p:cNvSpPr>
          <p:nvPr/>
        </p:nvSpPr>
        <p:spPr bwMode="auto">
          <a:xfrm>
            <a:off x="685800" y="3505200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75282" name="Text Box 18"/>
          <p:cNvSpPr txBox="1">
            <a:spLocks noChangeArrowheads="1"/>
          </p:cNvSpPr>
          <p:nvPr/>
        </p:nvSpPr>
        <p:spPr bwMode="auto">
          <a:xfrm>
            <a:off x="1184275" y="3284984"/>
            <a:ext cx="7959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dirty="0">
                <a:solidFill>
                  <a:srgbClr val="FFFF00"/>
                </a:solidFill>
              </a:rPr>
              <a:t>Wszystkie informacje (pomiary</a:t>
            </a:r>
            <a:r>
              <a:rPr lang="de-DE" dirty="0">
                <a:solidFill>
                  <a:srgbClr val="FFFF00"/>
                </a:solidFill>
              </a:rPr>
              <a:t>, </a:t>
            </a:r>
            <a:r>
              <a:rPr lang="pl-PL" dirty="0">
                <a:solidFill>
                  <a:srgbClr val="FFFF00"/>
                </a:solidFill>
              </a:rPr>
              <a:t>kontrola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pl-PL" dirty="0">
                <a:solidFill>
                  <a:srgbClr val="FFFF00"/>
                </a:solidFill>
              </a:rPr>
              <a:t>i operacje) są w 100% bezpieczne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675289" name="Oval 25"/>
          <p:cNvSpPr>
            <a:spLocks noChangeArrowheads="1"/>
          </p:cNvSpPr>
          <p:nvPr/>
        </p:nvSpPr>
        <p:spPr bwMode="auto">
          <a:xfrm>
            <a:off x="685800" y="2819400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75290" name="Text Box 26"/>
          <p:cNvSpPr txBox="1">
            <a:spLocks noChangeArrowheads="1"/>
          </p:cNvSpPr>
          <p:nvPr/>
        </p:nvSpPr>
        <p:spPr bwMode="auto">
          <a:xfrm>
            <a:off x="1184275" y="2648967"/>
            <a:ext cx="7959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dirty="0">
                <a:solidFill>
                  <a:srgbClr val="FFFF00"/>
                </a:solidFill>
              </a:rPr>
              <a:t>Wszystkie inteligentne moduły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pl-PL" dirty="0">
                <a:solidFill>
                  <a:srgbClr val="FFFF00"/>
                </a:solidFill>
              </a:rPr>
              <a:t>potrafią pracować samodzielnie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685800" y="1112168"/>
            <a:ext cx="220662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2" name="Prostokąt 1"/>
          <p:cNvSpPr/>
          <p:nvPr/>
        </p:nvSpPr>
        <p:spPr>
          <a:xfrm>
            <a:off x="1184274" y="1556792"/>
            <a:ext cx="7492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>
                <a:solidFill>
                  <a:srgbClr val="FFFF00"/>
                </a:solidFill>
              </a:rPr>
              <a:t>Pracujący na standardowej instalacji elektrycznej </a:t>
            </a:r>
            <a:endParaRPr lang="de-DE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75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75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75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75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75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75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75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75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75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675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75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75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5269" grpId="0" autoUpdateAnimBg="0"/>
      <p:bldP spid="1675270" grpId="0" animBg="1" autoUpdateAnimBg="0"/>
      <p:bldP spid="1675271" grpId="0" animBg="1" autoUpdateAnimBg="0"/>
      <p:bldP spid="1675272" grpId="0" animBg="1" autoUpdateAnimBg="0"/>
      <p:bldP spid="1675274" grpId="0" autoUpdateAnimBg="0"/>
      <p:bldP spid="1675275" grpId="0" autoUpdateAnimBg="0"/>
      <p:bldP spid="1675277" grpId="0" animBg="1" autoUpdateAnimBg="0"/>
      <p:bldP spid="1675278" grpId="0" autoUpdateAnimBg="0"/>
      <p:bldP spid="1675281" grpId="0" animBg="1" autoUpdateAnimBg="0"/>
      <p:bldP spid="1675282" grpId="0" autoUpdateAnimBg="0"/>
      <p:bldP spid="1675289" grpId="0" animBg="1" autoUpdateAnimBg="0"/>
      <p:bldP spid="1675290" grpId="0" autoUpdateAnimBg="0"/>
      <p:bldP spid="17" grpId="0" animBg="1" autoUpdateAnimBg="0"/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skyline"/>
          <p:cNvPicPr>
            <a:picLocks noChangeAspect="1" noChangeArrowheads="1"/>
          </p:cNvPicPr>
          <p:nvPr/>
        </p:nvPicPr>
        <p:blipFill>
          <a:blip r:embed="rId4" cstate="print">
            <a:lum bright="-1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-17463" y="936625"/>
            <a:ext cx="9144001" cy="52578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r>
              <a:rPr lang="de-DE" sz="3200" b="1" dirty="0">
                <a:solidFill>
                  <a:srgbClr val="FFFF00"/>
                </a:solidFill>
              </a:rPr>
              <a:t>LCN </a:t>
            </a:r>
            <a:r>
              <a:rPr lang="pl-PL" sz="3200" b="1" dirty="0">
                <a:solidFill>
                  <a:srgbClr val="FFFF00"/>
                </a:solidFill>
              </a:rPr>
              <a:t>FAKTY</a:t>
            </a:r>
            <a:endParaRPr lang="de-DE" sz="3200" b="1" dirty="0">
              <a:solidFill>
                <a:srgbClr val="FFFF00"/>
              </a:solidFill>
            </a:endParaRPr>
          </a:p>
        </p:txBody>
      </p:sp>
      <p:sp>
        <p:nvSpPr>
          <p:cNvPr id="1371141" name="Text Box 5"/>
          <p:cNvSpPr txBox="1">
            <a:spLocks noChangeArrowheads="1"/>
          </p:cNvSpPr>
          <p:nvPr/>
        </p:nvSpPr>
        <p:spPr bwMode="auto">
          <a:xfrm>
            <a:off x="1184275" y="1484313"/>
            <a:ext cx="796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>
                <a:solidFill>
                  <a:srgbClr val="FFFF00"/>
                </a:solidFill>
              </a:rPr>
              <a:t>niskie koszty instalacji i łatwość montażu</a:t>
            </a:r>
            <a:endParaRPr lang="de-DE">
              <a:solidFill>
                <a:srgbClr val="FFFF00"/>
              </a:solidFill>
            </a:endParaRPr>
          </a:p>
        </p:txBody>
      </p:sp>
      <p:sp>
        <p:nvSpPr>
          <p:cNvPr id="1371143" name="Oval 7"/>
          <p:cNvSpPr>
            <a:spLocks noChangeArrowheads="1"/>
          </p:cNvSpPr>
          <p:nvPr/>
        </p:nvSpPr>
        <p:spPr bwMode="auto">
          <a:xfrm>
            <a:off x="693738" y="1590675"/>
            <a:ext cx="220662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71144" name="Oval 8"/>
          <p:cNvSpPr>
            <a:spLocks noChangeArrowheads="1"/>
          </p:cNvSpPr>
          <p:nvPr/>
        </p:nvSpPr>
        <p:spPr bwMode="auto">
          <a:xfrm>
            <a:off x="685800" y="2133600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71145" name="Oval 9"/>
          <p:cNvSpPr>
            <a:spLocks noChangeArrowheads="1"/>
          </p:cNvSpPr>
          <p:nvPr/>
        </p:nvSpPr>
        <p:spPr bwMode="auto">
          <a:xfrm>
            <a:off x="685800" y="3733800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71146" name="Oval 10"/>
          <p:cNvSpPr>
            <a:spLocks noChangeArrowheads="1"/>
          </p:cNvSpPr>
          <p:nvPr/>
        </p:nvSpPr>
        <p:spPr bwMode="auto">
          <a:xfrm>
            <a:off x="685800" y="4267200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71147" name="Text Box 11"/>
          <p:cNvSpPr txBox="1">
            <a:spLocks noChangeArrowheads="1"/>
          </p:cNvSpPr>
          <p:nvPr/>
        </p:nvSpPr>
        <p:spPr bwMode="auto">
          <a:xfrm>
            <a:off x="1174750" y="2057400"/>
            <a:ext cx="796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>
                <a:solidFill>
                  <a:srgbClr val="FFFF00"/>
                </a:solidFill>
              </a:rPr>
              <a:t>łatwe i elastyczne planowanie</a:t>
            </a:r>
            <a:endParaRPr lang="de-DE">
              <a:solidFill>
                <a:srgbClr val="FFFF00"/>
              </a:solidFill>
            </a:endParaRPr>
          </a:p>
        </p:txBody>
      </p:sp>
      <p:sp>
        <p:nvSpPr>
          <p:cNvPr id="1371148" name="Text Box 12"/>
          <p:cNvSpPr txBox="1">
            <a:spLocks noChangeArrowheads="1"/>
          </p:cNvSpPr>
          <p:nvPr/>
        </p:nvSpPr>
        <p:spPr bwMode="auto">
          <a:xfrm>
            <a:off x="1174750" y="3502025"/>
            <a:ext cx="7969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>
                <a:solidFill>
                  <a:srgbClr val="FFFF00"/>
                </a:solidFill>
              </a:rPr>
              <a:t>najwyższa funkcjonalność, najwszechstronniejszy system</a:t>
            </a:r>
            <a:endParaRPr lang="de-DE">
              <a:solidFill>
                <a:srgbClr val="FFFF00"/>
              </a:solidFill>
            </a:endParaRPr>
          </a:p>
        </p:txBody>
      </p:sp>
      <p:sp>
        <p:nvSpPr>
          <p:cNvPr id="1371149" name="Text Box 13"/>
          <p:cNvSpPr txBox="1">
            <a:spLocks noChangeArrowheads="1"/>
          </p:cNvSpPr>
          <p:nvPr/>
        </p:nvSpPr>
        <p:spPr bwMode="auto">
          <a:xfrm>
            <a:off x="1174750" y="4191000"/>
            <a:ext cx="7969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>
                <a:solidFill>
                  <a:srgbClr val="FFFF00"/>
                </a:solidFill>
              </a:rPr>
              <a:t>bezpośrednie połączenie do sieci 230V</a:t>
            </a:r>
            <a:r>
              <a:rPr lang="de-DE">
                <a:solidFill>
                  <a:srgbClr val="FFFF00"/>
                </a:solidFill>
              </a:rPr>
              <a:t>. </a:t>
            </a:r>
            <a:r>
              <a:rPr lang="pl-PL">
                <a:solidFill>
                  <a:srgbClr val="FFFF00"/>
                </a:solidFill>
              </a:rPr>
              <a:t>Bez dodatkowego źródła zasilania</a:t>
            </a:r>
            <a:endParaRPr lang="de-DE">
              <a:solidFill>
                <a:srgbClr val="FFFF00"/>
              </a:solidFill>
            </a:endParaRPr>
          </a:p>
        </p:txBody>
      </p:sp>
      <p:sp>
        <p:nvSpPr>
          <p:cNvPr id="1371156" name="Oval 20"/>
          <p:cNvSpPr>
            <a:spLocks noChangeArrowheads="1"/>
          </p:cNvSpPr>
          <p:nvPr/>
        </p:nvSpPr>
        <p:spPr bwMode="auto">
          <a:xfrm>
            <a:off x="693738" y="5126038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71157" name="Text Box 21"/>
          <p:cNvSpPr txBox="1">
            <a:spLocks noChangeArrowheads="1"/>
          </p:cNvSpPr>
          <p:nvPr/>
        </p:nvSpPr>
        <p:spPr bwMode="auto">
          <a:xfrm>
            <a:off x="1184275" y="5033963"/>
            <a:ext cx="796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>
                <a:solidFill>
                  <a:srgbClr val="FFFF00"/>
                </a:solidFill>
              </a:rPr>
              <a:t>lider technologii</a:t>
            </a:r>
            <a:r>
              <a:rPr lang="de-DE">
                <a:solidFill>
                  <a:srgbClr val="FFFF00"/>
                </a:solidFill>
              </a:rPr>
              <a:t> (</a:t>
            </a:r>
            <a:r>
              <a:rPr lang="pl-PL">
                <a:solidFill>
                  <a:srgbClr val="FFFF00"/>
                </a:solidFill>
              </a:rPr>
              <a:t>zgodny</a:t>
            </a:r>
            <a:r>
              <a:rPr lang="de-DE">
                <a:solidFill>
                  <a:srgbClr val="FFFF00"/>
                </a:solidFill>
              </a:rPr>
              <a:t> </a:t>
            </a:r>
            <a:r>
              <a:rPr lang="pl-PL">
                <a:solidFill>
                  <a:srgbClr val="FFFF00"/>
                </a:solidFill>
              </a:rPr>
              <a:t>z </a:t>
            </a:r>
            <a:r>
              <a:rPr lang="de-DE">
                <a:solidFill>
                  <a:srgbClr val="FFFF00"/>
                </a:solidFill>
              </a:rPr>
              <a:t>CE </a:t>
            </a:r>
            <a:r>
              <a:rPr lang="pl-PL">
                <a:solidFill>
                  <a:srgbClr val="FFFF00"/>
                </a:solidFill>
              </a:rPr>
              <a:t>i</a:t>
            </a:r>
            <a:r>
              <a:rPr lang="de-DE">
                <a:solidFill>
                  <a:srgbClr val="FFFF00"/>
                </a:solidFill>
              </a:rPr>
              <a:t> UL)</a:t>
            </a:r>
          </a:p>
        </p:txBody>
      </p:sp>
      <p:sp>
        <p:nvSpPr>
          <p:cNvPr id="1371158" name="Oval 22"/>
          <p:cNvSpPr>
            <a:spLocks noChangeArrowheads="1"/>
          </p:cNvSpPr>
          <p:nvPr/>
        </p:nvSpPr>
        <p:spPr bwMode="auto">
          <a:xfrm>
            <a:off x="693738" y="5659438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71159" name="Text Box 23"/>
          <p:cNvSpPr txBox="1">
            <a:spLocks noChangeArrowheads="1"/>
          </p:cNvSpPr>
          <p:nvPr/>
        </p:nvSpPr>
        <p:spPr bwMode="auto">
          <a:xfrm>
            <a:off x="1184275" y="5567363"/>
            <a:ext cx="796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>
                <a:solidFill>
                  <a:srgbClr val="FFFF00"/>
                </a:solidFill>
              </a:rPr>
              <a:t>25. Rocznica w 2011 roku</a:t>
            </a:r>
            <a:endParaRPr lang="de-DE">
              <a:solidFill>
                <a:srgbClr val="FFFF00"/>
              </a:solidFill>
            </a:endParaRPr>
          </a:p>
        </p:txBody>
      </p:sp>
      <p:sp>
        <p:nvSpPr>
          <p:cNvPr id="1371160" name="Oval 24"/>
          <p:cNvSpPr>
            <a:spLocks noChangeArrowheads="1"/>
          </p:cNvSpPr>
          <p:nvPr/>
        </p:nvSpPr>
        <p:spPr bwMode="auto">
          <a:xfrm>
            <a:off x="685800" y="3200400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71161" name="Text Box 25"/>
          <p:cNvSpPr txBox="1">
            <a:spLocks noChangeArrowheads="1"/>
          </p:cNvSpPr>
          <p:nvPr/>
        </p:nvSpPr>
        <p:spPr bwMode="auto">
          <a:xfrm>
            <a:off x="1174750" y="3124200"/>
            <a:ext cx="796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>
                <a:solidFill>
                  <a:srgbClr val="FFFF00"/>
                </a:solidFill>
              </a:rPr>
              <a:t>wszystkie typy budynków</a:t>
            </a:r>
            <a:endParaRPr lang="de-DE">
              <a:solidFill>
                <a:srgbClr val="FFFF00"/>
              </a:solidFill>
            </a:endParaRPr>
          </a:p>
        </p:txBody>
      </p:sp>
      <p:sp>
        <p:nvSpPr>
          <p:cNvPr id="1371168" name="Oval 32"/>
          <p:cNvSpPr>
            <a:spLocks noChangeArrowheads="1"/>
          </p:cNvSpPr>
          <p:nvPr/>
        </p:nvSpPr>
        <p:spPr bwMode="auto">
          <a:xfrm>
            <a:off x="685800" y="2667000"/>
            <a:ext cx="228600" cy="228600"/>
          </a:xfrm>
          <a:prstGeom prst="ellipse">
            <a:avLst/>
          </a:prstGeom>
          <a:gradFill rotWithShape="0">
            <a:gsLst>
              <a:gs pos="0">
                <a:schemeClr val="hlink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371169" name="Text Box 33"/>
          <p:cNvSpPr txBox="1">
            <a:spLocks noChangeArrowheads="1"/>
          </p:cNvSpPr>
          <p:nvPr/>
        </p:nvSpPr>
        <p:spPr bwMode="auto">
          <a:xfrm>
            <a:off x="1174750" y="2435225"/>
            <a:ext cx="79692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30000"/>
              </a:spcBef>
            </a:pPr>
            <a:r>
              <a:rPr lang="pl-PL">
                <a:solidFill>
                  <a:srgbClr val="FFFF00"/>
                </a:solidFill>
              </a:rPr>
              <a:t>wszystkie rodzaje przycisków wszystkich producentów</a:t>
            </a:r>
            <a:endParaRPr lang="de-DE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7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7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7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7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7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7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7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7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7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7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7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7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7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7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7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7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41" grpId="0" autoUpdateAnimBg="0"/>
      <p:bldP spid="1371143" grpId="0" animBg="1" autoUpdateAnimBg="0"/>
      <p:bldP spid="1371144" grpId="0" animBg="1" autoUpdateAnimBg="0"/>
      <p:bldP spid="1371145" grpId="0" animBg="1" autoUpdateAnimBg="0"/>
      <p:bldP spid="1371146" grpId="0" animBg="1" autoUpdateAnimBg="0"/>
      <p:bldP spid="1371147" grpId="0" autoUpdateAnimBg="0"/>
      <p:bldP spid="1371148" grpId="0" autoUpdateAnimBg="0"/>
      <p:bldP spid="1371149" grpId="0" autoUpdateAnimBg="0"/>
      <p:bldP spid="1371156" grpId="0" animBg="1" autoUpdateAnimBg="0"/>
      <p:bldP spid="1371157" grpId="0" autoUpdateAnimBg="0"/>
      <p:bldP spid="1371158" grpId="0" animBg="1" autoUpdateAnimBg="0"/>
      <p:bldP spid="1371159" grpId="0" autoUpdateAnimBg="0"/>
      <p:bldP spid="1371160" grpId="0" animBg="1" autoUpdateAnimBg="0"/>
      <p:bldP spid="1371161" grpId="0" autoUpdateAnimBg="0"/>
      <p:bldP spid="1371168" grpId="0" animBg="1" autoUpdateAnimBg="0"/>
      <p:bldP spid="1371169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1266825" y="5370513"/>
            <a:ext cx="21828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>
                <a:solidFill>
                  <a:srgbClr val="FFFF00"/>
                </a:solidFill>
                <a:latin typeface="Arial" charset="0"/>
              </a:rPr>
              <a:t>Oświetlenie ściemniane</a:t>
            </a:r>
            <a:endParaRPr lang="de-DE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3898900" y="5357813"/>
            <a:ext cx="2303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>
                <a:solidFill>
                  <a:srgbClr val="FFFF00"/>
                </a:solidFill>
                <a:latin typeface="Arial" charset="0"/>
              </a:rPr>
              <a:t>Sterowanie ogrzewaniem</a:t>
            </a:r>
            <a:endParaRPr lang="de-DE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6596063" y="5357813"/>
            <a:ext cx="2063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>
                <a:solidFill>
                  <a:srgbClr val="FFFF00"/>
                </a:solidFill>
                <a:latin typeface="Arial" charset="0"/>
              </a:rPr>
              <a:t>Regulacja decentralna</a:t>
            </a:r>
            <a:endParaRPr lang="de-DE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403225" y="6018213"/>
            <a:ext cx="172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>
                <a:solidFill>
                  <a:srgbClr val="FFFF00"/>
                </a:solidFill>
                <a:latin typeface="Arial" charset="0"/>
              </a:rPr>
              <a:t>Zdalne sterowanie</a:t>
            </a:r>
            <a:endParaRPr lang="de-DE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2563813" y="6018213"/>
            <a:ext cx="22717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>
                <a:solidFill>
                  <a:srgbClr val="FFFF00"/>
                </a:solidFill>
                <a:latin typeface="Arial" charset="0"/>
              </a:rPr>
              <a:t>Kontrolowane wietrzenie</a:t>
            </a:r>
            <a:endParaRPr lang="de-DE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7938" y="5370513"/>
            <a:ext cx="904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>
                <a:solidFill>
                  <a:srgbClr val="FFFF00"/>
                </a:solidFill>
                <a:latin typeface="Arial" charset="0"/>
              </a:rPr>
              <a:t>Przycisk</a:t>
            </a:r>
            <a:endParaRPr lang="de-DE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5516563" y="6018213"/>
            <a:ext cx="688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>
                <a:solidFill>
                  <a:srgbClr val="FFFF00"/>
                </a:solidFill>
                <a:latin typeface="Arial" charset="0"/>
              </a:rPr>
              <a:t>Alarm</a:t>
            </a:r>
            <a:endParaRPr lang="de-DE" sz="140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194569" name="Object 9"/>
          <p:cNvGraphicFramePr>
            <a:graphicFrameLocks noChangeAspect="1"/>
          </p:cNvGraphicFramePr>
          <p:nvPr/>
        </p:nvGraphicFramePr>
        <p:xfrm>
          <a:off x="908050" y="5081588"/>
          <a:ext cx="4572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7974440" imgH="26447760" progId="">
                  <p:embed/>
                </p:oleObj>
              </mc:Choice>
              <mc:Fallback>
                <p:oleObj name="Clip" r:id="rId3" imgW="17974440" imgH="26447760" progId="">
                  <p:embed/>
                  <p:pic>
                    <p:nvPicPr>
                      <p:cNvPr id="0" name="Picture 3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050" y="5081588"/>
                        <a:ext cx="4572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70" name="Object 10"/>
          <p:cNvGraphicFramePr>
            <a:graphicFrameLocks noChangeAspect="1"/>
          </p:cNvGraphicFramePr>
          <p:nvPr/>
        </p:nvGraphicFramePr>
        <p:xfrm>
          <a:off x="3427413" y="5081588"/>
          <a:ext cx="4572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2985120" imgH="4395240" progId="">
                  <p:embed/>
                </p:oleObj>
              </mc:Choice>
              <mc:Fallback>
                <p:oleObj name="Clip" r:id="rId5" imgW="2985120" imgH="4395240" progId="">
                  <p:embed/>
                  <p:pic>
                    <p:nvPicPr>
                      <p:cNvPr id="0" name="Picture 3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7413" y="5081588"/>
                        <a:ext cx="4572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71" name="Object 11"/>
          <p:cNvGraphicFramePr>
            <a:graphicFrameLocks noChangeAspect="1"/>
          </p:cNvGraphicFramePr>
          <p:nvPr/>
        </p:nvGraphicFramePr>
        <p:xfrm>
          <a:off x="6256338" y="5114925"/>
          <a:ext cx="4572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2985120" imgH="4395240" progId="">
                  <p:embed/>
                </p:oleObj>
              </mc:Choice>
              <mc:Fallback>
                <p:oleObj name="Clip" r:id="rId7" imgW="2985120" imgH="4395240" progId="">
                  <p:embed/>
                  <p:pic>
                    <p:nvPicPr>
                      <p:cNvPr id="0" name="Picture 3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6338" y="5114925"/>
                        <a:ext cx="4572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72" name="Object 12"/>
          <p:cNvGraphicFramePr>
            <a:graphicFrameLocks noChangeAspect="1"/>
          </p:cNvGraphicFramePr>
          <p:nvPr/>
        </p:nvGraphicFramePr>
        <p:xfrm>
          <a:off x="8618538" y="5068888"/>
          <a:ext cx="4572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2985120" imgH="4395240" progId="">
                  <p:embed/>
                </p:oleObj>
              </mc:Choice>
              <mc:Fallback>
                <p:oleObj name="Clip" r:id="rId9" imgW="2985120" imgH="4395240" progId="">
                  <p:embed/>
                  <p:pic>
                    <p:nvPicPr>
                      <p:cNvPr id="0" name="Picture 3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8538" y="5068888"/>
                        <a:ext cx="4572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73" name="Object 13"/>
          <p:cNvGraphicFramePr>
            <a:graphicFrameLocks noChangeAspect="1"/>
          </p:cNvGraphicFramePr>
          <p:nvPr/>
        </p:nvGraphicFramePr>
        <p:xfrm>
          <a:off x="2132013" y="5802313"/>
          <a:ext cx="4572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2985120" imgH="4395240" progId="">
                  <p:embed/>
                </p:oleObj>
              </mc:Choice>
              <mc:Fallback>
                <p:oleObj name="Clip" r:id="rId11" imgW="2985120" imgH="4395240" progId="">
                  <p:embed/>
                  <p:pic>
                    <p:nvPicPr>
                      <p:cNvPr id="0" name="Picture 3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5802313"/>
                        <a:ext cx="4572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74" name="Object 14"/>
          <p:cNvGraphicFramePr>
            <a:graphicFrameLocks noChangeAspect="1"/>
          </p:cNvGraphicFramePr>
          <p:nvPr/>
        </p:nvGraphicFramePr>
        <p:xfrm>
          <a:off x="4795838" y="5802313"/>
          <a:ext cx="4572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3" imgW="2985120" imgH="4395240" progId="">
                  <p:embed/>
                </p:oleObj>
              </mc:Choice>
              <mc:Fallback>
                <p:oleObj name="Clip" r:id="rId13" imgW="2985120" imgH="4395240" progId="">
                  <p:embed/>
                  <p:pic>
                    <p:nvPicPr>
                      <p:cNvPr id="0" name="Picture 3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5838" y="5802313"/>
                        <a:ext cx="4572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75" name="Object 15"/>
          <p:cNvGraphicFramePr>
            <a:graphicFrameLocks noChangeAspect="1"/>
          </p:cNvGraphicFramePr>
          <p:nvPr/>
        </p:nvGraphicFramePr>
        <p:xfrm>
          <a:off x="6308725" y="5802313"/>
          <a:ext cx="4572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5" imgW="2985120" imgH="4395240" progId="">
                  <p:embed/>
                </p:oleObj>
              </mc:Choice>
              <mc:Fallback>
                <p:oleObj name="Clip" r:id="rId15" imgW="2985120" imgH="4395240" progId="">
                  <p:embed/>
                  <p:pic>
                    <p:nvPicPr>
                      <p:cNvPr id="0" name="Picture 3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8725" y="5802313"/>
                        <a:ext cx="4572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438400" y="762000"/>
            <a:ext cx="5867400" cy="4343400"/>
            <a:chOff x="144" y="816"/>
            <a:chExt cx="3936" cy="2928"/>
          </a:xfrm>
        </p:grpSpPr>
        <p:sp>
          <p:nvSpPr>
            <p:cNvPr id="94283" name="Rectangle 17" descr="Granit"/>
            <p:cNvSpPr>
              <a:spLocks noChangeArrowheads="1"/>
            </p:cNvSpPr>
            <p:nvPr/>
          </p:nvSpPr>
          <p:spPr bwMode="auto">
            <a:xfrm>
              <a:off x="144" y="816"/>
              <a:ext cx="3936" cy="2928"/>
            </a:xfrm>
            <a:prstGeom prst="rect">
              <a:avLst/>
            </a:prstGeom>
            <a:blipFill dpi="0" rotWithShape="0">
              <a:blip r:embed="rId17" cstate="print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grpSp>
          <p:nvGrpSpPr>
            <p:cNvPr id="94284" name="Group 18"/>
            <p:cNvGrpSpPr>
              <a:grpSpLocks/>
            </p:cNvGrpSpPr>
            <p:nvPr/>
          </p:nvGrpSpPr>
          <p:grpSpPr bwMode="auto">
            <a:xfrm>
              <a:off x="144" y="816"/>
              <a:ext cx="3809" cy="2928"/>
              <a:chOff x="336" y="768"/>
              <a:chExt cx="3670" cy="2784"/>
            </a:xfrm>
          </p:grpSpPr>
          <p:sp>
            <p:nvSpPr>
              <p:cNvPr id="94285" name="Rectangle 19"/>
              <p:cNvSpPr>
                <a:spLocks noChangeArrowheads="1"/>
              </p:cNvSpPr>
              <p:nvPr/>
            </p:nvSpPr>
            <p:spPr bwMode="auto">
              <a:xfrm>
                <a:off x="458" y="910"/>
                <a:ext cx="3548" cy="2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>
                  <a:spcBef>
                    <a:spcPct val="50000"/>
                  </a:spcBef>
                  <a:buFontTx/>
                  <a:buChar char="•"/>
                </a:pPr>
                <a:endParaRPr lang="pl-PL"/>
              </a:p>
            </p:txBody>
          </p:sp>
          <p:grpSp>
            <p:nvGrpSpPr>
              <p:cNvPr id="94286" name="Group 20"/>
              <p:cNvGrpSpPr>
                <a:grpSpLocks/>
              </p:cNvGrpSpPr>
              <p:nvPr/>
            </p:nvGrpSpPr>
            <p:grpSpPr bwMode="auto">
              <a:xfrm>
                <a:off x="744" y="3410"/>
                <a:ext cx="856" cy="142"/>
                <a:chOff x="1296" y="3456"/>
                <a:chExt cx="1008" cy="144"/>
              </a:xfrm>
            </p:grpSpPr>
            <p:sp>
              <p:nvSpPr>
                <p:cNvPr id="94302" name="Rectangle 21"/>
                <p:cNvSpPr>
                  <a:spLocks noChangeArrowheads="1"/>
                </p:cNvSpPr>
                <p:nvPr/>
              </p:nvSpPr>
              <p:spPr bwMode="auto">
                <a:xfrm>
                  <a:off x="1296" y="3456"/>
                  <a:ext cx="1008" cy="144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4303" name="Rectangle 22"/>
                <p:cNvSpPr>
                  <a:spLocks noChangeArrowheads="1"/>
                </p:cNvSpPr>
                <p:nvPr/>
              </p:nvSpPr>
              <p:spPr bwMode="auto">
                <a:xfrm>
                  <a:off x="1296" y="3504"/>
                  <a:ext cx="1008" cy="4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94287" name="Group 23"/>
              <p:cNvGrpSpPr>
                <a:grpSpLocks/>
              </p:cNvGrpSpPr>
              <p:nvPr/>
            </p:nvGrpSpPr>
            <p:grpSpPr bwMode="auto">
              <a:xfrm rot="5400000">
                <a:off x="-99" y="1534"/>
                <a:ext cx="991" cy="122"/>
                <a:chOff x="1296" y="3456"/>
                <a:chExt cx="1008" cy="144"/>
              </a:xfrm>
            </p:grpSpPr>
            <p:sp>
              <p:nvSpPr>
                <p:cNvPr id="94300" name="Rectangle 24"/>
                <p:cNvSpPr>
                  <a:spLocks noChangeArrowheads="1"/>
                </p:cNvSpPr>
                <p:nvPr/>
              </p:nvSpPr>
              <p:spPr bwMode="auto">
                <a:xfrm>
                  <a:off x="1296" y="3456"/>
                  <a:ext cx="1008" cy="144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4301" name="Rectangle 25"/>
                <p:cNvSpPr>
                  <a:spLocks noChangeArrowheads="1"/>
                </p:cNvSpPr>
                <p:nvPr/>
              </p:nvSpPr>
              <p:spPr bwMode="auto">
                <a:xfrm>
                  <a:off x="1296" y="3504"/>
                  <a:ext cx="1008" cy="4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94288" name="Group 26"/>
              <p:cNvGrpSpPr>
                <a:grpSpLocks/>
              </p:cNvGrpSpPr>
              <p:nvPr/>
            </p:nvGrpSpPr>
            <p:grpSpPr bwMode="auto">
              <a:xfrm rot="5400000">
                <a:off x="-99" y="2665"/>
                <a:ext cx="991" cy="122"/>
                <a:chOff x="1296" y="3456"/>
                <a:chExt cx="1008" cy="144"/>
              </a:xfrm>
            </p:grpSpPr>
            <p:sp>
              <p:nvSpPr>
                <p:cNvPr id="94298" name="Rectangle 27"/>
                <p:cNvSpPr>
                  <a:spLocks noChangeArrowheads="1"/>
                </p:cNvSpPr>
                <p:nvPr/>
              </p:nvSpPr>
              <p:spPr bwMode="auto">
                <a:xfrm>
                  <a:off x="1296" y="3456"/>
                  <a:ext cx="1008" cy="144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429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96" y="3504"/>
                  <a:ext cx="1008" cy="4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94289" name="Group 29"/>
              <p:cNvGrpSpPr>
                <a:grpSpLocks/>
              </p:cNvGrpSpPr>
              <p:nvPr/>
            </p:nvGrpSpPr>
            <p:grpSpPr bwMode="auto">
              <a:xfrm>
                <a:off x="1885" y="3410"/>
                <a:ext cx="857" cy="142"/>
                <a:chOff x="1296" y="3456"/>
                <a:chExt cx="1008" cy="144"/>
              </a:xfrm>
            </p:grpSpPr>
            <p:sp>
              <p:nvSpPr>
                <p:cNvPr id="94296" name="Rectangle 30"/>
                <p:cNvSpPr>
                  <a:spLocks noChangeArrowheads="1"/>
                </p:cNvSpPr>
                <p:nvPr/>
              </p:nvSpPr>
              <p:spPr bwMode="auto">
                <a:xfrm>
                  <a:off x="1296" y="3456"/>
                  <a:ext cx="1008" cy="144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4297" name="Rectangle 31"/>
                <p:cNvSpPr>
                  <a:spLocks noChangeArrowheads="1"/>
                </p:cNvSpPr>
                <p:nvPr/>
              </p:nvSpPr>
              <p:spPr bwMode="auto">
                <a:xfrm>
                  <a:off x="1296" y="3504"/>
                  <a:ext cx="1008" cy="4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94290" name="Group 32"/>
              <p:cNvGrpSpPr>
                <a:grpSpLocks/>
              </p:cNvGrpSpPr>
              <p:nvPr/>
            </p:nvGrpSpPr>
            <p:grpSpPr bwMode="auto">
              <a:xfrm>
                <a:off x="2986" y="3410"/>
                <a:ext cx="857" cy="142"/>
                <a:chOff x="1296" y="3456"/>
                <a:chExt cx="1008" cy="144"/>
              </a:xfrm>
            </p:grpSpPr>
            <p:sp>
              <p:nvSpPr>
                <p:cNvPr id="94294" name="Rectangle 33"/>
                <p:cNvSpPr>
                  <a:spLocks noChangeArrowheads="1"/>
                </p:cNvSpPr>
                <p:nvPr/>
              </p:nvSpPr>
              <p:spPr bwMode="auto">
                <a:xfrm>
                  <a:off x="1296" y="3456"/>
                  <a:ext cx="1008" cy="144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4295" name="Rectangle 34"/>
                <p:cNvSpPr>
                  <a:spLocks noChangeArrowheads="1"/>
                </p:cNvSpPr>
                <p:nvPr/>
              </p:nvSpPr>
              <p:spPr bwMode="auto">
                <a:xfrm>
                  <a:off x="1296" y="3504"/>
                  <a:ext cx="1008" cy="4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94291" name="Group 35"/>
              <p:cNvGrpSpPr>
                <a:grpSpLocks/>
              </p:cNvGrpSpPr>
              <p:nvPr/>
            </p:nvGrpSpPr>
            <p:grpSpPr bwMode="auto">
              <a:xfrm rot="-5400000">
                <a:off x="1005" y="833"/>
                <a:ext cx="660" cy="530"/>
                <a:chOff x="4608" y="1728"/>
                <a:chExt cx="672" cy="624"/>
              </a:xfrm>
            </p:grpSpPr>
            <p:sp>
              <p:nvSpPr>
                <p:cNvPr id="94292" name="Rectangle 36"/>
                <p:cNvSpPr>
                  <a:spLocks noChangeArrowheads="1"/>
                </p:cNvSpPr>
                <p:nvPr/>
              </p:nvSpPr>
              <p:spPr bwMode="auto">
                <a:xfrm rot="5400000">
                  <a:off x="4896" y="1968"/>
                  <a:ext cx="624" cy="14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4293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4608" y="1728"/>
                  <a:ext cx="528" cy="336"/>
                </a:xfrm>
                <a:prstGeom prst="line">
                  <a:avLst/>
                </a:prstGeom>
                <a:noFill/>
                <a:ln w="635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</p:grp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4122738" y="1085850"/>
            <a:ext cx="1163637" cy="587375"/>
            <a:chOff x="2208" y="3312"/>
            <a:chExt cx="960" cy="454"/>
          </a:xfrm>
        </p:grpSpPr>
        <p:sp>
          <p:nvSpPr>
            <p:cNvPr id="94281" name="Line 39"/>
            <p:cNvSpPr>
              <a:spLocks noChangeShapeType="1"/>
            </p:cNvSpPr>
            <p:nvPr/>
          </p:nvSpPr>
          <p:spPr bwMode="auto">
            <a:xfrm>
              <a:off x="2448" y="3552"/>
              <a:ext cx="720" cy="0"/>
            </a:xfrm>
            <a:prstGeom prst="line">
              <a:avLst/>
            </a:prstGeom>
            <a:noFill/>
            <a:ln w="635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aphicFrame>
          <p:nvGraphicFramePr>
            <p:cNvPr id="94282" name="Object 40"/>
            <p:cNvGraphicFramePr>
              <a:graphicFrameLocks noChangeAspect="1"/>
            </p:cNvGraphicFramePr>
            <p:nvPr/>
          </p:nvGraphicFramePr>
          <p:xfrm>
            <a:off x="2208" y="3312"/>
            <a:ext cx="462" cy="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" r:id="rId18" imgW="1724266" imgH="1695687" progId="PBrush">
                    <p:embed/>
                  </p:oleObj>
                </mc:Choice>
                <mc:Fallback>
                  <p:oleObj name="Bitmap" r:id="rId18" imgW="1724266" imgH="1695687" progId="PBrush">
                    <p:embed/>
                    <p:pic>
                      <p:nvPicPr>
                        <p:cNvPr id="0" name="Picture 3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3312"/>
                          <a:ext cx="462" cy="4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41"/>
          <p:cNvGrpSpPr>
            <a:grpSpLocks/>
          </p:cNvGrpSpPr>
          <p:nvPr/>
        </p:nvGrpSpPr>
        <p:grpSpPr bwMode="auto">
          <a:xfrm>
            <a:off x="6796088" y="4559300"/>
            <a:ext cx="869950" cy="249238"/>
            <a:chOff x="1728" y="3936"/>
            <a:chExt cx="960" cy="192"/>
          </a:xfrm>
        </p:grpSpPr>
        <p:sp>
          <p:nvSpPr>
            <p:cNvPr id="94279" name="Freeform 42"/>
            <p:cNvSpPr>
              <a:spLocks/>
            </p:cNvSpPr>
            <p:nvPr/>
          </p:nvSpPr>
          <p:spPr bwMode="auto">
            <a:xfrm>
              <a:off x="1728" y="3936"/>
              <a:ext cx="384" cy="192"/>
            </a:xfrm>
            <a:custGeom>
              <a:avLst/>
              <a:gdLst>
                <a:gd name="T0" fmla="*/ 0 w 384"/>
                <a:gd name="T1" fmla="*/ 192 h 192"/>
                <a:gd name="T2" fmla="*/ 384 w 384"/>
                <a:gd name="T3" fmla="*/ 192 h 192"/>
                <a:gd name="T4" fmla="*/ 384 w 384"/>
                <a:gd name="T5" fmla="*/ 0 h 192"/>
                <a:gd name="T6" fmla="*/ 0 60000 65536"/>
                <a:gd name="T7" fmla="*/ 0 60000 65536"/>
                <a:gd name="T8" fmla="*/ 0 60000 65536"/>
                <a:gd name="T9" fmla="*/ 0 w 384"/>
                <a:gd name="T10" fmla="*/ 0 h 192"/>
                <a:gd name="T11" fmla="*/ 384 w 38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92">
                  <a:moveTo>
                    <a:pt x="0" y="192"/>
                  </a:moveTo>
                  <a:lnTo>
                    <a:pt x="384" y="192"/>
                  </a:lnTo>
                  <a:lnTo>
                    <a:pt x="384" y="0"/>
                  </a:ln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94280" name="Freeform 43"/>
            <p:cNvSpPr>
              <a:spLocks/>
            </p:cNvSpPr>
            <p:nvPr/>
          </p:nvSpPr>
          <p:spPr bwMode="auto">
            <a:xfrm>
              <a:off x="2016" y="3936"/>
              <a:ext cx="672" cy="192"/>
            </a:xfrm>
            <a:custGeom>
              <a:avLst/>
              <a:gdLst>
                <a:gd name="T0" fmla="*/ 0 w 672"/>
                <a:gd name="T1" fmla="*/ 0 h 192"/>
                <a:gd name="T2" fmla="*/ 384 w 672"/>
                <a:gd name="T3" fmla="*/ 192 h 192"/>
                <a:gd name="T4" fmla="*/ 672 w 672"/>
                <a:gd name="T5" fmla="*/ 192 h 192"/>
                <a:gd name="T6" fmla="*/ 0 60000 65536"/>
                <a:gd name="T7" fmla="*/ 0 60000 65536"/>
                <a:gd name="T8" fmla="*/ 0 60000 65536"/>
                <a:gd name="T9" fmla="*/ 0 w 672"/>
                <a:gd name="T10" fmla="*/ 0 h 192"/>
                <a:gd name="T11" fmla="*/ 672 w 672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192">
                  <a:moveTo>
                    <a:pt x="0" y="0"/>
                  </a:moveTo>
                  <a:lnTo>
                    <a:pt x="384" y="192"/>
                  </a:lnTo>
                  <a:lnTo>
                    <a:pt x="672" y="192"/>
                  </a:ln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grpSp>
        <p:nvGrpSpPr>
          <p:cNvPr id="12" name="Group 44"/>
          <p:cNvGrpSpPr>
            <a:grpSpLocks/>
          </p:cNvGrpSpPr>
          <p:nvPr/>
        </p:nvGrpSpPr>
        <p:grpSpPr bwMode="auto">
          <a:xfrm>
            <a:off x="6796088" y="4189413"/>
            <a:ext cx="869950" cy="247650"/>
            <a:chOff x="1728" y="3936"/>
            <a:chExt cx="960" cy="192"/>
          </a:xfrm>
        </p:grpSpPr>
        <p:sp>
          <p:nvSpPr>
            <p:cNvPr id="94277" name="Freeform 45"/>
            <p:cNvSpPr>
              <a:spLocks/>
            </p:cNvSpPr>
            <p:nvPr/>
          </p:nvSpPr>
          <p:spPr bwMode="auto">
            <a:xfrm>
              <a:off x="1728" y="3936"/>
              <a:ext cx="384" cy="192"/>
            </a:xfrm>
            <a:custGeom>
              <a:avLst/>
              <a:gdLst>
                <a:gd name="T0" fmla="*/ 0 w 384"/>
                <a:gd name="T1" fmla="*/ 192 h 192"/>
                <a:gd name="T2" fmla="*/ 384 w 384"/>
                <a:gd name="T3" fmla="*/ 192 h 192"/>
                <a:gd name="T4" fmla="*/ 384 w 384"/>
                <a:gd name="T5" fmla="*/ 0 h 192"/>
                <a:gd name="T6" fmla="*/ 0 60000 65536"/>
                <a:gd name="T7" fmla="*/ 0 60000 65536"/>
                <a:gd name="T8" fmla="*/ 0 60000 65536"/>
                <a:gd name="T9" fmla="*/ 0 w 384"/>
                <a:gd name="T10" fmla="*/ 0 h 192"/>
                <a:gd name="T11" fmla="*/ 384 w 38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192">
                  <a:moveTo>
                    <a:pt x="0" y="192"/>
                  </a:moveTo>
                  <a:lnTo>
                    <a:pt x="384" y="192"/>
                  </a:lnTo>
                  <a:lnTo>
                    <a:pt x="384" y="0"/>
                  </a:ln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94278" name="Freeform 46"/>
            <p:cNvSpPr>
              <a:spLocks/>
            </p:cNvSpPr>
            <p:nvPr/>
          </p:nvSpPr>
          <p:spPr bwMode="auto">
            <a:xfrm>
              <a:off x="2016" y="3936"/>
              <a:ext cx="672" cy="192"/>
            </a:xfrm>
            <a:custGeom>
              <a:avLst/>
              <a:gdLst>
                <a:gd name="T0" fmla="*/ 0 w 672"/>
                <a:gd name="T1" fmla="*/ 0 h 192"/>
                <a:gd name="T2" fmla="*/ 384 w 672"/>
                <a:gd name="T3" fmla="*/ 192 h 192"/>
                <a:gd name="T4" fmla="*/ 672 w 672"/>
                <a:gd name="T5" fmla="*/ 192 h 192"/>
                <a:gd name="T6" fmla="*/ 0 60000 65536"/>
                <a:gd name="T7" fmla="*/ 0 60000 65536"/>
                <a:gd name="T8" fmla="*/ 0 60000 65536"/>
                <a:gd name="T9" fmla="*/ 0 w 672"/>
                <a:gd name="T10" fmla="*/ 0 h 192"/>
                <a:gd name="T11" fmla="*/ 672 w 672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192">
                  <a:moveTo>
                    <a:pt x="0" y="0"/>
                  </a:moveTo>
                  <a:lnTo>
                    <a:pt x="384" y="192"/>
                  </a:lnTo>
                  <a:lnTo>
                    <a:pt x="672" y="192"/>
                  </a:ln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</p:grpSp>
      <p:sp>
        <p:nvSpPr>
          <p:cNvPr id="194607" name="Freeform 47"/>
          <p:cNvSpPr>
            <a:spLocks/>
          </p:cNvSpPr>
          <p:nvPr/>
        </p:nvSpPr>
        <p:spPr bwMode="auto">
          <a:xfrm>
            <a:off x="7143750" y="2203450"/>
            <a:ext cx="522288" cy="2605088"/>
          </a:xfrm>
          <a:custGeom>
            <a:avLst/>
            <a:gdLst>
              <a:gd name="T0" fmla="*/ 0 w 432"/>
              <a:gd name="T1" fmla="*/ 0 h 2016"/>
              <a:gd name="T2" fmla="*/ 2147483647 w 432"/>
              <a:gd name="T3" fmla="*/ 0 h 2016"/>
              <a:gd name="T4" fmla="*/ 2147483647 w 432"/>
              <a:gd name="T5" fmla="*/ 2147483647 h 2016"/>
              <a:gd name="T6" fmla="*/ 0 60000 65536"/>
              <a:gd name="T7" fmla="*/ 0 60000 65536"/>
              <a:gd name="T8" fmla="*/ 0 60000 65536"/>
              <a:gd name="T9" fmla="*/ 0 w 432"/>
              <a:gd name="T10" fmla="*/ 0 h 2016"/>
              <a:gd name="T11" fmla="*/ 432 w 432"/>
              <a:gd name="T12" fmla="*/ 2016 h 20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2016">
                <a:moveTo>
                  <a:pt x="0" y="0"/>
                </a:moveTo>
                <a:lnTo>
                  <a:pt x="432" y="0"/>
                </a:lnTo>
                <a:lnTo>
                  <a:pt x="432" y="2016"/>
                </a:lnTo>
              </a:path>
            </a:pathLst>
          </a:cu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94608" name="Freeform 48"/>
          <p:cNvSpPr>
            <a:spLocks/>
          </p:cNvSpPr>
          <p:nvPr/>
        </p:nvSpPr>
        <p:spPr bwMode="auto">
          <a:xfrm>
            <a:off x="6621463" y="2327275"/>
            <a:ext cx="174625" cy="2481263"/>
          </a:xfrm>
          <a:custGeom>
            <a:avLst/>
            <a:gdLst>
              <a:gd name="T0" fmla="*/ 2147483647 w 144"/>
              <a:gd name="T1" fmla="*/ 2147483647 h 1920"/>
              <a:gd name="T2" fmla="*/ 0 w 144"/>
              <a:gd name="T3" fmla="*/ 2147483647 h 1920"/>
              <a:gd name="T4" fmla="*/ 0 w 144"/>
              <a:gd name="T5" fmla="*/ 0 h 1920"/>
              <a:gd name="T6" fmla="*/ 0 60000 65536"/>
              <a:gd name="T7" fmla="*/ 0 60000 65536"/>
              <a:gd name="T8" fmla="*/ 0 60000 65536"/>
              <a:gd name="T9" fmla="*/ 0 w 144"/>
              <a:gd name="T10" fmla="*/ 0 h 1920"/>
              <a:gd name="T11" fmla="*/ 144 w 144"/>
              <a:gd name="T12" fmla="*/ 1920 h 19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920">
                <a:moveTo>
                  <a:pt x="144" y="1920"/>
                </a:moveTo>
                <a:lnTo>
                  <a:pt x="0" y="1920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94609" name="Line 49"/>
          <p:cNvSpPr>
            <a:spLocks noChangeShapeType="1"/>
          </p:cNvSpPr>
          <p:nvPr/>
        </p:nvSpPr>
        <p:spPr bwMode="auto">
          <a:xfrm flipV="1">
            <a:off x="6796088" y="2327275"/>
            <a:ext cx="1587" cy="2109788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grpSp>
        <p:nvGrpSpPr>
          <p:cNvPr id="13" name="Group 50"/>
          <p:cNvGrpSpPr>
            <a:grpSpLocks/>
          </p:cNvGrpSpPr>
          <p:nvPr/>
        </p:nvGrpSpPr>
        <p:grpSpPr bwMode="auto">
          <a:xfrm>
            <a:off x="7259638" y="1211263"/>
            <a:ext cx="696912" cy="371475"/>
            <a:chOff x="3378" y="1067"/>
            <a:chExt cx="468" cy="251"/>
          </a:xfrm>
        </p:grpSpPr>
        <p:sp>
          <p:nvSpPr>
            <p:cNvPr id="94275" name="Line 51"/>
            <p:cNvSpPr>
              <a:spLocks noChangeShapeType="1"/>
            </p:cNvSpPr>
            <p:nvPr/>
          </p:nvSpPr>
          <p:spPr bwMode="auto">
            <a:xfrm>
              <a:off x="3378" y="1193"/>
              <a:ext cx="23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4276" name="Rectangle 52"/>
            <p:cNvSpPr>
              <a:spLocks noChangeArrowheads="1"/>
            </p:cNvSpPr>
            <p:nvPr/>
          </p:nvSpPr>
          <p:spPr bwMode="auto">
            <a:xfrm>
              <a:off x="3612" y="1067"/>
              <a:ext cx="234" cy="25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/>
              <a:r>
                <a:rPr lang="de-DE" sz="2400">
                  <a:latin typeface="Arial" charset="0"/>
                  <a:sym typeface="Symbol" pitchFamily="18" charset="2"/>
                </a:rPr>
                <a:t>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94613" name="Freeform 53"/>
          <p:cNvSpPr>
            <a:spLocks/>
          </p:cNvSpPr>
          <p:nvPr/>
        </p:nvSpPr>
        <p:spPr bwMode="auto">
          <a:xfrm>
            <a:off x="5562600" y="1524000"/>
            <a:ext cx="419100" cy="554038"/>
          </a:xfrm>
          <a:custGeom>
            <a:avLst/>
            <a:gdLst>
              <a:gd name="T0" fmla="*/ 0 w 432"/>
              <a:gd name="T1" fmla="*/ 0 h 432"/>
              <a:gd name="T2" fmla="*/ 0 w 432"/>
              <a:gd name="T3" fmla="*/ 2147483647 h 432"/>
              <a:gd name="T4" fmla="*/ 2147483647 w 432"/>
              <a:gd name="T5" fmla="*/ 2147483647 h 432"/>
              <a:gd name="T6" fmla="*/ 2147483647 w 432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432"/>
              <a:gd name="T14" fmla="*/ 432 w 432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432">
                <a:moveTo>
                  <a:pt x="0" y="0"/>
                </a:moveTo>
                <a:lnTo>
                  <a:pt x="0" y="288"/>
                </a:lnTo>
                <a:lnTo>
                  <a:pt x="432" y="288"/>
                </a:lnTo>
                <a:lnTo>
                  <a:pt x="432" y="432"/>
                </a:lnTo>
              </a:path>
            </a:pathLst>
          </a:custGeom>
          <a:noFill/>
          <a:ln w="1905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94614" name="Rectangle 54"/>
          <p:cNvSpPr>
            <a:spLocks noChangeArrowheads="1"/>
          </p:cNvSpPr>
          <p:nvPr/>
        </p:nvSpPr>
        <p:spPr bwMode="auto">
          <a:xfrm>
            <a:off x="5808663" y="2078038"/>
            <a:ext cx="347662" cy="249237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1600">
                <a:solidFill>
                  <a:schemeClr val="tx1"/>
                </a:solidFill>
                <a:latin typeface="Arial" charset="0"/>
              </a:rPr>
              <a:t>RR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4" name="Group 55"/>
          <p:cNvGrpSpPr>
            <a:grpSpLocks/>
          </p:cNvGrpSpPr>
          <p:nvPr/>
        </p:nvGrpSpPr>
        <p:grpSpPr bwMode="auto">
          <a:xfrm>
            <a:off x="5168900" y="1520825"/>
            <a:ext cx="463550" cy="1674813"/>
            <a:chOff x="1976" y="1276"/>
            <a:chExt cx="311" cy="1129"/>
          </a:xfrm>
        </p:grpSpPr>
        <p:sp>
          <p:nvSpPr>
            <p:cNvPr id="94272" name="Freeform 56"/>
            <p:cNvSpPr>
              <a:spLocks/>
            </p:cNvSpPr>
            <p:nvPr/>
          </p:nvSpPr>
          <p:spPr bwMode="auto">
            <a:xfrm>
              <a:off x="1976" y="1820"/>
              <a:ext cx="311" cy="168"/>
            </a:xfrm>
            <a:custGeom>
              <a:avLst/>
              <a:gdLst>
                <a:gd name="T0" fmla="*/ 0 w 384"/>
                <a:gd name="T1" fmla="*/ 26 h 192"/>
                <a:gd name="T2" fmla="*/ 16 w 384"/>
                <a:gd name="T3" fmla="*/ 26 h 192"/>
                <a:gd name="T4" fmla="*/ 16 w 384"/>
                <a:gd name="T5" fmla="*/ 0 h 192"/>
                <a:gd name="T6" fmla="*/ 0 w 384"/>
                <a:gd name="T7" fmla="*/ 26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192"/>
                <a:gd name="T14" fmla="*/ 384 w 384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192">
                  <a:moveTo>
                    <a:pt x="0" y="192"/>
                  </a:moveTo>
                  <a:lnTo>
                    <a:pt x="384" y="192"/>
                  </a:lnTo>
                  <a:lnTo>
                    <a:pt x="384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94273" name="Freeform 57"/>
            <p:cNvSpPr>
              <a:spLocks/>
            </p:cNvSpPr>
            <p:nvPr/>
          </p:nvSpPr>
          <p:spPr bwMode="auto">
            <a:xfrm>
              <a:off x="2014" y="1276"/>
              <a:ext cx="156" cy="879"/>
            </a:xfrm>
            <a:custGeom>
              <a:avLst/>
              <a:gdLst>
                <a:gd name="T0" fmla="*/ 0 w 192"/>
                <a:gd name="T1" fmla="*/ 0 h 1008"/>
                <a:gd name="T2" fmla="*/ 0 w 192"/>
                <a:gd name="T3" fmla="*/ 61 h 1008"/>
                <a:gd name="T4" fmla="*/ 9 w 192"/>
                <a:gd name="T5" fmla="*/ 61 h 1008"/>
                <a:gd name="T6" fmla="*/ 9 w 192"/>
                <a:gd name="T7" fmla="*/ 12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1008"/>
                <a:gd name="T14" fmla="*/ 192 w 192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1008">
                  <a:moveTo>
                    <a:pt x="0" y="0"/>
                  </a:moveTo>
                  <a:lnTo>
                    <a:pt x="0" y="480"/>
                  </a:lnTo>
                  <a:lnTo>
                    <a:pt x="192" y="480"/>
                  </a:lnTo>
                  <a:lnTo>
                    <a:pt x="192" y="100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4274" name="AutoShape 58"/>
            <p:cNvSpPr>
              <a:spLocks noChangeArrowheads="1"/>
            </p:cNvSpPr>
            <p:nvPr/>
          </p:nvSpPr>
          <p:spPr bwMode="auto">
            <a:xfrm>
              <a:off x="2054" y="2155"/>
              <a:ext cx="233" cy="250"/>
            </a:xfrm>
            <a:prstGeom prst="flowChartSummingJunction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</p:grpSp>
      <p:grpSp>
        <p:nvGrpSpPr>
          <p:cNvPr id="15" name="Group 59"/>
          <p:cNvGrpSpPr>
            <a:grpSpLocks/>
          </p:cNvGrpSpPr>
          <p:nvPr/>
        </p:nvGrpSpPr>
        <p:grpSpPr bwMode="auto">
          <a:xfrm>
            <a:off x="3135313" y="1520825"/>
            <a:ext cx="2497137" cy="3351213"/>
            <a:chOff x="612" y="1276"/>
            <a:chExt cx="1675" cy="2259"/>
          </a:xfrm>
        </p:grpSpPr>
        <p:sp>
          <p:nvSpPr>
            <p:cNvPr id="94269" name="AutoShape 60"/>
            <p:cNvSpPr>
              <a:spLocks noChangeArrowheads="1"/>
            </p:cNvSpPr>
            <p:nvPr/>
          </p:nvSpPr>
          <p:spPr bwMode="auto">
            <a:xfrm>
              <a:off x="1001" y="3410"/>
              <a:ext cx="1286" cy="83"/>
            </a:xfrm>
            <a:prstGeom prst="flowChartPredefinedProcess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/>
              <a:r>
                <a:rPr lang="pl-PL" sz="1200">
                  <a:latin typeface="Arial" charset="0"/>
                </a:rPr>
                <a:t>OGRZEWANIE</a:t>
              </a:r>
              <a:endParaRPr lang="de-DE" sz="1600" b="0">
                <a:latin typeface="Arial" charset="0"/>
              </a:endParaRPr>
            </a:p>
          </p:txBody>
        </p:sp>
        <p:sp>
          <p:nvSpPr>
            <p:cNvPr id="94270" name="Freeform 61"/>
            <p:cNvSpPr>
              <a:spLocks/>
            </p:cNvSpPr>
            <p:nvPr/>
          </p:nvSpPr>
          <p:spPr bwMode="auto">
            <a:xfrm>
              <a:off x="806" y="1276"/>
              <a:ext cx="1013" cy="2134"/>
            </a:xfrm>
            <a:custGeom>
              <a:avLst/>
              <a:gdLst>
                <a:gd name="T0" fmla="*/ 54 w 1248"/>
                <a:gd name="T1" fmla="*/ 0 h 2448"/>
                <a:gd name="T2" fmla="*/ 54 w 1248"/>
                <a:gd name="T3" fmla="*/ 61 h 2448"/>
                <a:gd name="T4" fmla="*/ 0 w 1248"/>
                <a:gd name="T5" fmla="*/ 61 h 2448"/>
                <a:gd name="T6" fmla="*/ 0 w 1248"/>
                <a:gd name="T7" fmla="*/ 312 h 24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8"/>
                <a:gd name="T13" fmla="*/ 0 h 2448"/>
                <a:gd name="T14" fmla="*/ 1248 w 1248"/>
                <a:gd name="T15" fmla="*/ 2448 h 24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8" h="2448">
                  <a:moveTo>
                    <a:pt x="1248" y="0"/>
                  </a:moveTo>
                  <a:lnTo>
                    <a:pt x="1248" y="480"/>
                  </a:lnTo>
                  <a:lnTo>
                    <a:pt x="0" y="480"/>
                  </a:lnTo>
                  <a:lnTo>
                    <a:pt x="0" y="2448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4271" name="AutoShape 62"/>
            <p:cNvSpPr>
              <a:spLocks noChangeArrowheads="1"/>
            </p:cNvSpPr>
            <p:nvPr/>
          </p:nvSpPr>
          <p:spPr bwMode="auto">
            <a:xfrm rot="5400000">
              <a:off x="682" y="3255"/>
              <a:ext cx="210" cy="350"/>
            </a:xfrm>
            <a:prstGeom prst="flowChartCollat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</p:grpSp>
      <p:sp>
        <p:nvSpPr>
          <p:cNvPr id="194623" name="Freeform 63"/>
          <p:cNvSpPr>
            <a:spLocks/>
          </p:cNvSpPr>
          <p:nvPr/>
        </p:nvSpPr>
        <p:spPr bwMode="auto">
          <a:xfrm flipH="1">
            <a:off x="6858000" y="1524000"/>
            <a:ext cx="228600" cy="609600"/>
          </a:xfrm>
          <a:custGeom>
            <a:avLst/>
            <a:gdLst>
              <a:gd name="T0" fmla="*/ 0 w 912"/>
              <a:gd name="T1" fmla="*/ 0 h 432"/>
              <a:gd name="T2" fmla="*/ 0 w 912"/>
              <a:gd name="T3" fmla="*/ 2147483647 h 432"/>
              <a:gd name="T4" fmla="*/ 2147483647 w 912"/>
              <a:gd name="T5" fmla="*/ 2147483647 h 432"/>
              <a:gd name="T6" fmla="*/ 2147483647 w 912"/>
              <a:gd name="T7" fmla="*/ 2147483647 h 432"/>
              <a:gd name="T8" fmla="*/ 0 60000 65536"/>
              <a:gd name="T9" fmla="*/ 0 60000 65536"/>
              <a:gd name="T10" fmla="*/ 0 60000 65536"/>
              <a:gd name="T11" fmla="*/ 0 60000 65536"/>
              <a:gd name="T12" fmla="*/ 0 w 912"/>
              <a:gd name="T13" fmla="*/ 0 h 432"/>
              <a:gd name="T14" fmla="*/ 912 w 912"/>
              <a:gd name="T15" fmla="*/ 432 h 4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2" h="432">
                <a:moveTo>
                  <a:pt x="0" y="0"/>
                </a:moveTo>
                <a:lnTo>
                  <a:pt x="0" y="144"/>
                </a:lnTo>
                <a:lnTo>
                  <a:pt x="912" y="144"/>
                </a:lnTo>
                <a:lnTo>
                  <a:pt x="912" y="432"/>
                </a:lnTo>
              </a:path>
            </a:pathLst>
          </a:custGeom>
          <a:noFill/>
          <a:ln w="190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94624" name="Rectangle 64"/>
          <p:cNvSpPr>
            <a:spLocks noChangeArrowheads="1"/>
          </p:cNvSpPr>
          <p:nvPr/>
        </p:nvSpPr>
        <p:spPr bwMode="auto">
          <a:xfrm>
            <a:off x="6505575" y="2078038"/>
            <a:ext cx="638175" cy="249237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1600">
                <a:solidFill>
                  <a:srgbClr val="2B0E72"/>
                </a:solidFill>
                <a:latin typeface="Arial" charset="0"/>
              </a:rPr>
              <a:t>B3I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6740525" y="6018213"/>
            <a:ext cx="1965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400">
                <a:solidFill>
                  <a:srgbClr val="FFFF00"/>
                </a:solidFill>
                <a:latin typeface="Arial" charset="0"/>
              </a:rPr>
              <a:t>Pokazywanie statusu</a:t>
            </a:r>
            <a:endParaRPr lang="de-DE" sz="140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194626" name="Object 66"/>
          <p:cNvGraphicFramePr>
            <a:graphicFrameLocks noChangeAspect="1"/>
          </p:cNvGraphicFramePr>
          <p:nvPr/>
        </p:nvGraphicFramePr>
        <p:xfrm>
          <a:off x="8686800" y="5770563"/>
          <a:ext cx="4572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0" imgW="2985120" imgH="4395240" progId="">
                  <p:embed/>
                </p:oleObj>
              </mc:Choice>
              <mc:Fallback>
                <p:oleObj name="Clip" r:id="rId20" imgW="2985120" imgH="4395240" progId="">
                  <p:embed/>
                  <p:pic>
                    <p:nvPicPr>
                      <p:cNvPr id="0" name="Picture 3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6800" y="5770563"/>
                        <a:ext cx="4572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7" name="AutoShape 67"/>
          <p:cNvSpPr>
            <a:spLocks noChangeArrowheads="1"/>
          </p:cNvSpPr>
          <p:nvPr/>
        </p:nvSpPr>
        <p:spPr bwMode="auto">
          <a:xfrm>
            <a:off x="152400" y="1066800"/>
            <a:ext cx="2209800" cy="3429000"/>
          </a:xfrm>
          <a:prstGeom prst="verticalScroll">
            <a:avLst>
              <a:gd name="adj" fmla="val 12500"/>
            </a:avLst>
          </a:prstGeom>
          <a:gradFill rotWithShape="0">
            <a:gsLst>
              <a:gs pos="0">
                <a:srgbClr val="FFFF66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94628" name="Text Box 68"/>
          <p:cNvSpPr txBox="1">
            <a:spLocks noChangeArrowheads="1"/>
          </p:cNvSpPr>
          <p:nvPr/>
        </p:nvSpPr>
        <p:spPr bwMode="auto">
          <a:xfrm>
            <a:off x="550863" y="1295400"/>
            <a:ext cx="13668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1x LCN-UPP</a:t>
            </a:r>
            <a:endParaRPr lang="de-DE" sz="1600">
              <a:latin typeface="Arial" charset="0"/>
            </a:endParaRPr>
          </a:p>
        </p:txBody>
      </p:sp>
      <p:sp>
        <p:nvSpPr>
          <p:cNvPr id="194629" name="Text Box 69"/>
          <p:cNvSpPr txBox="1">
            <a:spLocks noChangeArrowheads="1"/>
          </p:cNvSpPr>
          <p:nvPr/>
        </p:nvSpPr>
        <p:spPr bwMode="auto">
          <a:xfrm>
            <a:off x="533400" y="2635250"/>
            <a:ext cx="1158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3x LCN-IV</a:t>
            </a:r>
            <a:endParaRPr lang="de-DE" sz="1600">
              <a:latin typeface="Arial" charset="0"/>
            </a:endParaRPr>
          </a:p>
        </p:txBody>
      </p:sp>
      <p:sp>
        <p:nvSpPr>
          <p:cNvPr id="194630" name="Text Box 70"/>
          <p:cNvSpPr txBox="1">
            <a:spLocks noChangeArrowheads="1"/>
          </p:cNvSpPr>
          <p:nvPr/>
        </p:nvSpPr>
        <p:spPr bwMode="auto">
          <a:xfrm>
            <a:off x="533400" y="3016250"/>
            <a:ext cx="1181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1x LCN-TS</a:t>
            </a:r>
            <a:endParaRPr lang="de-DE" sz="1600">
              <a:latin typeface="Arial" charset="0"/>
            </a:endParaRPr>
          </a:p>
        </p:txBody>
      </p:sp>
      <p:sp>
        <p:nvSpPr>
          <p:cNvPr id="194631" name="Text Box 71"/>
          <p:cNvSpPr txBox="1">
            <a:spLocks noChangeArrowheads="1"/>
          </p:cNvSpPr>
          <p:nvPr/>
        </p:nvSpPr>
        <p:spPr bwMode="auto">
          <a:xfrm>
            <a:off x="533400" y="3321050"/>
            <a:ext cx="1225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1x LCN-RR</a:t>
            </a:r>
            <a:endParaRPr lang="de-DE" sz="1600">
              <a:latin typeface="Arial" charset="0"/>
            </a:endParaRPr>
          </a:p>
        </p:txBody>
      </p:sp>
      <p:sp>
        <p:nvSpPr>
          <p:cNvPr id="194632" name="Text Box 72"/>
          <p:cNvSpPr txBox="1">
            <a:spLocks noChangeArrowheads="1"/>
          </p:cNvSpPr>
          <p:nvPr/>
        </p:nvSpPr>
        <p:spPr bwMode="auto">
          <a:xfrm>
            <a:off x="533400" y="3657600"/>
            <a:ext cx="1214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1x LCN-RT</a:t>
            </a:r>
            <a:endParaRPr lang="de-DE" sz="1600">
              <a:latin typeface="Arial" charset="0"/>
            </a:endParaRPr>
          </a:p>
        </p:txBody>
      </p:sp>
      <p:sp>
        <p:nvSpPr>
          <p:cNvPr id="194633" name="Text Box 73"/>
          <p:cNvSpPr txBox="1">
            <a:spLocks noChangeArrowheads="1"/>
          </p:cNvSpPr>
          <p:nvPr/>
        </p:nvSpPr>
        <p:spPr bwMode="auto">
          <a:xfrm>
            <a:off x="533400" y="4006850"/>
            <a:ext cx="1249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1x LCN-B3I</a:t>
            </a:r>
            <a:endParaRPr lang="de-DE" sz="1600">
              <a:latin typeface="Arial" charset="0"/>
            </a:endParaRPr>
          </a:p>
        </p:txBody>
      </p:sp>
      <p:sp>
        <p:nvSpPr>
          <p:cNvPr id="194634" name="Text Box 74"/>
          <p:cNvSpPr txBox="1">
            <a:spLocks noChangeArrowheads="1"/>
          </p:cNvSpPr>
          <p:nvPr/>
        </p:nvSpPr>
        <p:spPr bwMode="auto">
          <a:xfrm>
            <a:off x="533400" y="1905000"/>
            <a:ext cx="1355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1x LCN-TEU</a:t>
            </a:r>
            <a:endParaRPr lang="de-DE" sz="1600">
              <a:latin typeface="Arial" charset="0"/>
            </a:endParaRPr>
          </a:p>
        </p:txBody>
      </p:sp>
      <p:grpSp>
        <p:nvGrpSpPr>
          <p:cNvPr id="94248" name="Group 75"/>
          <p:cNvGrpSpPr>
            <a:grpSpLocks/>
          </p:cNvGrpSpPr>
          <p:nvPr/>
        </p:nvGrpSpPr>
        <p:grpSpPr bwMode="auto">
          <a:xfrm>
            <a:off x="452438" y="6578600"/>
            <a:ext cx="8636000" cy="274638"/>
            <a:chOff x="288" y="4147"/>
            <a:chExt cx="5440" cy="173"/>
          </a:xfrm>
        </p:grpSpPr>
        <p:sp>
          <p:nvSpPr>
            <p:cNvPr id="94267" name="Line 76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94268" name="Text Box 77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194638" name="Rectangle 78"/>
          <p:cNvSpPr>
            <a:spLocks noGrp="1" noChangeArrowheads="1"/>
          </p:cNvSpPr>
          <p:nvPr>
            <p:ph type="title" idx="4294967295"/>
          </p:nvPr>
        </p:nvSpPr>
        <p:spPr>
          <a:xfrm>
            <a:off x="2392363" y="0"/>
            <a:ext cx="4383087" cy="822325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400" b="1">
                <a:solidFill>
                  <a:srgbClr val="FFFF00"/>
                </a:solidFill>
              </a:rPr>
              <a:t>Przykład projektowania LCN</a:t>
            </a:r>
            <a:r>
              <a:rPr lang="de-DE" sz="2400" b="1">
                <a:solidFill>
                  <a:schemeClr val="bg2"/>
                </a:solidFill>
              </a:rPr>
              <a:t>:</a:t>
            </a:r>
            <a:br>
              <a:rPr lang="de-DE" sz="2400" b="1">
                <a:solidFill>
                  <a:schemeClr val="bg2"/>
                </a:solidFill>
              </a:rPr>
            </a:br>
            <a:r>
              <a:rPr lang="pl-PL" sz="2400" b="1">
                <a:solidFill>
                  <a:schemeClr val="bg1"/>
                </a:solidFill>
              </a:rPr>
              <a:t>Pokój</a:t>
            </a:r>
            <a:endParaRPr lang="de-DE" sz="3200" b="1">
              <a:solidFill>
                <a:schemeClr val="bg1"/>
              </a:solidFill>
            </a:endParaRPr>
          </a:p>
        </p:txBody>
      </p:sp>
      <p:sp>
        <p:nvSpPr>
          <p:cNvPr id="194639" name="Text Box 79"/>
          <p:cNvSpPr txBox="1">
            <a:spLocks noChangeArrowheads="1"/>
          </p:cNvSpPr>
          <p:nvPr/>
        </p:nvSpPr>
        <p:spPr bwMode="auto">
          <a:xfrm>
            <a:off x="5181600" y="3352800"/>
            <a:ext cx="541338" cy="307975"/>
          </a:xfrm>
          <a:prstGeom prst="rect">
            <a:avLst/>
          </a:prstGeom>
          <a:solidFill>
            <a:srgbClr val="008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400">
                <a:solidFill>
                  <a:schemeClr val="tx1"/>
                </a:solidFill>
                <a:latin typeface="Arial" charset="0"/>
              </a:rPr>
              <a:t>BM</a:t>
            </a:r>
            <a:r>
              <a:rPr lang="de-DE" sz="80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sz="1400">
                <a:solidFill>
                  <a:schemeClr val="tx1"/>
                </a:solidFill>
                <a:latin typeface="Arial" charset="0"/>
              </a:rPr>
              <a:t>I</a:t>
            </a:r>
          </a:p>
        </p:txBody>
      </p:sp>
      <p:sp>
        <p:nvSpPr>
          <p:cNvPr id="194640" name="Line 80"/>
          <p:cNvSpPr>
            <a:spLocks noChangeShapeType="1"/>
          </p:cNvSpPr>
          <p:nvPr/>
        </p:nvSpPr>
        <p:spPr bwMode="auto">
          <a:xfrm flipV="1">
            <a:off x="6324600" y="1600200"/>
            <a:ext cx="0" cy="1828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94641" name="Line 81"/>
          <p:cNvSpPr>
            <a:spLocks noChangeShapeType="1"/>
          </p:cNvSpPr>
          <p:nvPr/>
        </p:nvSpPr>
        <p:spPr bwMode="auto">
          <a:xfrm flipH="1" flipV="1">
            <a:off x="5715000" y="137160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pl-PL"/>
          </a:p>
        </p:txBody>
      </p:sp>
      <p:sp>
        <p:nvSpPr>
          <p:cNvPr id="194642" name="Line 82"/>
          <p:cNvSpPr>
            <a:spLocks noChangeShapeType="1"/>
          </p:cNvSpPr>
          <p:nvPr/>
        </p:nvSpPr>
        <p:spPr bwMode="auto">
          <a:xfrm flipH="1" flipV="1">
            <a:off x="6324600" y="1600200"/>
            <a:ext cx="0" cy="2362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94643" name="Rectangle 83"/>
          <p:cNvSpPr>
            <a:spLocks noChangeArrowheads="1"/>
          </p:cNvSpPr>
          <p:nvPr/>
        </p:nvSpPr>
        <p:spPr bwMode="auto">
          <a:xfrm>
            <a:off x="5257800" y="3810000"/>
            <a:ext cx="347663" cy="249238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1600">
                <a:solidFill>
                  <a:schemeClr val="tx1"/>
                </a:solidFill>
                <a:latin typeface="Arial" charset="0"/>
              </a:rPr>
              <a:t>IV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44" name="Line 84"/>
          <p:cNvSpPr>
            <a:spLocks noChangeShapeType="1"/>
          </p:cNvSpPr>
          <p:nvPr/>
        </p:nvSpPr>
        <p:spPr bwMode="auto">
          <a:xfrm flipH="1">
            <a:off x="5638800" y="39624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grpSp>
        <p:nvGrpSpPr>
          <p:cNvPr id="17" name="Group 85"/>
          <p:cNvGrpSpPr>
            <a:grpSpLocks/>
          </p:cNvGrpSpPr>
          <p:nvPr/>
        </p:nvGrpSpPr>
        <p:grpSpPr bwMode="auto">
          <a:xfrm>
            <a:off x="5226050" y="1271588"/>
            <a:ext cx="2033588" cy="249237"/>
            <a:chOff x="2014" y="1108"/>
            <a:chExt cx="1364" cy="168"/>
          </a:xfrm>
        </p:grpSpPr>
        <p:sp>
          <p:nvSpPr>
            <p:cNvPr id="94263" name="Line 86"/>
            <p:cNvSpPr>
              <a:spLocks noChangeShapeType="1"/>
            </p:cNvSpPr>
            <p:nvPr/>
          </p:nvSpPr>
          <p:spPr bwMode="auto">
            <a:xfrm flipH="1">
              <a:off x="2014" y="1193"/>
              <a:ext cx="118" cy="0"/>
            </a:xfrm>
            <a:prstGeom prst="lin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4264" name="Line 87"/>
            <p:cNvSpPr>
              <a:spLocks noChangeShapeType="1"/>
            </p:cNvSpPr>
            <p:nvPr/>
          </p:nvSpPr>
          <p:spPr bwMode="auto">
            <a:xfrm>
              <a:off x="2365" y="1193"/>
              <a:ext cx="7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4265" name="Rectangle 88"/>
            <p:cNvSpPr>
              <a:spLocks noChangeArrowheads="1"/>
            </p:cNvSpPr>
            <p:nvPr/>
          </p:nvSpPr>
          <p:spPr bwMode="auto">
            <a:xfrm>
              <a:off x="3145" y="1108"/>
              <a:ext cx="233" cy="16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/>
              <a:r>
                <a:rPr lang="de-DE" sz="1600">
                  <a:solidFill>
                    <a:schemeClr val="tx1"/>
                  </a:solidFill>
                  <a:latin typeface="Arial" charset="0"/>
                </a:rPr>
                <a:t>IV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4266" name="Rectangle 89"/>
            <p:cNvSpPr>
              <a:spLocks noChangeArrowheads="1"/>
            </p:cNvSpPr>
            <p:nvPr/>
          </p:nvSpPr>
          <p:spPr bwMode="auto">
            <a:xfrm>
              <a:off x="2132" y="1108"/>
              <a:ext cx="233" cy="16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/>
              <a:r>
                <a:rPr lang="de-DE" sz="1600">
                  <a:solidFill>
                    <a:schemeClr val="tx1"/>
                  </a:solidFill>
                  <a:latin typeface="Arial" charset="0"/>
                </a:rPr>
                <a:t>IV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sp>
        <p:nvSpPr>
          <p:cNvPr id="194650" name="Oval 90"/>
          <p:cNvSpPr>
            <a:spLocks noChangeArrowheads="1"/>
          </p:cNvSpPr>
          <p:nvPr/>
        </p:nvSpPr>
        <p:spPr bwMode="auto">
          <a:xfrm>
            <a:off x="4878388" y="1181100"/>
            <a:ext cx="407987" cy="4365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800">
                <a:solidFill>
                  <a:schemeClr val="tx1"/>
                </a:solidFill>
                <a:latin typeface="Arial" charset="0"/>
              </a:rPr>
              <a:t>UPP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51" name="Line 91"/>
          <p:cNvSpPr>
            <a:spLocks noChangeShapeType="1"/>
          </p:cNvSpPr>
          <p:nvPr/>
        </p:nvSpPr>
        <p:spPr bwMode="auto">
          <a:xfrm>
            <a:off x="5410200" y="3657600"/>
            <a:ext cx="0" cy="1524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pl-PL"/>
          </a:p>
        </p:txBody>
      </p:sp>
      <p:sp>
        <p:nvSpPr>
          <p:cNvPr id="194652" name="Text Box 92"/>
          <p:cNvSpPr txBox="1">
            <a:spLocks noChangeArrowheads="1"/>
          </p:cNvSpPr>
          <p:nvPr/>
        </p:nvSpPr>
        <p:spPr bwMode="auto">
          <a:xfrm>
            <a:off x="533400" y="2254250"/>
            <a:ext cx="1339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1x LCN-BMI</a:t>
            </a:r>
            <a:endParaRPr lang="de-DE" sz="1600">
              <a:latin typeface="Arial" charset="0"/>
            </a:endParaRPr>
          </a:p>
        </p:txBody>
      </p:sp>
      <p:sp>
        <p:nvSpPr>
          <p:cNvPr id="194653" name="Oval 93"/>
          <p:cNvSpPr>
            <a:spLocks noChangeArrowheads="1"/>
          </p:cNvSpPr>
          <p:nvPr/>
        </p:nvSpPr>
        <p:spPr bwMode="auto">
          <a:xfrm>
            <a:off x="4876800" y="1676400"/>
            <a:ext cx="407988" cy="4365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de-DE" sz="800">
                <a:solidFill>
                  <a:schemeClr val="tx1"/>
                </a:solidFill>
                <a:latin typeface="Arial" charset="0"/>
              </a:rPr>
              <a:t>FI 1</a:t>
            </a:r>
            <a:endParaRPr lang="de-DE" sz="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54" name="Text Box 94"/>
          <p:cNvSpPr txBox="1">
            <a:spLocks noChangeArrowheads="1"/>
          </p:cNvSpPr>
          <p:nvPr/>
        </p:nvSpPr>
        <p:spPr bwMode="auto">
          <a:xfrm>
            <a:off x="533400" y="1600200"/>
            <a:ext cx="1289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de-DE" sz="1600">
                <a:solidFill>
                  <a:srgbClr val="FF0000"/>
                </a:solidFill>
                <a:latin typeface="Arial" charset="0"/>
              </a:rPr>
              <a:t>1x LCN-FI 1</a:t>
            </a:r>
            <a:endParaRPr lang="de-DE" sz="1600">
              <a:latin typeface="Arial" charset="0"/>
            </a:endParaRPr>
          </a:p>
        </p:txBody>
      </p:sp>
      <p:pic>
        <p:nvPicPr>
          <p:cNvPr id="94262" name="Obraz 97" descr="logo lcn.bmp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267450"/>
            <a:ext cx="800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"/>
                                        <p:tgtEl>
                                          <p:spTgt spid="194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12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194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194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8" presetClass="entr" presetSubtype="3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8" dur="500"/>
                                        <p:tgtEl>
                                          <p:spTgt spid="194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118" presetID="18" presetClass="entr" presetSubtype="3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0" dur="500"/>
                                        <p:tgtEl>
                                          <p:spTgt spid="194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9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94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94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94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94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2" presetID="18" presetClass="entr" presetSubtype="3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4" dur="500"/>
                                        <p:tgtEl>
                                          <p:spTgt spid="194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194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8" presetClass="entr" presetSubtype="3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3" dur="500"/>
                                        <p:tgtEl>
                                          <p:spTgt spid="19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19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6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17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4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94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7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94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94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8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94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94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8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19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9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9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9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94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94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20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94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94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20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94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94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2" grpId="0" autoUpdateAnimBg="0"/>
      <p:bldP spid="194563" grpId="0" autoUpdateAnimBg="0"/>
      <p:bldP spid="194564" grpId="0" autoUpdateAnimBg="0"/>
      <p:bldP spid="194565" grpId="0" autoUpdateAnimBg="0"/>
      <p:bldP spid="194566" grpId="0" autoUpdateAnimBg="0"/>
      <p:bldP spid="194567" grpId="0" autoUpdateAnimBg="0"/>
      <p:bldP spid="194568" grpId="0" autoUpdateAnimBg="0"/>
      <p:bldP spid="194607" grpId="0" animBg="1"/>
      <p:bldP spid="194608" grpId="0" animBg="1"/>
      <p:bldP spid="194609" grpId="0" animBg="1"/>
      <p:bldP spid="194613" grpId="0" animBg="1"/>
      <p:bldP spid="194614" grpId="0" animBg="1" autoUpdateAnimBg="0"/>
      <p:bldP spid="194623" grpId="0" animBg="1"/>
      <p:bldP spid="194624" grpId="0" animBg="1" autoUpdateAnimBg="0"/>
      <p:bldP spid="194625" grpId="0" autoUpdateAnimBg="0"/>
      <p:bldP spid="194627" grpId="0" animBg="1"/>
      <p:bldP spid="194628" grpId="0" autoUpdateAnimBg="0"/>
      <p:bldP spid="194629" grpId="0" autoUpdateAnimBg="0"/>
      <p:bldP spid="194630" grpId="0" autoUpdateAnimBg="0"/>
      <p:bldP spid="194631" grpId="0" autoUpdateAnimBg="0"/>
      <p:bldP spid="194632" grpId="0" autoUpdateAnimBg="0"/>
      <p:bldP spid="194633" grpId="0" autoUpdateAnimBg="0"/>
      <p:bldP spid="194634" grpId="0" autoUpdateAnimBg="0"/>
      <p:bldP spid="194638" grpId="0" autoUpdateAnimBg="0"/>
      <p:bldP spid="194639" grpId="0" animBg="1" autoUpdateAnimBg="0"/>
      <p:bldP spid="194640" grpId="0" animBg="1"/>
      <p:bldP spid="194641" grpId="0" animBg="1"/>
      <p:bldP spid="194642" grpId="0" animBg="1"/>
      <p:bldP spid="194643" grpId="0" animBg="1" autoUpdateAnimBg="0"/>
      <p:bldP spid="194644" grpId="0" animBg="1"/>
      <p:bldP spid="194650" grpId="0" animBg="1" autoUpdateAnimBg="0"/>
      <p:bldP spid="194651" grpId="0" animBg="1"/>
      <p:bldP spid="194652" grpId="0" autoUpdateAnimBg="0"/>
      <p:bldP spid="194653" grpId="0" animBg="1" autoUpdateAnimBg="0"/>
      <p:bldP spid="19465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kyline"/>
          <p:cNvPicPr>
            <a:picLocks noChangeAspect="1" noChangeArrowheads="1"/>
          </p:cNvPicPr>
          <p:nvPr/>
        </p:nvPicPr>
        <p:blipFill>
          <a:blip r:embed="rId3" cstate="print">
            <a:lum bright="-1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77788" y="900469"/>
            <a:ext cx="9144000" cy="5257800"/>
          </a:xfrm>
          <a:prstGeom prst="rect">
            <a:avLst/>
          </a:prstGeom>
          <a:solidFill>
            <a:schemeClr val="tx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81412" name="Rectangle 4"/>
          <p:cNvSpPr>
            <a:spLocks noChangeArrowheads="1"/>
          </p:cNvSpPr>
          <p:nvPr/>
        </p:nvSpPr>
        <p:spPr bwMode="auto">
          <a:xfrm>
            <a:off x="2286000" y="1752600"/>
            <a:ext cx="4267200" cy="411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81413" name="Rectangle 5"/>
          <p:cNvSpPr>
            <a:spLocks noChangeArrowheads="1"/>
          </p:cNvSpPr>
          <p:nvPr/>
        </p:nvSpPr>
        <p:spPr bwMode="auto">
          <a:xfrm>
            <a:off x="2362200" y="1828800"/>
            <a:ext cx="4114800" cy="3962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81414" name="Rectangle 6"/>
          <p:cNvSpPr>
            <a:spLocks noChangeArrowheads="1"/>
          </p:cNvSpPr>
          <p:nvPr/>
        </p:nvSpPr>
        <p:spPr bwMode="auto">
          <a:xfrm>
            <a:off x="3851275" y="2852738"/>
            <a:ext cx="9906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900" dirty="0">
                <a:latin typeface="+mn-lt"/>
                <a:cs typeface="+mn-cs"/>
              </a:rPr>
              <a:t>Mikrocomputer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de-DE" sz="1000" dirty="0">
                <a:latin typeface="+mn-lt"/>
                <a:cs typeface="+mn-cs"/>
              </a:rPr>
              <a:t>4,9MHz</a:t>
            </a:r>
          </a:p>
        </p:txBody>
      </p:sp>
      <p:sp>
        <p:nvSpPr>
          <p:cNvPr id="1681415" name="Rectangle 7"/>
          <p:cNvSpPr>
            <a:spLocks noChangeArrowheads="1"/>
          </p:cNvSpPr>
          <p:nvPr/>
        </p:nvSpPr>
        <p:spPr bwMode="auto">
          <a:xfrm>
            <a:off x="2438400" y="1905000"/>
            <a:ext cx="914400" cy="609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l-PL" sz="1200" dirty="0">
                <a:solidFill>
                  <a:srgbClr val="6699FF"/>
                </a:solidFill>
                <a:latin typeface="+mn-lt"/>
                <a:cs typeface="+mn-cs"/>
              </a:rPr>
              <a:t>Włącznik i</a:t>
            </a:r>
            <a:br>
              <a:rPr lang="pl-PL" sz="1200" dirty="0">
                <a:solidFill>
                  <a:srgbClr val="6699FF"/>
                </a:solidFill>
                <a:latin typeface="+mn-lt"/>
                <a:cs typeface="+mn-cs"/>
              </a:rPr>
            </a:br>
            <a:r>
              <a:rPr lang="pl-PL" sz="1200" dirty="0">
                <a:solidFill>
                  <a:srgbClr val="6699FF"/>
                </a:solidFill>
                <a:latin typeface="+mn-lt"/>
                <a:cs typeface="+mn-cs"/>
              </a:rPr>
              <a:t>ściemniacz</a:t>
            </a:r>
            <a:endParaRPr lang="de-DE" sz="12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681416" name="Rectangle 8"/>
          <p:cNvSpPr>
            <a:spLocks noChangeArrowheads="1"/>
          </p:cNvSpPr>
          <p:nvPr/>
        </p:nvSpPr>
        <p:spPr bwMode="auto">
          <a:xfrm>
            <a:off x="3505200" y="1905000"/>
            <a:ext cx="914400" cy="6096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DE" sz="1600" dirty="0">
                <a:solidFill>
                  <a:srgbClr val="FFFF00"/>
                </a:solidFill>
                <a:latin typeface="+mn-lt"/>
                <a:cs typeface="+mn-cs"/>
              </a:rPr>
              <a:t>T-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de-DE" sz="1600" dirty="0">
                <a:solidFill>
                  <a:srgbClr val="FFFF00"/>
                </a:solidFill>
                <a:latin typeface="+mn-lt"/>
                <a:cs typeface="+mn-cs"/>
              </a:rPr>
              <a:t>Port</a:t>
            </a:r>
            <a:endParaRPr lang="de-DE" sz="1200" dirty="0">
              <a:latin typeface="+mn-lt"/>
              <a:cs typeface="+mn-cs"/>
            </a:endParaRPr>
          </a:p>
        </p:txBody>
      </p:sp>
      <p:sp>
        <p:nvSpPr>
          <p:cNvPr id="1681417" name="Rectangle 9"/>
          <p:cNvSpPr>
            <a:spLocks noChangeArrowheads="1"/>
          </p:cNvSpPr>
          <p:nvPr/>
        </p:nvSpPr>
        <p:spPr bwMode="auto">
          <a:xfrm>
            <a:off x="4495800" y="1905000"/>
            <a:ext cx="914400" cy="6096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DE" sz="1600" dirty="0">
                <a:solidFill>
                  <a:srgbClr val="FFFF00"/>
                </a:solidFill>
                <a:latin typeface="+mn-lt"/>
                <a:cs typeface="+mn-cs"/>
              </a:rPr>
              <a:t>I-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de-DE" sz="1600" dirty="0">
                <a:solidFill>
                  <a:srgbClr val="FFFF00"/>
                </a:solidFill>
                <a:latin typeface="+mn-lt"/>
                <a:cs typeface="+mn-cs"/>
              </a:rPr>
              <a:t>Port</a:t>
            </a:r>
          </a:p>
        </p:txBody>
      </p:sp>
      <p:sp>
        <p:nvSpPr>
          <p:cNvPr id="1681418" name="Rectangle 10"/>
          <p:cNvSpPr>
            <a:spLocks noChangeArrowheads="1"/>
          </p:cNvSpPr>
          <p:nvPr/>
        </p:nvSpPr>
        <p:spPr bwMode="auto">
          <a:xfrm>
            <a:off x="5486400" y="1905000"/>
            <a:ext cx="914400" cy="609600"/>
          </a:xfrm>
          <a:prstGeom prst="rect">
            <a:avLst/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de-DE" sz="1600" dirty="0">
                <a:solidFill>
                  <a:srgbClr val="FFFF00"/>
                </a:solidFill>
                <a:latin typeface="+mn-lt"/>
                <a:cs typeface="+mn-cs"/>
              </a:rPr>
              <a:t>P-</a:t>
            </a:r>
          </a:p>
          <a:p>
            <a:pPr algn="ctr" eaLnBrk="0" hangingPunct="0">
              <a:spcBef>
                <a:spcPct val="50000"/>
              </a:spcBef>
              <a:defRPr/>
            </a:pPr>
            <a:r>
              <a:rPr lang="de-DE" sz="1600" dirty="0">
                <a:solidFill>
                  <a:srgbClr val="FFFF00"/>
                </a:solidFill>
                <a:latin typeface="+mn-lt"/>
                <a:cs typeface="+mn-cs"/>
              </a:rPr>
              <a:t>Port</a:t>
            </a:r>
          </a:p>
        </p:txBody>
      </p:sp>
      <p:sp>
        <p:nvSpPr>
          <p:cNvPr id="1681419" name="AutoShape 11"/>
          <p:cNvSpPr>
            <a:spLocks/>
          </p:cNvSpPr>
          <p:nvPr/>
        </p:nvSpPr>
        <p:spPr bwMode="auto">
          <a:xfrm rot="5400000">
            <a:off x="5143500" y="38100"/>
            <a:ext cx="76200" cy="2895600"/>
          </a:xfrm>
          <a:prstGeom prst="leftBracket">
            <a:avLst>
              <a:gd name="adj" fmla="val 316667"/>
            </a:avLst>
          </a:prstGeom>
          <a:noFill/>
          <a:ln w="254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81420" name="Rectangle 12"/>
          <p:cNvSpPr>
            <a:spLocks noChangeArrowheads="1"/>
          </p:cNvSpPr>
          <p:nvPr/>
        </p:nvSpPr>
        <p:spPr bwMode="auto">
          <a:xfrm>
            <a:off x="4029075" y="987425"/>
            <a:ext cx="224948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sz="1800" dirty="0">
                <a:solidFill>
                  <a:srgbClr val="6699FF"/>
                </a:solidFill>
                <a:latin typeface="+mn-lt"/>
                <a:cs typeface="+mn-cs"/>
              </a:rPr>
              <a:t>wejścia czujników</a:t>
            </a:r>
            <a:endParaRPr lang="de-DE" sz="1800" dirty="0">
              <a:solidFill>
                <a:srgbClr val="6699FF"/>
              </a:solidFill>
              <a:latin typeface="+mn-lt"/>
              <a:cs typeface="+mn-cs"/>
            </a:endParaRPr>
          </a:p>
        </p:txBody>
      </p:sp>
      <p:sp>
        <p:nvSpPr>
          <p:cNvPr id="1681421" name="AutoShape 13"/>
          <p:cNvSpPr>
            <a:spLocks/>
          </p:cNvSpPr>
          <p:nvPr/>
        </p:nvSpPr>
        <p:spPr bwMode="auto">
          <a:xfrm rot="5400000">
            <a:off x="2857500" y="876300"/>
            <a:ext cx="76200" cy="1219200"/>
          </a:xfrm>
          <a:prstGeom prst="leftBracket">
            <a:avLst>
              <a:gd name="adj" fmla="val 133333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sp>
        <p:nvSpPr>
          <p:cNvPr id="1681422" name="Rectangle 14"/>
          <p:cNvSpPr>
            <a:spLocks noChangeArrowheads="1"/>
          </p:cNvSpPr>
          <p:nvPr/>
        </p:nvSpPr>
        <p:spPr bwMode="auto">
          <a:xfrm>
            <a:off x="2400300" y="987425"/>
            <a:ext cx="1001713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sz="1800" dirty="0">
                <a:solidFill>
                  <a:srgbClr val="FFFF00"/>
                </a:solidFill>
                <a:latin typeface="+mn-lt"/>
                <a:cs typeface="+mn-cs"/>
              </a:rPr>
              <a:t>wyjścia</a:t>
            </a:r>
            <a:endParaRPr lang="de-DE" sz="1800" dirty="0">
              <a:latin typeface="+mn-lt"/>
              <a:cs typeface="+mn-cs"/>
            </a:endParaRPr>
          </a:p>
        </p:txBody>
      </p:sp>
      <p:cxnSp>
        <p:nvCxnSpPr>
          <p:cNvPr id="1681423" name="AutoShape 15"/>
          <p:cNvCxnSpPr>
            <a:cxnSpLocks noChangeShapeType="1"/>
            <a:stCxn id="22568" idx="0"/>
            <a:endCxn id="1681414" idx="2"/>
          </p:cNvCxnSpPr>
          <p:nvPr/>
        </p:nvCxnSpPr>
        <p:spPr bwMode="auto">
          <a:xfrm rot="5400000" flipH="1" flipV="1">
            <a:off x="3683001" y="3451225"/>
            <a:ext cx="347662" cy="979487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573588" y="4114800"/>
            <a:ext cx="1827212" cy="1600200"/>
            <a:chOff x="2928" y="2592"/>
            <a:chExt cx="1104" cy="1008"/>
          </a:xfrm>
        </p:grpSpPr>
        <p:sp>
          <p:nvSpPr>
            <p:cNvPr id="22572" name="Rectangle 17"/>
            <p:cNvSpPr>
              <a:spLocks noChangeArrowheads="1"/>
            </p:cNvSpPr>
            <p:nvPr/>
          </p:nvSpPr>
          <p:spPr bwMode="auto">
            <a:xfrm>
              <a:off x="2928" y="2592"/>
              <a:ext cx="1104" cy="1008"/>
            </a:xfrm>
            <a:prstGeom prst="rect">
              <a:avLst/>
            </a:prstGeom>
            <a:solidFill>
              <a:srgbClr val="F2F57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en-US" sz="800" b="0">
                <a:solidFill>
                  <a:schemeClr val="tx1"/>
                </a:solidFill>
              </a:endParaRPr>
            </a:p>
          </p:txBody>
        </p:sp>
        <p:sp>
          <p:nvSpPr>
            <p:cNvPr id="22573" name="Rectangle 18"/>
            <p:cNvSpPr>
              <a:spLocks noChangeArrowheads="1"/>
            </p:cNvSpPr>
            <p:nvPr/>
          </p:nvSpPr>
          <p:spPr bwMode="auto">
            <a:xfrm>
              <a:off x="3096" y="2639"/>
              <a:ext cx="93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800">
                  <a:solidFill>
                    <a:srgbClr val="6699FF"/>
                  </a:solidFill>
                </a:rPr>
                <a:t>Magistrala</a:t>
              </a:r>
              <a:endParaRPr lang="de-DE" sz="800" b="0">
                <a:solidFill>
                  <a:schemeClr val="tx1"/>
                </a:solidFill>
              </a:endParaRPr>
            </a:p>
          </p:txBody>
        </p:sp>
        <p:sp>
          <p:nvSpPr>
            <p:cNvPr id="124947" name="Rectangle 19"/>
            <p:cNvSpPr>
              <a:spLocks noChangeArrowheads="1"/>
            </p:cNvSpPr>
            <p:nvPr/>
          </p:nvSpPr>
          <p:spPr bwMode="auto">
            <a:xfrm>
              <a:off x="2992" y="2928"/>
              <a:ext cx="1008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pl-PL" sz="1200" dirty="0">
                  <a:solidFill>
                    <a:schemeClr val="tx1"/>
                  </a:solidFill>
                  <a:latin typeface="+mn-lt"/>
                  <a:cs typeface="+mn-cs"/>
                </a:rPr>
                <a:t>ochrona zwarciowa</a:t>
              </a:r>
              <a:r>
                <a:rPr lang="de-DE" sz="1200" dirty="0">
                  <a:solidFill>
                    <a:schemeClr val="tx1"/>
                  </a:solidFill>
                  <a:latin typeface="+mn-lt"/>
                  <a:cs typeface="+mn-cs"/>
                </a:rPr>
                <a:t> </a:t>
              </a:r>
            </a:p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200" dirty="0">
                  <a:solidFill>
                    <a:schemeClr val="tx1"/>
                  </a:solidFill>
                  <a:latin typeface="+mn-lt"/>
                  <a:cs typeface="+mn-cs"/>
                </a:rPr>
                <a:t>230V</a:t>
              </a:r>
              <a:endParaRPr lang="de-DE" sz="800" b="0" dirty="0">
                <a:solidFill>
                  <a:schemeClr val="tx1"/>
                </a:solidFill>
                <a:latin typeface="+mn-lt"/>
                <a:cs typeface="+mn-cs"/>
              </a:endParaRPr>
            </a:p>
          </p:txBody>
        </p:sp>
        <p:sp>
          <p:nvSpPr>
            <p:cNvPr id="124948" name="Rectangle 20"/>
            <p:cNvSpPr>
              <a:spLocks noChangeArrowheads="1"/>
            </p:cNvSpPr>
            <p:nvPr/>
          </p:nvSpPr>
          <p:spPr bwMode="auto">
            <a:xfrm>
              <a:off x="2992" y="3264"/>
              <a:ext cx="1008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ts val="0"/>
                </a:spcBef>
                <a:defRPr/>
              </a:pPr>
              <a:r>
                <a:rPr lang="pl-PL" sz="1200" kern="0" dirty="0">
                  <a:solidFill>
                    <a:schemeClr val="tx1"/>
                  </a:solidFill>
                  <a:latin typeface="+mn-lt"/>
                  <a:cs typeface="+mn-cs"/>
                </a:rPr>
                <a:t>ochrona</a:t>
              </a:r>
              <a:r>
                <a:rPr lang="pl-PL" sz="1200" dirty="0">
                  <a:solidFill>
                    <a:schemeClr val="tx1"/>
                  </a:solidFill>
                  <a:latin typeface="+mn-lt"/>
                  <a:cs typeface="+mn-cs"/>
                </a:rPr>
                <a:t> przepięciowa</a:t>
              </a:r>
              <a:r>
                <a:rPr lang="de-DE" sz="1200" dirty="0">
                  <a:solidFill>
                    <a:schemeClr val="tx1"/>
                  </a:solidFill>
                  <a:latin typeface="+mn-lt"/>
                  <a:cs typeface="+mn-cs"/>
                </a:rPr>
                <a:t> </a:t>
              </a:r>
            </a:p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200" dirty="0">
                  <a:solidFill>
                    <a:schemeClr val="tx1"/>
                  </a:solidFill>
                  <a:latin typeface="+mn-lt"/>
                  <a:cs typeface="+mn-cs"/>
                </a:rPr>
                <a:t>(2 KV)</a:t>
              </a:r>
              <a:endParaRPr lang="de-DE" sz="800" b="0" dirty="0">
                <a:solidFill>
                  <a:schemeClr val="tx1"/>
                </a:solidFill>
                <a:latin typeface="+mn-lt"/>
                <a:cs typeface="+mn-cs"/>
              </a:endParaRPr>
            </a:p>
          </p:txBody>
        </p:sp>
      </p:grpSp>
      <p:cxnSp>
        <p:nvCxnSpPr>
          <p:cNvPr id="1681429" name="AutoShape 21"/>
          <p:cNvCxnSpPr>
            <a:cxnSpLocks noChangeShapeType="1"/>
            <a:stCxn id="22572" idx="0"/>
            <a:endCxn id="1681414" idx="3"/>
          </p:cNvCxnSpPr>
          <p:nvPr/>
        </p:nvCxnSpPr>
        <p:spPr bwMode="auto">
          <a:xfrm rot="16200000" flipV="1">
            <a:off x="4762501" y="3389312"/>
            <a:ext cx="804862" cy="646113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81430" name="AutoShape 22"/>
          <p:cNvCxnSpPr>
            <a:cxnSpLocks noChangeShapeType="1"/>
            <a:stCxn id="1681415" idx="2"/>
            <a:endCxn id="1681414" idx="0"/>
          </p:cNvCxnSpPr>
          <p:nvPr/>
        </p:nvCxnSpPr>
        <p:spPr bwMode="auto">
          <a:xfrm rot="16200000" flipH="1">
            <a:off x="3452019" y="1958181"/>
            <a:ext cx="338138" cy="145097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81431" name="AutoShape 23"/>
          <p:cNvCxnSpPr>
            <a:cxnSpLocks noChangeShapeType="1"/>
            <a:stCxn id="1681416" idx="2"/>
            <a:endCxn id="1681414" idx="0"/>
          </p:cNvCxnSpPr>
          <p:nvPr/>
        </p:nvCxnSpPr>
        <p:spPr bwMode="auto">
          <a:xfrm rot="16200000" flipH="1">
            <a:off x="3985419" y="2491581"/>
            <a:ext cx="338138" cy="38417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81432" name="AutoShape 24"/>
          <p:cNvCxnSpPr>
            <a:cxnSpLocks noChangeShapeType="1"/>
            <a:stCxn id="1681417" idx="2"/>
            <a:endCxn id="1681414" idx="0"/>
          </p:cNvCxnSpPr>
          <p:nvPr/>
        </p:nvCxnSpPr>
        <p:spPr bwMode="auto">
          <a:xfrm rot="5400000">
            <a:off x="4480719" y="2380456"/>
            <a:ext cx="338138" cy="60642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81433" name="AutoShape 25"/>
          <p:cNvCxnSpPr>
            <a:cxnSpLocks noChangeShapeType="1"/>
            <a:stCxn id="1681418" idx="2"/>
            <a:endCxn id="1681414" idx="0"/>
          </p:cNvCxnSpPr>
          <p:nvPr/>
        </p:nvCxnSpPr>
        <p:spPr bwMode="auto">
          <a:xfrm rot="5400000">
            <a:off x="4976019" y="1885156"/>
            <a:ext cx="338138" cy="1597025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chemeClr val="tx1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81434" name="Rectangle 26"/>
          <p:cNvSpPr>
            <a:spLocks noChangeArrowheads="1"/>
          </p:cNvSpPr>
          <p:nvPr/>
        </p:nvSpPr>
        <p:spPr bwMode="auto">
          <a:xfrm>
            <a:off x="2438400" y="2971800"/>
            <a:ext cx="838200" cy="8382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sz="900" dirty="0">
                <a:latin typeface="+mn-lt"/>
                <a:cs typeface="+mn-cs"/>
              </a:rPr>
              <a:t>Pamięć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pl-PL" sz="900" dirty="0">
                <a:latin typeface="+mn-lt"/>
                <a:cs typeface="+mn-cs"/>
              </a:rPr>
              <a:t>konfiguracji</a:t>
            </a:r>
            <a:endParaRPr lang="de-DE" sz="900" dirty="0">
              <a:latin typeface="+mn-lt"/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de-DE" sz="900" dirty="0">
                <a:latin typeface="+mn-lt"/>
                <a:cs typeface="+mn-cs"/>
              </a:rPr>
              <a:t>(EEPROM)</a:t>
            </a:r>
          </a:p>
        </p:txBody>
      </p:sp>
      <p:sp>
        <p:nvSpPr>
          <p:cNvPr id="1681435" name="Line 27"/>
          <p:cNvSpPr>
            <a:spLocks noChangeShapeType="1"/>
          </p:cNvSpPr>
          <p:nvPr/>
        </p:nvSpPr>
        <p:spPr bwMode="auto">
          <a:xfrm>
            <a:off x="3200400" y="33528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sp>
        <p:nvSpPr>
          <p:cNvPr id="1681436" name="Freeform 28"/>
          <p:cNvSpPr>
            <a:spLocks/>
          </p:cNvSpPr>
          <p:nvPr/>
        </p:nvSpPr>
        <p:spPr bwMode="auto">
          <a:xfrm>
            <a:off x="1981200" y="5715000"/>
            <a:ext cx="1295400" cy="304800"/>
          </a:xfrm>
          <a:custGeom>
            <a:avLst/>
            <a:gdLst>
              <a:gd name="T0" fmla="*/ 2056447500 w 816"/>
              <a:gd name="T1" fmla="*/ 0 h 192"/>
              <a:gd name="T2" fmla="*/ 2056447500 w 816"/>
              <a:gd name="T3" fmla="*/ 483870000 h 192"/>
              <a:gd name="T4" fmla="*/ 0 w 816"/>
              <a:gd name="T5" fmla="*/ 483870000 h 192"/>
              <a:gd name="T6" fmla="*/ 0 60000 65536"/>
              <a:gd name="T7" fmla="*/ 0 60000 65536"/>
              <a:gd name="T8" fmla="*/ 0 60000 65536"/>
              <a:gd name="T9" fmla="*/ 0 w 816"/>
              <a:gd name="T10" fmla="*/ 0 h 192"/>
              <a:gd name="T11" fmla="*/ 816 w 816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192">
                <a:moveTo>
                  <a:pt x="816" y="0"/>
                </a:moveTo>
                <a:lnTo>
                  <a:pt x="816" y="192"/>
                </a:lnTo>
                <a:lnTo>
                  <a:pt x="0" y="192"/>
                </a:lnTo>
              </a:path>
            </a:pathLst>
          </a:custGeom>
          <a:noFill/>
          <a:ln w="381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681437" name="Freeform 29"/>
          <p:cNvSpPr>
            <a:spLocks/>
          </p:cNvSpPr>
          <p:nvPr/>
        </p:nvSpPr>
        <p:spPr bwMode="auto">
          <a:xfrm>
            <a:off x="1981200" y="5715000"/>
            <a:ext cx="1676400" cy="609600"/>
          </a:xfrm>
          <a:custGeom>
            <a:avLst/>
            <a:gdLst>
              <a:gd name="T0" fmla="*/ 0 w 1056"/>
              <a:gd name="T1" fmla="*/ 967740000 h 384"/>
              <a:gd name="T2" fmla="*/ 2147483647 w 1056"/>
              <a:gd name="T3" fmla="*/ 967740000 h 384"/>
              <a:gd name="T4" fmla="*/ 2147483647 w 1056"/>
              <a:gd name="T5" fmla="*/ 0 h 384"/>
              <a:gd name="T6" fmla="*/ 0 60000 65536"/>
              <a:gd name="T7" fmla="*/ 0 60000 65536"/>
              <a:gd name="T8" fmla="*/ 0 60000 65536"/>
              <a:gd name="T9" fmla="*/ 0 w 1056"/>
              <a:gd name="T10" fmla="*/ 0 h 384"/>
              <a:gd name="T11" fmla="*/ 1056 w 1056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384">
                <a:moveTo>
                  <a:pt x="0" y="384"/>
                </a:moveTo>
                <a:lnTo>
                  <a:pt x="1056" y="384"/>
                </a:lnTo>
                <a:lnTo>
                  <a:pt x="1056" y="0"/>
                </a:lnTo>
              </a:path>
            </a:pathLst>
          </a:custGeom>
          <a:noFill/>
          <a:ln w="381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681438" name="Freeform 30"/>
          <p:cNvSpPr>
            <a:spLocks/>
          </p:cNvSpPr>
          <p:nvPr/>
        </p:nvSpPr>
        <p:spPr bwMode="auto">
          <a:xfrm>
            <a:off x="5334000" y="5715000"/>
            <a:ext cx="1905000" cy="609600"/>
          </a:xfrm>
          <a:custGeom>
            <a:avLst/>
            <a:gdLst>
              <a:gd name="T0" fmla="*/ 0 w 1200"/>
              <a:gd name="T1" fmla="*/ 0 h 336"/>
              <a:gd name="T2" fmla="*/ 0 w 1200"/>
              <a:gd name="T3" fmla="*/ 1105988571 h 336"/>
              <a:gd name="T4" fmla="*/ 2147483647 w 1200"/>
              <a:gd name="T5" fmla="*/ 1105988571 h 336"/>
              <a:gd name="T6" fmla="*/ 0 60000 65536"/>
              <a:gd name="T7" fmla="*/ 0 60000 65536"/>
              <a:gd name="T8" fmla="*/ 0 60000 65536"/>
              <a:gd name="T9" fmla="*/ 0 w 1200"/>
              <a:gd name="T10" fmla="*/ 0 h 336"/>
              <a:gd name="T11" fmla="*/ 1200 w 1200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00" h="336">
                <a:moveTo>
                  <a:pt x="0" y="0"/>
                </a:moveTo>
                <a:lnTo>
                  <a:pt x="0" y="336"/>
                </a:lnTo>
                <a:lnTo>
                  <a:pt x="1200" y="33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1681439" name="Text Box 31"/>
          <p:cNvSpPr txBox="1">
            <a:spLocks noChangeArrowheads="1"/>
          </p:cNvSpPr>
          <p:nvPr/>
        </p:nvSpPr>
        <p:spPr bwMode="auto">
          <a:xfrm>
            <a:off x="1524000" y="5802313"/>
            <a:ext cx="3556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/>
              <a:t>L</a:t>
            </a:r>
            <a:endParaRPr lang="de-DE" sz="160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de-DE" sz="1600">
                <a:solidFill>
                  <a:srgbClr val="6699FF"/>
                </a:solidFill>
              </a:rPr>
              <a:t>N</a:t>
            </a:r>
            <a:endParaRPr lang="de-DE" sz="800" b="0">
              <a:solidFill>
                <a:schemeClr val="tx1"/>
              </a:solidFill>
            </a:endParaRPr>
          </a:p>
        </p:txBody>
      </p:sp>
      <p:sp>
        <p:nvSpPr>
          <p:cNvPr id="1681440" name="Text Box 32"/>
          <p:cNvSpPr txBox="1">
            <a:spLocks noChangeArrowheads="1"/>
          </p:cNvSpPr>
          <p:nvPr/>
        </p:nvSpPr>
        <p:spPr bwMode="auto">
          <a:xfrm>
            <a:off x="7239000" y="6138863"/>
            <a:ext cx="4222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sz="1600">
                <a:solidFill>
                  <a:srgbClr val="FF0000"/>
                </a:solidFill>
              </a:rPr>
              <a:t> </a:t>
            </a:r>
            <a:r>
              <a:rPr lang="de-DE" sz="1600">
                <a:solidFill>
                  <a:srgbClr val="FF0000"/>
                </a:solidFill>
              </a:rPr>
              <a:t>D</a:t>
            </a:r>
            <a:endParaRPr lang="de-DE" sz="800" b="0">
              <a:solidFill>
                <a:schemeClr val="tx1"/>
              </a:solidFill>
            </a:endParaRPr>
          </a:p>
        </p:txBody>
      </p:sp>
      <p:sp>
        <p:nvSpPr>
          <p:cNvPr id="1681441" name="AutoShape 33"/>
          <p:cNvSpPr>
            <a:spLocks noChangeArrowheads="1"/>
          </p:cNvSpPr>
          <p:nvPr/>
        </p:nvSpPr>
        <p:spPr bwMode="auto">
          <a:xfrm>
            <a:off x="179388" y="981075"/>
            <a:ext cx="1828800" cy="2232025"/>
          </a:xfrm>
          <a:prstGeom prst="wedgeRoundRectCallout">
            <a:avLst>
              <a:gd name="adj1" fmla="val 73093"/>
              <a:gd name="adj2" fmla="val 594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 sz="800" b="0">
              <a:solidFill>
                <a:schemeClr val="tx1"/>
              </a:solidFill>
            </a:endParaRPr>
          </a:p>
        </p:txBody>
      </p:sp>
      <p:sp>
        <p:nvSpPr>
          <p:cNvPr id="1681442" name="Text Box 34"/>
          <p:cNvSpPr txBox="1">
            <a:spLocks noChangeArrowheads="1"/>
          </p:cNvSpPr>
          <p:nvPr/>
        </p:nvSpPr>
        <p:spPr bwMode="auto">
          <a:xfrm>
            <a:off x="228600" y="1039813"/>
            <a:ext cx="1828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sz="1400" dirty="0">
                <a:solidFill>
                  <a:schemeClr val="tx1"/>
                </a:solidFill>
                <a:latin typeface="+mn-lt"/>
                <a:cs typeface="+mn-cs"/>
              </a:rPr>
              <a:t>Włącznik</a:t>
            </a:r>
            <a:r>
              <a:rPr lang="de-DE" sz="1400" dirty="0">
                <a:solidFill>
                  <a:schemeClr val="tx1"/>
                </a:solidFill>
                <a:latin typeface="+mn-lt"/>
                <a:cs typeface="+mn-cs"/>
              </a:rPr>
              <a:t>,</a:t>
            </a:r>
            <a:r>
              <a:rPr lang="pl-PL" sz="1400" dirty="0">
                <a:solidFill>
                  <a:schemeClr val="tx1"/>
                </a:solidFill>
                <a:latin typeface="+mn-lt"/>
                <a:cs typeface="+mn-cs"/>
              </a:rPr>
              <a:t> ściemniacz</a:t>
            </a:r>
            <a:r>
              <a:rPr lang="de-DE" sz="1400" dirty="0">
                <a:solidFill>
                  <a:schemeClr val="tx1"/>
                </a:solidFill>
                <a:latin typeface="+mn-lt"/>
                <a:cs typeface="+mn-cs"/>
              </a:rPr>
              <a:t>,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pl-PL" sz="1400" dirty="0">
                <a:solidFill>
                  <a:schemeClr val="tx1"/>
                </a:solidFill>
                <a:latin typeface="+mn-lt"/>
                <a:cs typeface="+mn-cs"/>
              </a:rPr>
              <a:t>Napędzanie silników</a:t>
            </a:r>
            <a:r>
              <a:rPr lang="de-DE" sz="1400" dirty="0">
                <a:solidFill>
                  <a:schemeClr val="tx1"/>
                </a:solidFill>
                <a:latin typeface="+mn-lt"/>
                <a:cs typeface="+mn-cs"/>
              </a:rPr>
              <a:t>...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pl-PL" sz="1400" dirty="0">
                <a:solidFill>
                  <a:schemeClr val="tx1"/>
                </a:solidFill>
                <a:latin typeface="+mn-lt"/>
                <a:cs typeface="+mn-cs"/>
              </a:rPr>
              <a:t>Obciążenie</a:t>
            </a:r>
            <a:r>
              <a:rPr lang="de-DE" sz="1400" dirty="0">
                <a:solidFill>
                  <a:schemeClr val="tx1"/>
                </a:solidFill>
                <a:latin typeface="+mn-lt"/>
                <a:cs typeface="+mn-cs"/>
              </a:rPr>
              <a:t>: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de-DE" sz="1400" dirty="0">
                <a:solidFill>
                  <a:schemeClr val="tx1"/>
                </a:solidFill>
                <a:latin typeface="+mn-lt"/>
                <a:cs typeface="+mn-cs"/>
              </a:rPr>
              <a:t>300VA </a:t>
            </a:r>
            <a:r>
              <a:rPr lang="pl-PL" sz="1400" dirty="0">
                <a:solidFill>
                  <a:schemeClr val="tx1"/>
                </a:solidFill>
                <a:latin typeface="+mn-lt"/>
                <a:cs typeface="+mn-cs"/>
              </a:rPr>
              <a:t>do</a:t>
            </a:r>
            <a:r>
              <a:rPr lang="de-DE" sz="1400" dirty="0">
                <a:solidFill>
                  <a:schemeClr val="tx1"/>
                </a:solidFill>
                <a:latin typeface="+mn-lt"/>
                <a:cs typeface="+mn-cs"/>
              </a:rPr>
              <a:t> 2000VA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pl-PL" sz="1400" dirty="0">
                <a:solidFill>
                  <a:schemeClr val="tx1"/>
                </a:solidFill>
                <a:latin typeface="+mn-lt"/>
                <a:cs typeface="+mn-cs"/>
              </a:rPr>
              <a:t>na</a:t>
            </a:r>
            <a:r>
              <a:rPr lang="de-DE" sz="14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pl-PL" sz="1400" dirty="0">
                <a:solidFill>
                  <a:schemeClr val="tx1"/>
                </a:solidFill>
                <a:latin typeface="+mn-lt"/>
                <a:cs typeface="+mn-cs"/>
              </a:rPr>
              <a:t>wyjście</a:t>
            </a:r>
            <a:endParaRPr lang="de-DE" sz="14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681443" name="AutoShape 35"/>
          <p:cNvSpPr>
            <a:spLocks noChangeArrowheads="1"/>
          </p:cNvSpPr>
          <p:nvPr/>
        </p:nvSpPr>
        <p:spPr bwMode="auto">
          <a:xfrm>
            <a:off x="6804025" y="3712368"/>
            <a:ext cx="2111375" cy="2481370"/>
          </a:xfrm>
          <a:prstGeom prst="wedgeRoundRectCallout">
            <a:avLst>
              <a:gd name="adj1" fmla="val -132304"/>
              <a:gd name="adj2" fmla="val -114088"/>
              <a:gd name="adj3" fmla="val 16667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 sz="800" b="0">
              <a:solidFill>
                <a:schemeClr val="tx1"/>
              </a:solidFill>
            </a:endParaRPr>
          </a:p>
        </p:txBody>
      </p:sp>
      <p:sp>
        <p:nvSpPr>
          <p:cNvPr id="1681444" name="Text Box 36"/>
          <p:cNvSpPr txBox="1">
            <a:spLocks noChangeArrowheads="1"/>
          </p:cNvSpPr>
          <p:nvPr/>
        </p:nvSpPr>
        <p:spPr bwMode="auto">
          <a:xfrm>
            <a:off x="6808787" y="3675484"/>
            <a:ext cx="2232025" cy="257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Port</a:t>
            </a: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 impulsów.</a:t>
            </a:r>
            <a:endParaRPr lang="de-DE" sz="1400" dirty="0">
              <a:solidFill>
                <a:srgbClr val="FFFF00"/>
              </a:solidFill>
              <a:latin typeface="+mn-lt"/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LCN-B3I, LCN-UT, </a:t>
            </a:r>
            <a:b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LCN-BMI, LCN-IW</a:t>
            </a:r>
            <a:b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LCN-RR, LCN-TS</a:t>
            </a: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, </a:t>
            </a:r>
            <a:b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LCN-TSA, LCN-GBL, </a:t>
            </a:r>
            <a:b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LCN-GRT, LCN-EFS, LCN-CO2, LCN-LSA, LCN-BT4H, LCN-BU4L, LCN-WIH, LCN-GT4D, LCN-GT10D, LCN-GT2, LCN-GT3L</a:t>
            </a:r>
          </a:p>
        </p:txBody>
      </p:sp>
      <p:sp>
        <p:nvSpPr>
          <p:cNvPr id="1681445" name="AutoShape 37"/>
          <p:cNvSpPr>
            <a:spLocks noChangeArrowheads="1"/>
          </p:cNvSpPr>
          <p:nvPr/>
        </p:nvSpPr>
        <p:spPr bwMode="auto">
          <a:xfrm>
            <a:off x="6934200" y="990600"/>
            <a:ext cx="1981200" cy="1693068"/>
          </a:xfrm>
          <a:prstGeom prst="wedgeRoundRectCallout">
            <a:avLst>
              <a:gd name="adj1" fmla="val -84980"/>
              <a:gd name="adj2" fmla="val 13410"/>
              <a:gd name="adj3" fmla="val 16667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 sz="800" b="0">
              <a:solidFill>
                <a:schemeClr val="tx1"/>
              </a:solidFill>
            </a:endParaRPr>
          </a:p>
        </p:txBody>
      </p:sp>
      <p:sp>
        <p:nvSpPr>
          <p:cNvPr id="1681446" name="Text Box 38"/>
          <p:cNvSpPr txBox="1">
            <a:spLocks noChangeArrowheads="1"/>
          </p:cNvSpPr>
          <p:nvPr/>
        </p:nvSpPr>
        <p:spPr bwMode="auto">
          <a:xfrm>
            <a:off x="6929437" y="1103690"/>
            <a:ext cx="1981200" cy="160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Port</a:t>
            </a: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pl-PL" sz="1400" dirty="0" err="1">
                <a:solidFill>
                  <a:srgbClr val="FFFF00"/>
                </a:solidFill>
                <a:latin typeface="+mn-lt"/>
                <a:cs typeface="+mn-cs"/>
              </a:rPr>
              <a:t>peryferiów</a:t>
            </a:r>
            <a:endParaRPr lang="de-DE" sz="1400" dirty="0">
              <a:solidFill>
                <a:srgbClr val="FFFF00"/>
              </a:solidFill>
              <a:latin typeface="+mn-lt"/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przyłącze</a:t>
            </a: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 </a:t>
            </a: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przekaźników</a:t>
            </a: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  </a:t>
            </a: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i czujników binarnych</a:t>
            </a:r>
            <a:r>
              <a:rPr lang="pl-PL" sz="1400" dirty="0">
                <a:latin typeface="+mn-lt"/>
                <a:cs typeface="+mn-cs"/>
              </a:rPr>
              <a:t> </a:t>
            </a:r>
            <a:r>
              <a:rPr lang="pl-PL" sz="1400" dirty="0" err="1">
                <a:solidFill>
                  <a:srgbClr val="FFFF00"/>
                </a:solidFill>
                <a:latin typeface="+mn-lt"/>
                <a:cs typeface="+mn-cs"/>
              </a:rPr>
              <a:t>np</a:t>
            </a: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.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LCN-</a:t>
            </a:r>
            <a:r>
              <a:rPr lang="de-DE" sz="1400" dirty="0" err="1">
                <a:solidFill>
                  <a:srgbClr val="FFFF00"/>
                </a:solidFill>
                <a:latin typeface="+mn-lt"/>
                <a:cs typeface="+mn-cs"/>
              </a:rPr>
              <a:t>Rx</a:t>
            </a: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H</a:t>
            </a: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, LCN-BS4</a:t>
            </a:r>
          </a:p>
        </p:txBody>
      </p:sp>
      <p:sp>
        <p:nvSpPr>
          <p:cNvPr id="1681447" name="Line 39"/>
          <p:cNvSpPr>
            <a:spLocks noChangeShapeType="1"/>
          </p:cNvSpPr>
          <p:nvPr/>
        </p:nvSpPr>
        <p:spPr bwMode="auto">
          <a:xfrm>
            <a:off x="4267200" y="4953000"/>
            <a:ext cx="304800" cy="0"/>
          </a:xfrm>
          <a:prstGeom prst="line">
            <a:avLst/>
          </a:prstGeom>
          <a:noFill/>
          <a:ln w="38100">
            <a:solidFill>
              <a:srgbClr val="66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pl-PL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438400" y="4114800"/>
            <a:ext cx="1855788" cy="1601788"/>
            <a:chOff x="1536" y="2592"/>
            <a:chExt cx="1104" cy="1009"/>
          </a:xfrm>
        </p:grpSpPr>
        <p:sp>
          <p:nvSpPr>
            <p:cNvPr id="22568" name="Rectangle 41"/>
            <p:cNvSpPr>
              <a:spLocks noChangeArrowheads="1"/>
            </p:cNvSpPr>
            <p:nvPr/>
          </p:nvSpPr>
          <p:spPr bwMode="auto">
            <a:xfrm>
              <a:off x="1536" y="2592"/>
              <a:ext cx="1104" cy="1009"/>
            </a:xfrm>
            <a:prstGeom prst="rect">
              <a:avLst/>
            </a:prstGeom>
            <a:solidFill>
              <a:schemeClr val="fol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en-US" sz="800" b="0">
                <a:solidFill>
                  <a:schemeClr val="tx1"/>
                </a:solidFill>
              </a:endParaRPr>
            </a:p>
          </p:txBody>
        </p:sp>
        <p:sp>
          <p:nvSpPr>
            <p:cNvPr id="22569" name="Rectangle 42"/>
            <p:cNvSpPr>
              <a:spLocks noChangeArrowheads="1"/>
            </p:cNvSpPr>
            <p:nvPr/>
          </p:nvSpPr>
          <p:spPr bwMode="auto">
            <a:xfrm>
              <a:off x="1766" y="2639"/>
              <a:ext cx="72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pl-PL" sz="1800">
                  <a:solidFill>
                    <a:srgbClr val="6699FF"/>
                  </a:solidFill>
                </a:rPr>
                <a:t>Zasilacz</a:t>
              </a:r>
              <a:endParaRPr lang="de-DE" sz="800" b="0">
                <a:solidFill>
                  <a:schemeClr val="tx1"/>
                </a:solidFill>
              </a:endParaRPr>
            </a:p>
          </p:txBody>
        </p:sp>
        <p:sp>
          <p:nvSpPr>
            <p:cNvPr id="124971" name="Rectangle 43"/>
            <p:cNvSpPr>
              <a:spLocks noChangeArrowheads="1"/>
            </p:cNvSpPr>
            <p:nvPr/>
          </p:nvSpPr>
          <p:spPr bwMode="auto">
            <a:xfrm>
              <a:off x="1585" y="2928"/>
              <a:ext cx="1008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pl-PL" sz="1200" dirty="0">
                  <a:solidFill>
                    <a:schemeClr val="tx1"/>
                  </a:solidFill>
                  <a:latin typeface="+mn-lt"/>
                  <a:cs typeface="+mn-cs"/>
                </a:rPr>
                <a:t>potrójny regulator </a:t>
              </a:r>
              <a:br>
                <a:rPr lang="pl-PL" sz="1200" dirty="0">
                  <a:solidFill>
                    <a:schemeClr val="tx1"/>
                  </a:solidFill>
                  <a:latin typeface="+mn-lt"/>
                  <a:cs typeface="+mn-cs"/>
                </a:rPr>
              </a:br>
              <a:r>
                <a:rPr lang="pl-PL" sz="1200" dirty="0">
                  <a:solidFill>
                    <a:schemeClr val="tx1"/>
                  </a:solidFill>
                  <a:latin typeface="+mn-lt"/>
                  <a:cs typeface="+mn-cs"/>
                </a:rPr>
                <a:t>napięciowy</a:t>
              </a:r>
              <a:endParaRPr lang="de-DE" sz="800" b="0" dirty="0">
                <a:solidFill>
                  <a:schemeClr val="tx1"/>
                </a:solidFill>
                <a:latin typeface="+mn-lt"/>
                <a:cs typeface="+mn-cs"/>
              </a:endParaRPr>
            </a:p>
          </p:txBody>
        </p:sp>
        <p:sp>
          <p:nvSpPr>
            <p:cNvPr id="124972" name="Rectangle 44"/>
            <p:cNvSpPr>
              <a:spLocks noChangeArrowheads="1"/>
            </p:cNvSpPr>
            <p:nvPr/>
          </p:nvSpPr>
          <p:spPr bwMode="auto">
            <a:xfrm>
              <a:off x="1585" y="3264"/>
              <a:ext cx="1008" cy="28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defRPr/>
              </a:pPr>
              <a:r>
                <a:rPr lang="pl-PL" sz="1200" dirty="0">
                  <a:solidFill>
                    <a:schemeClr val="tx1"/>
                  </a:solidFill>
                  <a:latin typeface="+mn-lt"/>
                  <a:cs typeface="+mn-cs"/>
                </a:rPr>
                <a:t>ochrona przepięciowa</a:t>
              </a:r>
              <a:endParaRPr lang="de-DE" sz="1200" dirty="0">
                <a:solidFill>
                  <a:schemeClr val="tx1"/>
                </a:solidFill>
                <a:latin typeface="+mn-lt"/>
                <a:cs typeface="+mn-cs"/>
              </a:endParaRPr>
            </a:p>
            <a:p>
              <a:pPr eaLnBrk="0" hangingPunct="0">
                <a:spcBef>
                  <a:spcPct val="50000"/>
                </a:spcBef>
                <a:defRPr/>
              </a:pPr>
              <a:r>
                <a:rPr lang="de-DE" sz="1200" dirty="0">
                  <a:solidFill>
                    <a:schemeClr val="tx1"/>
                  </a:solidFill>
                  <a:latin typeface="+mn-lt"/>
                  <a:cs typeface="+mn-cs"/>
                </a:rPr>
                <a:t>(2/4 KV)</a:t>
              </a:r>
            </a:p>
          </p:txBody>
        </p:sp>
      </p:grpSp>
      <p:sp>
        <p:nvSpPr>
          <p:cNvPr id="1681453" name="AutoShape 45"/>
          <p:cNvSpPr>
            <a:spLocks noChangeArrowheads="1"/>
          </p:cNvSpPr>
          <p:nvPr/>
        </p:nvSpPr>
        <p:spPr bwMode="auto">
          <a:xfrm>
            <a:off x="228600" y="3890963"/>
            <a:ext cx="1828800" cy="1519237"/>
          </a:xfrm>
          <a:prstGeom prst="wedgeRoundRectCallout">
            <a:avLst>
              <a:gd name="adj1" fmla="val 138749"/>
              <a:gd name="adj2" fmla="val -149819"/>
              <a:gd name="adj3" fmla="val 16667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US" sz="800" b="0">
              <a:solidFill>
                <a:srgbClr val="FFFF00"/>
              </a:solidFill>
            </a:endParaRPr>
          </a:p>
        </p:txBody>
      </p:sp>
      <p:sp>
        <p:nvSpPr>
          <p:cNvPr id="1681454" name="Text Box 46"/>
          <p:cNvSpPr txBox="1">
            <a:spLocks noChangeArrowheads="1"/>
          </p:cNvSpPr>
          <p:nvPr/>
        </p:nvSpPr>
        <p:spPr bwMode="auto">
          <a:xfrm>
            <a:off x="198438" y="4091816"/>
            <a:ext cx="2163762" cy="127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 Port klawiszy</a:t>
            </a:r>
            <a:b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np.</a:t>
            </a:r>
            <a:endParaRPr lang="de-DE" sz="1400" dirty="0">
              <a:solidFill>
                <a:srgbClr val="FFFF00"/>
              </a:solidFill>
              <a:latin typeface="+mn-lt"/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LCN-T8, LCN-TEU</a:t>
            </a:r>
            <a:b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de-DE" sz="1400" dirty="0">
                <a:solidFill>
                  <a:srgbClr val="FFFF00"/>
                </a:solidFill>
                <a:latin typeface="+mn-lt"/>
                <a:cs typeface="+mn-cs"/>
              </a:rPr>
              <a:t>LCN-TE2, </a:t>
            </a:r>
            <a:b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</a:br>
            <a:r>
              <a:rPr lang="pl-PL" sz="1400" dirty="0">
                <a:solidFill>
                  <a:srgbClr val="FFFF00"/>
                </a:solidFill>
                <a:latin typeface="+mn-lt"/>
                <a:cs typeface="+mn-cs"/>
              </a:rPr>
              <a:t>LCN GT6, LCN-GT12</a:t>
            </a:r>
          </a:p>
        </p:txBody>
      </p:sp>
      <p:sp>
        <p:nvSpPr>
          <p:cNvPr id="1681455" name="Rectangle 47"/>
          <p:cNvSpPr>
            <a:spLocks noGrp="1" noChangeArrowheads="1"/>
          </p:cNvSpPr>
          <p:nvPr>
            <p:ph type="title" idx="4294967295"/>
          </p:nvPr>
        </p:nvSpPr>
        <p:spPr>
          <a:xfrm>
            <a:off x="1935163" y="214313"/>
            <a:ext cx="5372100" cy="54927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3000" b="1" dirty="0">
                <a:solidFill>
                  <a:srgbClr val="FFFF00"/>
                </a:solidFill>
              </a:rPr>
              <a:t>INTELIGENTNY MODUŁ LCN</a:t>
            </a:r>
            <a:endParaRPr lang="de-DE" sz="30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8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68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8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168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68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168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81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81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168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8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0" dur="500"/>
                                        <p:tgtEl>
                                          <p:spTgt spid="168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8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8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" dur="500"/>
                                        <p:tgtEl>
                                          <p:spTgt spid="168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8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68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168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68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68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8" dur="500"/>
                                        <p:tgtEl>
                                          <p:spTgt spid="168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68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8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168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168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500"/>
                                        <p:tgtEl>
                                          <p:spTgt spid="168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68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500"/>
                                        <p:tgtEl>
                                          <p:spTgt spid="168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168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2" dur="500"/>
                                        <p:tgtEl>
                                          <p:spTgt spid="168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68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68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168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6" presetID="22" presetClass="entr" presetSubtype="1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168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1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168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1412" grpId="0" animBg="1" autoUpdateAnimBg="0"/>
      <p:bldP spid="1681413" grpId="0" animBg="1" autoUpdateAnimBg="0"/>
      <p:bldP spid="1681414" grpId="0" animBg="1" autoUpdateAnimBg="0"/>
      <p:bldP spid="1681415" grpId="0" animBg="1" autoUpdateAnimBg="0"/>
      <p:bldP spid="1681416" grpId="0" animBg="1" autoUpdateAnimBg="0"/>
      <p:bldP spid="1681417" grpId="0" animBg="1" autoUpdateAnimBg="0"/>
      <p:bldP spid="1681418" grpId="0" animBg="1" autoUpdateAnimBg="0"/>
      <p:bldP spid="1681419" grpId="0" animBg="1" autoUpdateAnimBg="0"/>
      <p:bldP spid="1681420" grpId="0" autoUpdateAnimBg="0"/>
      <p:bldP spid="1681421" grpId="0" animBg="1" autoUpdateAnimBg="0"/>
      <p:bldP spid="1681422" grpId="0" autoUpdateAnimBg="0"/>
      <p:bldP spid="1681434" grpId="0" animBg="1" autoUpdateAnimBg="0"/>
      <p:bldP spid="1681435" grpId="0" animBg="1"/>
      <p:bldP spid="1681436" grpId="0" animBg="1"/>
      <p:bldP spid="1681437" grpId="0" animBg="1"/>
      <p:bldP spid="1681438" grpId="0" animBg="1"/>
      <p:bldP spid="1681439" grpId="0" autoUpdateAnimBg="0"/>
      <p:bldP spid="1681440" grpId="0" autoUpdateAnimBg="0"/>
      <p:bldP spid="1681441" grpId="0" animBg="1" autoUpdateAnimBg="0"/>
      <p:bldP spid="1681442" grpId="0" autoUpdateAnimBg="0"/>
      <p:bldP spid="1681443" grpId="0" animBg="1" autoUpdateAnimBg="0"/>
      <p:bldP spid="1681444" grpId="0" autoUpdateAnimBg="0"/>
      <p:bldP spid="1681445" grpId="0" animBg="1" autoUpdateAnimBg="0"/>
      <p:bldP spid="1681446" grpId="0" autoUpdateAnimBg="0"/>
      <p:bldP spid="1681447" grpId="0" animBg="1"/>
      <p:bldP spid="1681453" grpId="0" animBg="1" autoUpdateAnimBg="0"/>
      <p:bldP spid="1681454" grpId="0" autoUpdateAnimBg="0"/>
      <p:bldP spid="1681455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39988" y="46038"/>
            <a:ext cx="4383087" cy="822325"/>
          </a:xfrm>
        </p:spPr>
        <p:txBody>
          <a:bodyPr wrap="none">
            <a:spAutoFit/>
          </a:bodyPr>
          <a:lstStyle/>
          <a:p>
            <a:pPr eaLnBrk="1" hangingPunct="1"/>
            <a:r>
              <a:rPr lang="pl-PL" sz="2400" b="1">
                <a:solidFill>
                  <a:schemeClr val="bg2"/>
                </a:solidFill>
              </a:rPr>
              <a:t>Przykład projektowania </a:t>
            </a:r>
            <a:r>
              <a:rPr lang="de-DE" sz="2400" b="1">
                <a:solidFill>
                  <a:srgbClr val="FFFF00"/>
                </a:solidFill>
              </a:rPr>
              <a:t>LCN</a:t>
            </a:r>
            <a:r>
              <a:rPr lang="de-DE" sz="2400" b="1">
                <a:solidFill>
                  <a:schemeClr val="bg2"/>
                </a:solidFill>
              </a:rPr>
              <a:t>:</a:t>
            </a:r>
            <a:br>
              <a:rPr lang="de-DE" sz="2400" b="1">
                <a:solidFill>
                  <a:schemeClr val="bg2"/>
                </a:solidFill>
              </a:rPr>
            </a:br>
            <a:r>
              <a:rPr lang="pl-PL" sz="2400" b="1">
                <a:solidFill>
                  <a:schemeClr val="bg1"/>
                </a:solidFill>
              </a:rPr>
              <a:t>Biuro</a:t>
            </a:r>
            <a:endParaRPr lang="de-DE" sz="2400" b="1">
              <a:solidFill>
                <a:schemeClr val="bg1"/>
              </a:solidFill>
            </a:endParaRPr>
          </a:p>
        </p:txBody>
      </p:sp>
      <p:sp>
        <p:nvSpPr>
          <p:cNvPr id="196611" name="Text Box 3"/>
          <p:cNvSpPr txBox="1">
            <a:spLocks noChangeArrowheads="1"/>
          </p:cNvSpPr>
          <p:nvPr/>
        </p:nvSpPr>
        <p:spPr bwMode="auto">
          <a:xfrm>
            <a:off x="4419600" y="6110288"/>
            <a:ext cx="1290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600">
                <a:solidFill>
                  <a:srgbClr val="FFFF00"/>
                </a:solidFill>
                <a:latin typeface="Arial" charset="0"/>
              </a:rPr>
              <a:t>Zacienianie</a:t>
            </a:r>
            <a:endParaRPr lang="de-DE" sz="16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6612" name="Text Box 4"/>
          <p:cNvSpPr txBox="1">
            <a:spLocks noChangeArrowheads="1"/>
          </p:cNvSpPr>
          <p:nvPr/>
        </p:nvSpPr>
        <p:spPr bwMode="auto">
          <a:xfrm>
            <a:off x="5370513" y="5229225"/>
            <a:ext cx="309403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solidFill>
                  <a:srgbClr val="FFFF00"/>
                </a:solidFill>
                <a:latin typeface="Arial" charset="0"/>
              </a:rPr>
              <a:t>Wew. czujnik światła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i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regula- </a:t>
            </a:r>
          </a:p>
          <a:p>
            <a:pPr algn="ctr"/>
            <a:r>
              <a:rPr lang="pl-PL" sz="1600">
                <a:solidFill>
                  <a:srgbClr val="FFFF00"/>
                </a:solidFill>
                <a:latin typeface="Arial" charset="0"/>
              </a:rPr>
              <a:t>cja stałego natężenia światła</a:t>
            </a:r>
            <a:endParaRPr lang="de-DE" sz="16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466725" y="6110288"/>
            <a:ext cx="3168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600">
                <a:solidFill>
                  <a:srgbClr val="FFFF00"/>
                </a:solidFill>
                <a:latin typeface="Arial" charset="0"/>
              </a:rPr>
              <a:t>Sterowanie oknem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(0,5% 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dokł.)</a:t>
            </a:r>
            <a:endParaRPr lang="de-DE" sz="16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6614" name="Text Box 6"/>
          <p:cNvSpPr txBox="1">
            <a:spLocks noChangeArrowheads="1"/>
          </p:cNvSpPr>
          <p:nvPr/>
        </p:nvSpPr>
        <p:spPr bwMode="auto">
          <a:xfrm>
            <a:off x="250825" y="5454650"/>
            <a:ext cx="10080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600">
                <a:solidFill>
                  <a:srgbClr val="FFFF00"/>
                </a:solidFill>
                <a:latin typeface="Arial" charset="0"/>
              </a:rPr>
              <a:t>Przycisk</a:t>
            </a:r>
            <a:endParaRPr lang="de-DE" sz="160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196615" name="Object 7"/>
          <p:cNvGraphicFramePr>
            <a:graphicFrameLocks noChangeAspect="1"/>
          </p:cNvGraphicFramePr>
          <p:nvPr/>
        </p:nvGraphicFramePr>
        <p:xfrm>
          <a:off x="1219200" y="5149850"/>
          <a:ext cx="4572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985120" imgH="4395240" progId="">
                  <p:embed/>
                </p:oleObj>
              </mc:Choice>
              <mc:Fallback>
                <p:oleObj name="Clip" r:id="rId2" imgW="2985120" imgH="4395240" progId="">
                  <p:embed/>
                  <p:pic>
                    <p:nvPicPr>
                      <p:cNvPr id="0" name="Picture 4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149850"/>
                        <a:ext cx="4572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6" name="Object 8"/>
          <p:cNvGraphicFramePr>
            <a:graphicFrameLocks noChangeAspect="1"/>
          </p:cNvGraphicFramePr>
          <p:nvPr/>
        </p:nvGraphicFramePr>
        <p:xfrm>
          <a:off x="3733800" y="5913438"/>
          <a:ext cx="4572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2985120" imgH="4395240" progId="">
                  <p:embed/>
                </p:oleObj>
              </mc:Choice>
              <mc:Fallback>
                <p:oleObj name="Clip" r:id="rId4" imgW="2985120" imgH="4395240" progId="">
                  <p:embed/>
                  <p:pic>
                    <p:nvPicPr>
                      <p:cNvPr id="0" name="Picture 4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913438"/>
                        <a:ext cx="4572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7" name="Object 9"/>
          <p:cNvGraphicFramePr>
            <a:graphicFrameLocks noChangeAspect="1"/>
          </p:cNvGraphicFramePr>
          <p:nvPr/>
        </p:nvGraphicFramePr>
        <p:xfrm>
          <a:off x="4876800" y="5151438"/>
          <a:ext cx="45720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2985120" imgH="4395240" progId="">
                  <p:embed/>
                </p:oleObj>
              </mc:Choice>
              <mc:Fallback>
                <p:oleObj name="Clip" r:id="rId6" imgW="2985120" imgH="4395240" progId="">
                  <p:embed/>
                  <p:pic>
                    <p:nvPicPr>
                      <p:cNvPr id="0" name="Picture 4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151438"/>
                        <a:ext cx="45720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8" name="Object 10"/>
          <p:cNvGraphicFramePr>
            <a:graphicFrameLocks noChangeAspect="1"/>
          </p:cNvGraphicFramePr>
          <p:nvPr/>
        </p:nvGraphicFramePr>
        <p:xfrm>
          <a:off x="5795963" y="5943600"/>
          <a:ext cx="4572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2985120" imgH="4395240" progId="">
                  <p:embed/>
                </p:oleObj>
              </mc:Choice>
              <mc:Fallback>
                <p:oleObj name="Clip" r:id="rId8" imgW="2985120" imgH="4395240" progId="">
                  <p:embed/>
                  <p:pic>
                    <p:nvPicPr>
                      <p:cNvPr id="0" name="Picture 4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5943600"/>
                        <a:ext cx="4572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57200" y="903288"/>
            <a:ext cx="8305800" cy="3813175"/>
            <a:chOff x="288" y="569"/>
            <a:chExt cx="5232" cy="2402"/>
          </a:xfrm>
        </p:grpSpPr>
        <p:sp>
          <p:nvSpPr>
            <p:cNvPr id="95331" name="Rectangle 12" descr="Granit"/>
            <p:cNvSpPr>
              <a:spLocks noChangeArrowheads="1"/>
            </p:cNvSpPr>
            <p:nvPr/>
          </p:nvSpPr>
          <p:spPr bwMode="auto">
            <a:xfrm>
              <a:off x="288" y="571"/>
              <a:ext cx="5232" cy="2400"/>
            </a:xfrm>
            <a:prstGeom prst="rect">
              <a:avLst/>
            </a:prstGeom>
            <a:blipFill dpi="0" rotWithShape="0">
              <a:blip r:embed="rId10" cstate="print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5332" name="Rectangle 13"/>
            <p:cNvSpPr>
              <a:spLocks noChangeArrowheads="1"/>
            </p:cNvSpPr>
            <p:nvPr/>
          </p:nvSpPr>
          <p:spPr bwMode="auto">
            <a:xfrm>
              <a:off x="432" y="715"/>
              <a:ext cx="4944" cy="21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5333" name="Rectangle 14"/>
            <p:cNvSpPr>
              <a:spLocks noChangeArrowheads="1"/>
            </p:cNvSpPr>
            <p:nvPr/>
          </p:nvSpPr>
          <p:spPr bwMode="auto">
            <a:xfrm>
              <a:off x="3971" y="569"/>
              <a:ext cx="540" cy="1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</p:grpSp>
      <p:sp>
        <p:nvSpPr>
          <p:cNvPr id="196623" name="Rectangle 15"/>
          <p:cNvSpPr>
            <a:spLocks noChangeArrowheads="1"/>
          </p:cNvSpPr>
          <p:nvPr/>
        </p:nvSpPr>
        <p:spPr bwMode="auto">
          <a:xfrm>
            <a:off x="6629400" y="2590800"/>
            <a:ext cx="6096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sz="1000" b="0">
                <a:solidFill>
                  <a:schemeClr val="tx1"/>
                </a:solidFill>
                <a:latin typeface="Arial" charset="0"/>
              </a:rPr>
              <a:t>LCN-BS4</a:t>
            </a:r>
            <a:endParaRPr lang="de-DE" sz="1000" b="0">
              <a:latin typeface="Arial" charset="0"/>
            </a:endParaRPr>
          </a:p>
        </p:txBody>
      </p:sp>
      <p:sp>
        <p:nvSpPr>
          <p:cNvPr id="196624" name="Rectangle 16"/>
          <p:cNvSpPr>
            <a:spLocks noChangeArrowheads="1"/>
          </p:cNvSpPr>
          <p:nvPr/>
        </p:nvSpPr>
        <p:spPr bwMode="auto">
          <a:xfrm>
            <a:off x="7239000" y="2590800"/>
            <a:ext cx="6096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sz="1000" b="0">
                <a:solidFill>
                  <a:schemeClr val="tx1"/>
                </a:solidFill>
                <a:latin typeface="Arial" charset="0"/>
              </a:rPr>
              <a:t>LCN-R8H</a:t>
            </a:r>
            <a:endParaRPr lang="de-DE" sz="1000" b="0">
              <a:latin typeface="Arial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14400" y="2590800"/>
            <a:ext cx="5010150" cy="398463"/>
            <a:chOff x="576" y="1632"/>
            <a:chExt cx="3156" cy="251"/>
          </a:xfrm>
        </p:grpSpPr>
        <p:sp>
          <p:nvSpPr>
            <p:cNvPr id="95329" name="Freeform 18"/>
            <p:cNvSpPr>
              <a:spLocks/>
            </p:cNvSpPr>
            <p:nvPr/>
          </p:nvSpPr>
          <p:spPr bwMode="auto">
            <a:xfrm>
              <a:off x="816" y="1752"/>
              <a:ext cx="2916" cy="6"/>
            </a:xfrm>
            <a:custGeom>
              <a:avLst/>
              <a:gdLst>
                <a:gd name="T0" fmla="*/ 2916 w 2916"/>
                <a:gd name="T1" fmla="*/ 0 h 6"/>
                <a:gd name="T2" fmla="*/ 0 w 2916"/>
                <a:gd name="T3" fmla="*/ 6 h 6"/>
                <a:gd name="T4" fmla="*/ 0 60000 65536"/>
                <a:gd name="T5" fmla="*/ 0 60000 65536"/>
                <a:gd name="T6" fmla="*/ 0 w 2916"/>
                <a:gd name="T7" fmla="*/ 0 h 6"/>
                <a:gd name="T8" fmla="*/ 2916 w 2916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16" h="6">
                  <a:moveTo>
                    <a:pt x="2916" y="0"/>
                  </a:moveTo>
                  <a:lnTo>
                    <a:pt x="0" y="6"/>
                  </a:lnTo>
                </a:path>
              </a:pathLst>
            </a:cu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5330" name="Rectangle 19"/>
            <p:cNvSpPr>
              <a:spLocks noChangeArrowheads="1"/>
            </p:cNvSpPr>
            <p:nvPr/>
          </p:nvSpPr>
          <p:spPr bwMode="auto">
            <a:xfrm>
              <a:off x="576" y="1632"/>
              <a:ext cx="467" cy="25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/>
              <a:r>
                <a:rPr lang="pl-PL" sz="2400" dirty="0">
                  <a:solidFill>
                    <a:schemeClr val="accent2"/>
                  </a:solidFill>
                  <a:latin typeface="Arial" charset="0"/>
                  <a:sym typeface="Symbol" pitchFamily="18" charset="2"/>
                </a:rPr>
                <a:t>GBL</a:t>
              </a:r>
              <a:endParaRPr lang="de-DE" sz="800" b="0" dirty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543800" y="1676400"/>
            <a:ext cx="904875" cy="703263"/>
            <a:chOff x="2208" y="1104"/>
            <a:chExt cx="570" cy="443"/>
          </a:xfrm>
        </p:grpSpPr>
        <p:sp>
          <p:nvSpPr>
            <p:cNvPr id="95327" name="Rectangle 21"/>
            <p:cNvSpPr>
              <a:spLocks noChangeArrowheads="1"/>
            </p:cNvSpPr>
            <p:nvPr/>
          </p:nvSpPr>
          <p:spPr bwMode="auto">
            <a:xfrm>
              <a:off x="2544" y="1296"/>
              <a:ext cx="234" cy="25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/>
              <a:r>
                <a:rPr lang="de-DE" sz="2400">
                  <a:latin typeface="Arial" charset="0"/>
                  <a:sym typeface="Symbol" pitchFamily="18" charset="2"/>
                </a:rPr>
                <a:t>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5328" name="Freeform 22"/>
            <p:cNvSpPr>
              <a:spLocks/>
            </p:cNvSpPr>
            <p:nvPr/>
          </p:nvSpPr>
          <p:spPr bwMode="auto">
            <a:xfrm>
              <a:off x="2208" y="1104"/>
              <a:ext cx="336" cy="336"/>
            </a:xfrm>
            <a:custGeom>
              <a:avLst/>
              <a:gdLst>
                <a:gd name="T0" fmla="*/ 0 w 336"/>
                <a:gd name="T1" fmla="*/ 0 h 336"/>
                <a:gd name="T2" fmla="*/ 0 w 336"/>
                <a:gd name="T3" fmla="*/ 336 h 336"/>
                <a:gd name="T4" fmla="*/ 336 w 336"/>
                <a:gd name="T5" fmla="*/ 336 h 336"/>
                <a:gd name="T6" fmla="*/ 0 60000 65536"/>
                <a:gd name="T7" fmla="*/ 0 60000 65536"/>
                <a:gd name="T8" fmla="*/ 0 60000 65536"/>
                <a:gd name="T9" fmla="*/ 0 w 336"/>
                <a:gd name="T10" fmla="*/ 0 h 336"/>
                <a:gd name="T11" fmla="*/ 336 w 336"/>
                <a:gd name="T12" fmla="*/ 336 h 3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336">
                  <a:moveTo>
                    <a:pt x="0" y="0"/>
                  </a:moveTo>
                  <a:lnTo>
                    <a:pt x="0" y="336"/>
                  </a:lnTo>
                  <a:lnTo>
                    <a:pt x="336" y="336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196631" name="Text Box 23"/>
          <p:cNvSpPr txBox="1">
            <a:spLocks noChangeArrowheads="1"/>
          </p:cNvSpPr>
          <p:nvPr/>
        </p:nvSpPr>
        <p:spPr bwMode="auto">
          <a:xfrm>
            <a:off x="1789113" y="5332413"/>
            <a:ext cx="31130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pl-PL" sz="1600">
                <a:solidFill>
                  <a:srgbClr val="FFFF00"/>
                </a:solidFill>
                <a:latin typeface="Arial" charset="0"/>
              </a:rPr>
              <a:t>Pomiar temperatury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i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</a:t>
            </a:r>
          </a:p>
          <a:p>
            <a:pPr algn="ctr"/>
            <a:r>
              <a:rPr lang="pl-PL" sz="1600">
                <a:solidFill>
                  <a:srgbClr val="FFFF00"/>
                </a:solidFill>
                <a:latin typeface="Arial" charset="0"/>
              </a:rPr>
              <a:t>Regulacja klimatyzacji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 (</a:t>
            </a:r>
            <a:r>
              <a:rPr lang="pl-PL" sz="1600">
                <a:solidFill>
                  <a:srgbClr val="FFFF00"/>
                </a:solidFill>
                <a:latin typeface="Arial" charset="0"/>
              </a:rPr>
              <a:t>ciągła</a:t>
            </a:r>
            <a:r>
              <a:rPr lang="de-DE" sz="1600">
                <a:solidFill>
                  <a:srgbClr val="FFFF00"/>
                </a:solidFill>
                <a:latin typeface="Arial" charset="0"/>
              </a:rPr>
              <a:t>)</a:t>
            </a:r>
          </a:p>
        </p:txBody>
      </p:sp>
      <p:graphicFrame>
        <p:nvGraphicFramePr>
          <p:cNvPr id="196632" name="Object 24"/>
          <p:cNvGraphicFramePr>
            <a:graphicFrameLocks noChangeAspect="1"/>
          </p:cNvGraphicFramePr>
          <p:nvPr/>
        </p:nvGraphicFramePr>
        <p:xfrm>
          <a:off x="8382000" y="5149850"/>
          <a:ext cx="4572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2985120" imgH="4395240" progId="">
                  <p:embed/>
                </p:oleObj>
              </mc:Choice>
              <mc:Fallback>
                <p:oleObj name="Clip" r:id="rId11" imgW="2985120" imgH="4395240" progId="">
                  <p:embed/>
                  <p:pic>
                    <p:nvPicPr>
                      <p:cNvPr id="0" name="Picture 4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5149850"/>
                        <a:ext cx="4572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33" name="Rectangle 25"/>
          <p:cNvSpPr>
            <a:spLocks noChangeArrowheads="1"/>
          </p:cNvSpPr>
          <p:nvPr/>
        </p:nvSpPr>
        <p:spPr bwMode="auto">
          <a:xfrm>
            <a:off x="5943600" y="2514600"/>
            <a:ext cx="1981200" cy="457200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pl-PL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762000" y="2895600"/>
            <a:ext cx="7315200" cy="1524000"/>
            <a:chOff x="480" y="1824"/>
            <a:chExt cx="4608" cy="960"/>
          </a:xfrm>
        </p:grpSpPr>
        <p:grpSp>
          <p:nvGrpSpPr>
            <p:cNvPr id="95317" name="Group 27"/>
            <p:cNvGrpSpPr>
              <a:grpSpLocks/>
            </p:cNvGrpSpPr>
            <p:nvPr/>
          </p:nvGrpSpPr>
          <p:grpSpPr bwMode="auto">
            <a:xfrm>
              <a:off x="480" y="1824"/>
              <a:ext cx="4128" cy="912"/>
              <a:chOff x="480" y="1824"/>
              <a:chExt cx="4128" cy="912"/>
            </a:xfrm>
          </p:grpSpPr>
          <p:sp>
            <p:nvSpPr>
              <p:cNvPr id="95324" name="Freeform 28"/>
              <p:cNvSpPr>
                <a:spLocks/>
              </p:cNvSpPr>
              <p:nvPr/>
            </p:nvSpPr>
            <p:spPr bwMode="auto">
              <a:xfrm>
                <a:off x="780" y="1824"/>
                <a:ext cx="3828" cy="768"/>
              </a:xfrm>
              <a:custGeom>
                <a:avLst/>
                <a:gdLst>
                  <a:gd name="T0" fmla="*/ 3828 w 3828"/>
                  <a:gd name="T1" fmla="*/ 0 h 768"/>
                  <a:gd name="T2" fmla="*/ 3828 w 3828"/>
                  <a:gd name="T3" fmla="*/ 768 h 768"/>
                  <a:gd name="T4" fmla="*/ 0 w 3828"/>
                  <a:gd name="T5" fmla="*/ 768 h 768"/>
                  <a:gd name="T6" fmla="*/ 0 60000 65536"/>
                  <a:gd name="T7" fmla="*/ 0 60000 65536"/>
                  <a:gd name="T8" fmla="*/ 0 60000 65536"/>
                  <a:gd name="T9" fmla="*/ 0 w 3828"/>
                  <a:gd name="T10" fmla="*/ 0 h 768"/>
                  <a:gd name="T11" fmla="*/ 3828 w 3828"/>
                  <a:gd name="T12" fmla="*/ 768 h 7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28" h="768">
                    <a:moveTo>
                      <a:pt x="3828" y="0"/>
                    </a:moveTo>
                    <a:lnTo>
                      <a:pt x="3828" y="768"/>
                    </a:lnTo>
                    <a:lnTo>
                      <a:pt x="0" y="768"/>
                    </a:lnTo>
                  </a:path>
                </a:pathLst>
              </a:cu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graphicFrame>
            <p:nvGraphicFramePr>
              <p:cNvPr id="95325" name="Object 29"/>
              <p:cNvGraphicFramePr>
                <a:graphicFrameLocks noChangeAspect="1"/>
              </p:cNvGraphicFramePr>
              <p:nvPr/>
            </p:nvGraphicFramePr>
            <p:xfrm>
              <a:off x="480" y="2448"/>
              <a:ext cx="288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" r:id="rId13" imgW="1200318" imgH="1257476" progId="PBrush">
                      <p:embed/>
                    </p:oleObj>
                  </mc:Choice>
                  <mc:Fallback>
                    <p:oleObj name="Bitmap" r:id="rId13" imgW="1200318" imgH="1257476" progId="PBrush">
                      <p:embed/>
                      <p:pic>
                        <p:nvPicPr>
                          <p:cNvPr id="0" name="Picture 43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" y="2448"/>
                            <a:ext cx="288" cy="2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CC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5326" name="Object 30"/>
              <p:cNvGraphicFramePr>
                <a:graphicFrameLocks noChangeAspect="1"/>
              </p:cNvGraphicFramePr>
              <p:nvPr/>
            </p:nvGraphicFramePr>
            <p:xfrm>
              <a:off x="2928" y="2448"/>
              <a:ext cx="288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" r:id="rId15" imgW="1200318" imgH="1257476" progId="PBrush">
                      <p:embed/>
                    </p:oleObj>
                  </mc:Choice>
                  <mc:Fallback>
                    <p:oleObj name="Bitmap" r:id="rId15" imgW="1200318" imgH="1257476" progId="PBrush">
                      <p:embed/>
                      <p:pic>
                        <p:nvPicPr>
                          <p:cNvPr id="0" name="Picture 4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8" y="2448"/>
                            <a:ext cx="288" cy="2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CC99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95318" name="Group 31"/>
            <p:cNvGrpSpPr>
              <a:grpSpLocks/>
            </p:cNvGrpSpPr>
            <p:nvPr/>
          </p:nvGrpSpPr>
          <p:grpSpPr bwMode="auto">
            <a:xfrm>
              <a:off x="816" y="2688"/>
              <a:ext cx="1824" cy="96"/>
              <a:chOff x="3168" y="2736"/>
              <a:chExt cx="912" cy="96"/>
            </a:xfrm>
          </p:grpSpPr>
          <p:sp>
            <p:nvSpPr>
              <p:cNvPr id="95322" name="Freeform 32"/>
              <p:cNvSpPr>
                <a:spLocks/>
              </p:cNvSpPr>
              <p:nvPr/>
            </p:nvSpPr>
            <p:spPr bwMode="auto">
              <a:xfrm>
                <a:off x="3216" y="2736"/>
                <a:ext cx="864" cy="96"/>
              </a:xfrm>
              <a:custGeom>
                <a:avLst/>
                <a:gdLst>
                  <a:gd name="T0" fmla="*/ 0 w 864"/>
                  <a:gd name="T1" fmla="*/ 96 h 96"/>
                  <a:gd name="T2" fmla="*/ 48 w 864"/>
                  <a:gd name="T3" fmla="*/ 0 h 96"/>
                  <a:gd name="T4" fmla="*/ 96 w 864"/>
                  <a:gd name="T5" fmla="*/ 96 h 96"/>
                  <a:gd name="T6" fmla="*/ 144 w 864"/>
                  <a:gd name="T7" fmla="*/ 0 h 96"/>
                  <a:gd name="T8" fmla="*/ 192 w 864"/>
                  <a:gd name="T9" fmla="*/ 96 h 96"/>
                  <a:gd name="T10" fmla="*/ 240 w 864"/>
                  <a:gd name="T11" fmla="*/ 0 h 96"/>
                  <a:gd name="T12" fmla="*/ 288 w 864"/>
                  <a:gd name="T13" fmla="*/ 96 h 96"/>
                  <a:gd name="T14" fmla="*/ 336 w 864"/>
                  <a:gd name="T15" fmla="*/ 0 h 96"/>
                  <a:gd name="T16" fmla="*/ 384 w 864"/>
                  <a:gd name="T17" fmla="*/ 96 h 96"/>
                  <a:gd name="T18" fmla="*/ 432 w 864"/>
                  <a:gd name="T19" fmla="*/ 0 h 96"/>
                  <a:gd name="T20" fmla="*/ 480 w 864"/>
                  <a:gd name="T21" fmla="*/ 96 h 96"/>
                  <a:gd name="T22" fmla="*/ 528 w 864"/>
                  <a:gd name="T23" fmla="*/ 0 h 96"/>
                  <a:gd name="T24" fmla="*/ 576 w 864"/>
                  <a:gd name="T25" fmla="*/ 96 h 96"/>
                  <a:gd name="T26" fmla="*/ 624 w 864"/>
                  <a:gd name="T27" fmla="*/ 0 h 96"/>
                  <a:gd name="T28" fmla="*/ 672 w 864"/>
                  <a:gd name="T29" fmla="*/ 96 h 96"/>
                  <a:gd name="T30" fmla="*/ 720 w 864"/>
                  <a:gd name="T31" fmla="*/ 0 h 96"/>
                  <a:gd name="T32" fmla="*/ 768 w 864"/>
                  <a:gd name="T33" fmla="*/ 96 h 96"/>
                  <a:gd name="T34" fmla="*/ 816 w 864"/>
                  <a:gd name="T35" fmla="*/ 0 h 96"/>
                  <a:gd name="T36" fmla="*/ 864 w 864"/>
                  <a:gd name="T37" fmla="*/ 96 h 9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64"/>
                  <a:gd name="T58" fmla="*/ 0 h 96"/>
                  <a:gd name="T59" fmla="*/ 864 w 864"/>
                  <a:gd name="T60" fmla="*/ 96 h 9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64" h="96">
                    <a:moveTo>
                      <a:pt x="0" y="96"/>
                    </a:moveTo>
                    <a:cubicBezTo>
                      <a:pt x="16" y="48"/>
                      <a:pt x="32" y="0"/>
                      <a:pt x="48" y="0"/>
                    </a:cubicBezTo>
                    <a:cubicBezTo>
                      <a:pt x="64" y="0"/>
                      <a:pt x="80" y="96"/>
                      <a:pt x="96" y="96"/>
                    </a:cubicBezTo>
                    <a:cubicBezTo>
                      <a:pt x="112" y="96"/>
                      <a:pt x="128" y="0"/>
                      <a:pt x="144" y="0"/>
                    </a:cubicBezTo>
                    <a:cubicBezTo>
                      <a:pt x="160" y="0"/>
                      <a:pt x="176" y="96"/>
                      <a:pt x="192" y="96"/>
                    </a:cubicBezTo>
                    <a:cubicBezTo>
                      <a:pt x="208" y="96"/>
                      <a:pt x="224" y="0"/>
                      <a:pt x="240" y="0"/>
                    </a:cubicBezTo>
                    <a:cubicBezTo>
                      <a:pt x="256" y="0"/>
                      <a:pt x="272" y="96"/>
                      <a:pt x="288" y="96"/>
                    </a:cubicBezTo>
                    <a:cubicBezTo>
                      <a:pt x="304" y="96"/>
                      <a:pt x="320" y="0"/>
                      <a:pt x="336" y="0"/>
                    </a:cubicBezTo>
                    <a:cubicBezTo>
                      <a:pt x="352" y="0"/>
                      <a:pt x="368" y="96"/>
                      <a:pt x="384" y="96"/>
                    </a:cubicBezTo>
                    <a:cubicBezTo>
                      <a:pt x="400" y="96"/>
                      <a:pt x="416" y="0"/>
                      <a:pt x="432" y="0"/>
                    </a:cubicBezTo>
                    <a:cubicBezTo>
                      <a:pt x="448" y="0"/>
                      <a:pt x="464" y="96"/>
                      <a:pt x="480" y="96"/>
                    </a:cubicBezTo>
                    <a:cubicBezTo>
                      <a:pt x="496" y="96"/>
                      <a:pt x="512" y="0"/>
                      <a:pt x="528" y="0"/>
                    </a:cubicBezTo>
                    <a:cubicBezTo>
                      <a:pt x="544" y="0"/>
                      <a:pt x="560" y="96"/>
                      <a:pt x="576" y="96"/>
                    </a:cubicBezTo>
                    <a:cubicBezTo>
                      <a:pt x="592" y="96"/>
                      <a:pt x="608" y="0"/>
                      <a:pt x="624" y="0"/>
                    </a:cubicBezTo>
                    <a:cubicBezTo>
                      <a:pt x="640" y="0"/>
                      <a:pt x="656" y="96"/>
                      <a:pt x="672" y="96"/>
                    </a:cubicBezTo>
                    <a:cubicBezTo>
                      <a:pt x="688" y="96"/>
                      <a:pt x="704" y="0"/>
                      <a:pt x="720" y="0"/>
                    </a:cubicBezTo>
                    <a:cubicBezTo>
                      <a:pt x="736" y="0"/>
                      <a:pt x="752" y="96"/>
                      <a:pt x="768" y="96"/>
                    </a:cubicBezTo>
                    <a:cubicBezTo>
                      <a:pt x="784" y="96"/>
                      <a:pt x="800" y="0"/>
                      <a:pt x="816" y="0"/>
                    </a:cubicBezTo>
                    <a:cubicBezTo>
                      <a:pt x="832" y="0"/>
                      <a:pt x="848" y="48"/>
                      <a:pt x="864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95323" name="Freeform 33"/>
              <p:cNvSpPr>
                <a:spLocks/>
              </p:cNvSpPr>
              <p:nvPr/>
            </p:nvSpPr>
            <p:spPr bwMode="auto">
              <a:xfrm>
                <a:off x="3168" y="2736"/>
                <a:ext cx="864" cy="96"/>
              </a:xfrm>
              <a:custGeom>
                <a:avLst/>
                <a:gdLst>
                  <a:gd name="T0" fmla="*/ 0 w 864"/>
                  <a:gd name="T1" fmla="*/ 96 h 96"/>
                  <a:gd name="T2" fmla="*/ 48 w 864"/>
                  <a:gd name="T3" fmla="*/ 0 h 96"/>
                  <a:gd name="T4" fmla="*/ 96 w 864"/>
                  <a:gd name="T5" fmla="*/ 96 h 96"/>
                  <a:gd name="T6" fmla="*/ 144 w 864"/>
                  <a:gd name="T7" fmla="*/ 0 h 96"/>
                  <a:gd name="T8" fmla="*/ 192 w 864"/>
                  <a:gd name="T9" fmla="*/ 96 h 96"/>
                  <a:gd name="T10" fmla="*/ 240 w 864"/>
                  <a:gd name="T11" fmla="*/ 0 h 96"/>
                  <a:gd name="T12" fmla="*/ 288 w 864"/>
                  <a:gd name="T13" fmla="*/ 96 h 96"/>
                  <a:gd name="T14" fmla="*/ 336 w 864"/>
                  <a:gd name="T15" fmla="*/ 0 h 96"/>
                  <a:gd name="T16" fmla="*/ 384 w 864"/>
                  <a:gd name="T17" fmla="*/ 96 h 96"/>
                  <a:gd name="T18" fmla="*/ 432 w 864"/>
                  <a:gd name="T19" fmla="*/ 0 h 96"/>
                  <a:gd name="T20" fmla="*/ 480 w 864"/>
                  <a:gd name="T21" fmla="*/ 96 h 96"/>
                  <a:gd name="T22" fmla="*/ 528 w 864"/>
                  <a:gd name="T23" fmla="*/ 0 h 96"/>
                  <a:gd name="T24" fmla="*/ 576 w 864"/>
                  <a:gd name="T25" fmla="*/ 96 h 96"/>
                  <a:gd name="T26" fmla="*/ 624 w 864"/>
                  <a:gd name="T27" fmla="*/ 0 h 96"/>
                  <a:gd name="T28" fmla="*/ 672 w 864"/>
                  <a:gd name="T29" fmla="*/ 96 h 96"/>
                  <a:gd name="T30" fmla="*/ 720 w 864"/>
                  <a:gd name="T31" fmla="*/ 0 h 96"/>
                  <a:gd name="T32" fmla="*/ 768 w 864"/>
                  <a:gd name="T33" fmla="*/ 96 h 96"/>
                  <a:gd name="T34" fmla="*/ 816 w 864"/>
                  <a:gd name="T35" fmla="*/ 0 h 96"/>
                  <a:gd name="T36" fmla="*/ 864 w 864"/>
                  <a:gd name="T37" fmla="*/ 96 h 9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64"/>
                  <a:gd name="T58" fmla="*/ 0 h 96"/>
                  <a:gd name="T59" fmla="*/ 864 w 864"/>
                  <a:gd name="T60" fmla="*/ 96 h 9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64" h="96">
                    <a:moveTo>
                      <a:pt x="0" y="96"/>
                    </a:moveTo>
                    <a:cubicBezTo>
                      <a:pt x="16" y="48"/>
                      <a:pt x="32" y="0"/>
                      <a:pt x="48" y="0"/>
                    </a:cubicBezTo>
                    <a:cubicBezTo>
                      <a:pt x="64" y="0"/>
                      <a:pt x="80" y="96"/>
                      <a:pt x="96" y="96"/>
                    </a:cubicBezTo>
                    <a:cubicBezTo>
                      <a:pt x="112" y="96"/>
                      <a:pt x="128" y="0"/>
                      <a:pt x="144" y="0"/>
                    </a:cubicBezTo>
                    <a:cubicBezTo>
                      <a:pt x="160" y="0"/>
                      <a:pt x="176" y="96"/>
                      <a:pt x="192" y="96"/>
                    </a:cubicBezTo>
                    <a:cubicBezTo>
                      <a:pt x="208" y="96"/>
                      <a:pt x="224" y="0"/>
                      <a:pt x="240" y="0"/>
                    </a:cubicBezTo>
                    <a:cubicBezTo>
                      <a:pt x="256" y="0"/>
                      <a:pt x="272" y="96"/>
                      <a:pt x="288" y="96"/>
                    </a:cubicBezTo>
                    <a:cubicBezTo>
                      <a:pt x="304" y="96"/>
                      <a:pt x="320" y="0"/>
                      <a:pt x="336" y="0"/>
                    </a:cubicBezTo>
                    <a:cubicBezTo>
                      <a:pt x="352" y="0"/>
                      <a:pt x="368" y="96"/>
                      <a:pt x="384" y="96"/>
                    </a:cubicBezTo>
                    <a:cubicBezTo>
                      <a:pt x="400" y="96"/>
                      <a:pt x="416" y="0"/>
                      <a:pt x="432" y="0"/>
                    </a:cubicBezTo>
                    <a:cubicBezTo>
                      <a:pt x="448" y="0"/>
                      <a:pt x="464" y="96"/>
                      <a:pt x="480" y="96"/>
                    </a:cubicBezTo>
                    <a:cubicBezTo>
                      <a:pt x="496" y="96"/>
                      <a:pt x="512" y="0"/>
                      <a:pt x="528" y="0"/>
                    </a:cubicBezTo>
                    <a:cubicBezTo>
                      <a:pt x="544" y="0"/>
                      <a:pt x="560" y="96"/>
                      <a:pt x="576" y="96"/>
                    </a:cubicBezTo>
                    <a:cubicBezTo>
                      <a:pt x="592" y="96"/>
                      <a:pt x="608" y="0"/>
                      <a:pt x="624" y="0"/>
                    </a:cubicBezTo>
                    <a:cubicBezTo>
                      <a:pt x="640" y="0"/>
                      <a:pt x="656" y="96"/>
                      <a:pt x="672" y="96"/>
                    </a:cubicBezTo>
                    <a:cubicBezTo>
                      <a:pt x="688" y="96"/>
                      <a:pt x="704" y="0"/>
                      <a:pt x="720" y="0"/>
                    </a:cubicBezTo>
                    <a:cubicBezTo>
                      <a:pt x="736" y="0"/>
                      <a:pt x="752" y="96"/>
                      <a:pt x="768" y="96"/>
                    </a:cubicBezTo>
                    <a:cubicBezTo>
                      <a:pt x="784" y="96"/>
                      <a:pt x="800" y="0"/>
                      <a:pt x="816" y="0"/>
                    </a:cubicBezTo>
                    <a:cubicBezTo>
                      <a:pt x="832" y="0"/>
                      <a:pt x="848" y="48"/>
                      <a:pt x="864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grpSp>
          <p:nvGrpSpPr>
            <p:cNvPr id="95319" name="Group 34"/>
            <p:cNvGrpSpPr>
              <a:grpSpLocks/>
            </p:cNvGrpSpPr>
            <p:nvPr/>
          </p:nvGrpSpPr>
          <p:grpSpPr bwMode="auto">
            <a:xfrm>
              <a:off x="3264" y="2688"/>
              <a:ext cx="1824" cy="96"/>
              <a:chOff x="3168" y="2736"/>
              <a:chExt cx="912" cy="96"/>
            </a:xfrm>
          </p:grpSpPr>
          <p:sp>
            <p:nvSpPr>
              <p:cNvPr id="95320" name="Freeform 35"/>
              <p:cNvSpPr>
                <a:spLocks/>
              </p:cNvSpPr>
              <p:nvPr/>
            </p:nvSpPr>
            <p:spPr bwMode="auto">
              <a:xfrm>
                <a:off x="3216" y="2736"/>
                <a:ext cx="864" cy="96"/>
              </a:xfrm>
              <a:custGeom>
                <a:avLst/>
                <a:gdLst>
                  <a:gd name="T0" fmla="*/ 0 w 864"/>
                  <a:gd name="T1" fmla="*/ 96 h 96"/>
                  <a:gd name="T2" fmla="*/ 48 w 864"/>
                  <a:gd name="T3" fmla="*/ 0 h 96"/>
                  <a:gd name="T4" fmla="*/ 96 w 864"/>
                  <a:gd name="T5" fmla="*/ 96 h 96"/>
                  <a:gd name="T6" fmla="*/ 144 w 864"/>
                  <a:gd name="T7" fmla="*/ 0 h 96"/>
                  <a:gd name="T8" fmla="*/ 192 w 864"/>
                  <a:gd name="T9" fmla="*/ 96 h 96"/>
                  <a:gd name="T10" fmla="*/ 240 w 864"/>
                  <a:gd name="T11" fmla="*/ 0 h 96"/>
                  <a:gd name="T12" fmla="*/ 288 w 864"/>
                  <a:gd name="T13" fmla="*/ 96 h 96"/>
                  <a:gd name="T14" fmla="*/ 336 w 864"/>
                  <a:gd name="T15" fmla="*/ 0 h 96"/>
                  <a:gd name="T16" fmla="*/ 384 w 864"/>
                  <a:gd name="T17" fmla="*/ 96 h 96"/>
                  <a:gd name="T18" fmla="*/ 432 w 864"/>
                  <a:gd name="T19" fmla="*/ 0 h 96"/>
                  <a:gd name="T20" fmla="*/ 480 w 864"/>
                  <a:gd name="T21" fmla="*/ 96 h 96"/>
                  <a:gd name="T22" fmla="*/ 528 w 864"/>
                  <a:gd name="T23" fmla="*/ 0 h 96"/>
                  <a:gd name="T24" fmla="*/ 576 w 864"/>
                  <a:gd name="T25" fmla="*/ 96 h 96"/>
                  <a:gd name="T26" fmla="*/ 624 w 864"/>
                  <a:gd name="T27" fmla="*/ 0 h 96"/>
                  <a:gd name="T28" fmla="*/ 672 w 864"/>
                  <a:gd name="T29" fmla="*/ 96 h 96"/>
                  <a:gd name="T30" fmla="*/ 720 w 864"/>
                  <a:gd name="T31" fmla="*/ 0 h 96"/>
                  <a:gd name="T32" fmla="*/ 768 w 864"/>
                  <a:gd name="T33" fmla="*/ 96 h 96"/>
                  <a:gd name="T34" fmla="*/ 816 w 864"/>
                  <a:gd name="T35" fmla="*/ 0 h 96"/>
                  <a:gd name="T36" fmla="*/ 864 w 864"/>
                  <a:gd name="T37" fmla="*/ 96 h 9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64"/>
                  <a:gd name="T58" fmla="*/ 0 h 96"/>
                  <a:gd name="T59" fmla="*/ 864 w 864"/>
                  <a:gd name="T60" fmla="*/ 96 h 9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64" h="96">
                    <a:moveTo>
                      <a:pt x="0" y="96"/>
                    </a:moveTo>
                    <a:cubicBezTo>
                      <a:pt x="16" y="48"/>
                      <a:pt x="32" y="0"/>
                      <a:pt x="48" y="0"/>
                    </a:cubicBezTo>
                    <a:cubicBezTo>
                      <a:pt x="64" y="0"/>
                      <a:pt x="80" y="96"/>
                      <a:pt x="96" y="96"/>
                    </a:cubicBezTo>
                    <a:cubicBezTo>
                      <a:pt x="112" y="96"/>
                      <a:pt x="128" y="0"/>
                      <a:pt x="144" y="0"/>
                    </a:cubicBezTo>
                    <a:cubicBezTo>
                      <a:pt x="160" y="0"/>
                      <a:pt x="176" y="96"/>
                      <a:pt x="192" y="96"/>
                    </a:cubicBezTo>
                    <a:cubicBezTo>
                      <a:pt x="208" y="96"/>
                      <a:pt x="224" y="0"/>
                      <a:pt x="240" y="0"/>
                    </a:cubicBezTo>
                    <a:cubicBezTo>
                      <a:pt x="256" y="0"/>
                      <a:pt x="272" y="96"/>
                      <a:pt x="288" y="96"/>
                    </a:cubicBezTo>
                    <a:cubicBezTo>
                      <a:pt x="304" y="96"/>
                      <a:pt x="320" y="0"/>
                      <a:pt x="336" y="0"/>
                    </a:cubicBezTo>
                    <a:cubicBezTo>
                      <a:pt x="352" y="0"/>
                      <a:pt x="368" y="96"/>
                      <a:pt x="384" y="96"/>
                    </a:cubicBezTo>
                    <a:cubicBezTo>
                      <a:pt x="400" y="96"/>
                      <a:pt x="416" y="0"/>
                      <a:pt x="432" y="0"/>
                    </a:cubicBezTo>
                    <a:cubicBezTo>
                      <a:pt x="448" y="0"/>
                      <a:pt x="464" y="96"/>
                      <a:pt x="480" y="96"/>
                    </a:cubicBezTo>
                    <a:cubicBezTo>
                      <a:pt x="496" y="96"/>
                      <a:pt x="512" y="0"/>
                      <a:pt x="528" y="0"/>
                    </a:cubicBezTo>
                    <a:cubicBezTo>
                      <a:pt x="544" y="0"/>
                      <a:pt x="560" y="96"/>
                      <a:pt x="576" y="96"/>
                    </a:cubicBezTo>
                    <a:cubicBezTo>
                      <a:pt x="592" y="96"/>
                      <a:pt x="608" y="0"/>
                      <a:pt x="624" y="0"/>
                    </a:cubicBezTo>
                    <a:cubicBezTo>
                      <a:pt x="640" y="0"/>
                      <a:pt x="656" y="96"/>
                      <a:pt x="672" y="96"/>
                    </a:cubicBezTo>
                    <a:cubicBezTo>
                      <a:pt x="688" y="96"/>
                      <a:pt x="704" y="0"/>
                      <a:pt x="720" y="0"/>
                    </a:cubicBezTo>
                    <a:cubicBezTo>
                      <a:pt x="736" y="0"/>
                      <a:pt x="752" y="96"/>
                      <a:pt x="768" y="96"/>
                    </a:cubicBezTo>
                    <a:cubicBezTo>
                      <a:pt x="784" y="96"/>
                      <a:pt x="800" y="0"/>
                      <a:pt x="816" y="0"/>
                    </a:cubicBezTo>
                    <a:cubicBezTo>
                      <a:pt x="832" y="0"/>
                      <a:pt x="848" y="48"/>
                      <a:pt x="864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95321" name="Freeform 36"/>
              <p:cNvSpPr>
                <a:spLocks/>
              </p:cNvSpPr>
              <p:nvPr/>
            </p:nvSpPr>
            <p:spPr bwMode="auto">
              <a:xfrm>
                <a:off x="3168" y="2736"/>
                <a:ext cx="864" cy="96"/>
              </a:xfrm>
              <a:custGeom>
                <a:avLst/>
                <a:gdLst>
                  <a:gd name="T0" fmla="*/ 0 w 864"/>
                  <a:gd name="T1" fmla="*/ 96 h 96"/>
                  <a:gd name="T2" fmla="*/ 48 w 864"/>
                  <a:gd name="T3" fmla="*/ 0 h 96"/>
                  <a:gd name="T4" fmla="*/ 96 w 864"/>
                  <a:gd name="T5" fmla="*/ 96 h 96"/>
                  <a:gd name="T6" fmla="*/ 144 w 864"/>
                  <a:gd name="T7" fmla="*/ 0 h 96"/>
                  <a:gd name="T8" fmla="*/ 192 w 864"/>
                  <a:gd name="T9" fmla="*/ 96 h 96"/>
                  <a:gd name="T10" fmla="*/ 240 w 864"/>
                  <a:gd name="T11" fmla="*/ 0 h 96"/>
                  <a:gd name="T12" fmla="*/ 288 w 864"/>
                  <a:gd name="T13" fmla="*/ 96 h 96"/>
                  <a:gd name="T14" fmla="*/ 336 w 864"/>
                  <a:gd name="T15" fmla="*/ 0 h 96"/>
                  <a:gd name="T16" fmla="*/ 384 w 864"/>
                  <a:gd name="T17" fmla="*/ 96 h 96"/>
                  <a:gd name="T18" fmla="*/ 432 w 864"/>
                  <a:gd name="T19" fmla="*/ 0 h 96"/>
                  <a:gd name="T20" fmla="*/ 480 w 864"/>
                  <a:gd name="T21" fmla="*/ 96 h 96"/>
                  <a:gd name="T22" fmla="*/ 528 w 864"/>
                  <a:gd name="T23" fmla="*/ 0 h 96"/>
                  <a:gd name="T24" fmla="*/ 576 w 864"/>
                  <a:gd name="T25" fmla="*/ 96 h 96"/>
                  <a:gd name="T26" fmla="*/ 624 w 864"/>
                  <a:gd name="T27" fmla="*/ 0 h 96"/>
                  <a:gd name="T28" fmla="*/ 672 w 864"/>
                  <a:gd name="T29" fmla="*/ 96 h 96"/>
                  <a:gd name="T30" fmla="*/ 720 w 864"/>
                  <a:gd name="T31" fmla="*/ 0 h 96"/>
                  <a:gd name="T32" fmla="*/ 768 w 864"/>
                  <a:gd name="T33" fmla="*/ 96 h 96"/>
                  <a:gd name="T34" fmla="*/ 816 w 864"/>
                  <a:gd name="T35" fmla="*/ 0 h 96"/>
                  <a:gd name="T36" fmla="*/ 864 w 864"/>
                  <a:gd name="T37" fmla="*/ 96 h 9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64"/>
                  <a:gd name="T58" fmla="*/ 0 h 96"/>
                  <a:gd name="T59" fmla="*/ 864 w 864"/>
                  <a:gd name="T60" fmla="*/ 96 h 9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64" h="96">
                    <a:moveTo>
                      <a:pt x="0" y="96"/>
                    </a:moveTo>
                    <a:cubicBezTo>
                      <a:pt x="16" y="48"/>
                      <a:pt x="32" y="0"/>
                      <a:pt x="48" y="0"/>
                    </a:cubicBezTo>
                    <a:cubicBezTo>
                      <a:pt x="64" y="0"/>
                      <a:pt x="80" y="96"/>
                      <a:pt x="96" y="96"/>
                    </a:cubicBezTo>
                    <a:cubicBezTo>
                      <a:pt x="112" y="96"/>
                      <a:pt x="128" y="0"/>
                      <a:pt x="144" y="0"/>
                    </a:cubicBezTo>
                    <a:cubicBezTo>
                      <a:pt x="160" y="0"/>
                      <a:pt x="176" y="96"/>
                      <a:pt x="192" y="96"/>
                    </a:cubicBezTo>
                    <a:cubicBezTo>
                      <a:pt x="208" y="96"/>
                      <a:pt x="224" y="0"/>
                      <a:pt x="240" y="0"/>
                    </a:cubicBezTo>
                    <a:cubicBezTo>
                      <a:pt x="256" y="0"/>
                      <a:pt x="272" y="96"/>
                      <a:pt x="288" y="96"/>
                    </a:cubicBezTo>
                    <a:cubicBezTo>
                      <a:pt x="304" y="96"/>
                      <a:pt x="320" y="0"/>
                      <a:pt x="336" y="0"/>
                    </a:cubicBezTo>
                    <a:cubicBezTo>
                      <a:pt x="352" y="0"/>
                      <a:pt x="368" y="96"/>
                      <a:pt x="384" y="96"/>
                    </a:cubicBezTo>
                    <a:cubicBezTo>
                      <a:pt x="400" y="96"/>
                      <a:pt x="416" y="0"/>
                      <a:pt x="432" y="0"/>
                    </a:cubicBezTo>
                    <a:cubicBezTo>
                      <a:pt x="448" y="0"/>
                      <a:pt x="464" y="96"/>
                      <a:pt x="480" y="96"/>
                    </a:cubicBezTo>
                    <a:cubicBezTo>
                      <a:pt x="496" y="96"/>
                      <a:pt x="512" y="0"/>
                      <a:pt x="528" y="0"/>
                    </a:cubicBezTo>
                    <a:cubicBezTo>
                      <a:pt x="544" y="0"/>
                      <a:pt x="560" y="96"/>
                      <a:pt x="576" y="96"/>
                    </a:cubicBezTo>
                    <a:cubicBezTo>
                      <a:pt x="592" y="96"/>
                      <a:pt x="608" y="0"/>
                      <a:pt x="624" y="0"/>
                    </a:cubicBezTo>
                    <a:cubicBezTo>
                      <a:pt x="640" y="0"/>
                      <a:pt x="656" y="96"/>
                      <a:pt x="672" y="96"/>
                    </a:cubicBezTo>
                    <a:cubicBezTo>
                      <a:pt x="688" y="96"/>
                      <a:pt x="704" y="0"/>
                      <a:pt x="720" y="0"/>
                    </a:cubicBezTo>
                    <a:cubicBezTo>
                      <a:pt x="736" y="0"/>
                      <a:pt x="752" y="96"/>
                      <a:pt x="768" y="96"/>
                    </a:cubicBezTo>
                    <a:cubicBezTo>
                      <a:pt x="784" y="96"/>
                      <a:pt x="800" y="0"/>
                      <a:pt x="816" y="0"/>
                    </a:cubicBezTo>
                    <a:cubicBezTo>
                      <a:pt x="832" y="0"/>
                      <a:pt x="848" y="48"/>
                      <a:pt x="864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</p:grpSp>
      </p:grpSp>
      <p:sp>
        <p:nvSpPr>
          <p:cNvPr id="196645" name="Text Box 37"/>
          <p:cNvSpPr txBox="1">
            <a:spLocks noChangeArrowheads="1"/>
          </p:cNvSpPr>
          <p:nvPr/>
        </p:nvSpPr>
        <p:spPr bwMode="auto">
          <a:xfrm>
            <a:off x="6156325" y="6140450"/>
            <a:ext cx="2227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pl-PL" sz="1600">
                <a:solidFill>
                  <a:srgbClr val="FFFF00"/>
                </a:solidFill>
                <a:latin typeface="Arial" charset="0"/>
              </a:rPr>
              <a:t>Pokazywanie statusu</a:t>
            </a:r>
            <a:endParaRPr lang="de-DE" sz="160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196646" name="Object 38"/>
          <p:cNvGraphicFramePr>
            <a:graphicFrameLocks noChangeAspect="1"/>
          </p:cNvGraphicFramePr>
          <p:nvPr/>
        </p:nvGraphicFramePr>
        <p:xfrm>
          <a:off x="8378825" y="5943600"/>
          <a:ext cx="4572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6" imgW="2985120" imgH="4395240" progId="">
                  <p:embed/>
                </p:oleObj>
              </mc:Choice>
              <mc:Fallback>
                <p:oleObj name="Clip" r:id="rId16" imgW="2985120" imgH="4395240" progId="">
                  <p:embed/>
                  <p:pic>
                    <p:nvPicPr>
                      <p:cNvPr id="0" name="Picture 4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lum bright="24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825" y="5943600"/>
                        <a:ext cx="4572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6705600" y="1143000"/>
            <a:ext cx="685800" cy="257175"/>
            <a:chOff x="1728" y="864"/>
            <a:chExt cx="432" cy="162"/>
          </a:xfrm>
        </p:grpSpPr>
        <p:sp>
          <p:nvSpPr>
            <p:cNvPr id="95315" name="AutoShape 40"/>
            <p:cNvSpPr>
              <a:spLocks noChangeArrowheads="1"/>
            </p:cNvSpPr>
            <p:nvPr/>
          </p:nvSpPr>
          <p:spPr bwMode="auto">
            <a:xfrm rot="5400000">
              <a:off x="1774" y="818"/>
              <a:ext cx="162" cy="254"/>
            </a:xfrm>
            <a:prstGeom prst="flowChartCollate">
              <a:avLst/>
            </a:prstGeom>
            <a:solidFill>
              <a:srgbClr val="3366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5316" name="Line 41"/>
            <p:cNvSpPr>
              <a:spLocks noChangeShapeType="1"/>
            </p:cNvSpPr>
            <p:nvPr/>
          </p:nvSpPr>
          <p:spPr bwMode="auto">
            <a:xfrm>
              <a:off x="1968" y="960"/>
              <a:ext cx="192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7296150" y="1143000"/>
            <a:ext cx="1162050" cy="628650"/>
            <a:chOff x="4596" y="720"/>
            <a:chExt cx="732" cy="396"/>
          </a:xfrm>
        </p:grpSpPr>
        <p:grpSp>
          <p:nvGrpSpPr>
            <p:cNvPr id="95311" name="Group 43"/>
            <p:cNvGrpSpPr>
              <a:grpSpLocks/>
            </p:cNvGrpSpPr>
            <p:nvPr/>
          </p:nvGrpSpPr>
          <p:grpSpPr bwMode="auto">
            <a:xfrm>
              <a:off x="4677" y="720"/>
              <a:ext cx="651" cy="396"/>
              <a:chOff x="2160" y="768"/>
              <a:chExt cx="651" cy="396"/>
            </a:xfrm>
          </p:grpSpPr>
          <p:sp>
            <p:nvSpPr>
              <p:cNvPr id="95313" name="Line 44"/>
              <p:cNvSpPr>
                <a:spLocks noChangeShapeType="1"/>
              </p:cNvSpPr>
              <p:nvPr/>
            </p:nvSpPr>
            <p:spPr bwMode="auto">
              <a:xfrm>
                <a:off x="2160" y="977"/>
                <a:ext cx="585" cy="0"/>
              </a:xfrm>
              <a:prstGeom prst="line">
                <a:avLst/>
              </a:prstGeom>
              <a:noFill/>
              <a:ln w="635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graphicFrame>
            <p:nvGraphicFramePr>
              <p:cNvPr id="95314" name="Object 45"/>
              <p:cNvGraphicFramePr>
                <a:graphicFrameLocks noChangeAspect="1"/>
              </p:cNvGraphicFramePr>
              <p:nvPr/>
            </p:nvGraphicFramePr>
            <p:xfrm>
              <a:off x="2436" y="768"/>
              <a:ext cx="375" cy="3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Bitmap" r:id="rId18" imgW="1724266" imgH="1695687" progId="PBrush">
                      <p:embed/>
                    </p:oleObj>
                  </mc:Choice>
                  <mc:Fallback>
                    <p:oleObj name="Bitmap" r:id="rId18" imgW="1724266" imgH="1695687" progId="PBrush">
                      <p:embed/>
                      <p:pic>
                        <p:nvPicPr>
                          <p:cNvPr id="0" name="Picture 4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6" y="768"/>
                            <a:ext cx="375" cy="3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95312" name="Oval 46"/>
            <p:cNvSpPr>
              <a:spLocks noChangeArrowheads="1"/>
            </p:cNvSpPr>
            <p:nvPr/>
          </p:nvSpPr>
          <p:spPr bwMode="auto">
            <a:xfrm>
              <a:off x="4596" y="784"/>
              <a:ext cx="273" cy="29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0" hangingPunct="0"/>
              <a:r>
                <a:rPr lang="de-DE" sz="800">
                  <a:solidFill>
                    <a:schemeClr val="tx1"/>
                  </a:solidFill>
                  <a:latin typeface="Arial" charset="0"/>
                </a:rPr>
                <a:t>LCN-UPP</a:t>
              </a:r>
              <a:endParaRPr lang="de-DE" sz="800" b="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6705600" y="1495425"/>
            <a:ext cx="685800" cy="257175"/>
            <a:chOff x="1728" y="864"/>
            <a:chExt cx="432" cy="162"/>
          </a:xfrm>
        </p:grpSpPr>
        <p:sp>
          <p:nvSpPr>
            <p:cNvPr id="95309" name="AutoShape 48"/>
            <p:cNvSpPr>
              <a:spLocks noChangeArrowheads="1"/>
            </p:cNvSpPr>
            <p:nvPr/>
          </p:nvSpPr>
          <p:spPr bwMode="auto">
            <a:xfrm rot="5400000">
              <a:off x="1774" y="818"/>
              <a:ext cx="162" cy="254"/>
            </a:xfrm>
            <a:prstGeom prst="flowChartCollat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5310" name="Line 49"/>
            <p:cNvSpPr>
              <a:spLocks noChangeShapeType="1"/>
            </p:cNvSpPr>
            <p:nvPr/>
          </p:nvSpPr>
          <p:spPr bwMode="auto">
            <a:xfrm>
              <a:off x="1968" y="960"/>
              <a:ext cx="19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grpSp>
        <p:nvGrpSpPr>
          <p:cNvPr id="95257" name="Group 50"/>
          <p:cNvGrpSpPr>
            <a:grpSpLocks/>
          </p:cNvGrpSpPr>
          <p:nvPr/>
        </p:nvGrpSpPr>
        <p:grpSpPr bwMode="auto">
          <a:xfrm>
            <a:off x="452438" y="6578600"/>
            <a:ext cx="8636000" cy="274638"/>
            <a:chOff x="288" y="4147"/>
            <a:chExt cx="5440" cy="173"/>
          </a:xfrm>
        </p:grpSpPr>
        <p:sp>
          <p:nvSpPr>
            <p:cNvPr id="95307" name="Line 51"/>
            <p:cNvSpPr>
              <a:spLocks noChangeShapeType="1"/>
            </p:cNvSpPr>
            <p:nvPr/>
          </p:nvSpPr>
          <p:spPr bwMode="auto">
            <a:xfrm flipV="1">
              <a:off x="288" y="4224"/>
              <a:ext cx="4896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95308" name="Text Box 52"/>
            <p:cNvSpPr txBox="1">
              <a:spLocks noChangeArrowheads="1"/>
            </p:cNvSpPr>
            <p:nvPr/>
          </p:nvSpPr>
          <p:spPr bwMode="auto">
            <a:xfrm>
              <a:off x="5186" y="4147"/>
              <a:ext cx="5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200" b="0">
                  <a:solidFill>
                    <a:srgbClr val="FFFF00"/>
                  </a:solidFill>
                  <a:latin typeface="Arial" charset="0"/>
                </a:rPr>
                <a:t>Perfekcja</a:t>
              </a:r>
              <a:r>
                <a:rPr lang="de-DE" sz="1200" b="0">
                  <a:solidFill>
                    <a:srgbClr val="FFFF00"/>
                  </a:solidFill>
                  <a:latin typeface="Arial" charset="0"/>
                </a:rPr>
                <a:t>.</a:t>
              </a:r>
            </a:p>
          </p:txBody>
        </p:sp>
      </p:grpSp>
      <p:grpSp>
        <p:nvGrpSpPr>
          <p:cNvPr id="14" name="Group 53"/>
          <p:cNvGrpSpPr>
            <a:grpSpLocks/>
          </p:cNvGrpSpPr>
          <p:nvPr/>
        </p:nvGrpSpPr>
        <p:grpSpPr bwMode="auto">
          <a:xfrm>
            <a:off x="1676400" y="1660525"/>
            <a:ext cx="4760913" cy="2225675"/>
            <a:chOff x="1056" y="1046"/>
            <a:chExt cx="2999" cy="1402"/>
          </a:xfrm>
        </p:grpSpPr>
        <p:sp>
          <p:nvSpPr>
            <p:cNvPr id="95291" name="Freeform 54"/>
            <p:cNvSpPr>
              <a:spLocks/>
            </p:cNvSpPr>
            <p:nvPr/>
          </p:nvSpPr>
          <p:spPr bwMode="auto">
            <a:xfrm>
              <a:off x="3744" y="2016"/>
              <a:ext cx="311" cy="168"/>
            </a:xfrm>
            <a:custGeom>
              <a:avLst/>
              <a:gdLst>
                <a:gd name="T0" fmla="*/ 0 w 384"/>
                <a:gd name="T1" fmla="*/ 26 h 192"/>
                <a:gd name="T2" fmla="*/ 16 w 384"/>
                <a:gd name="T3" fmla="*/ 26 h 192"/>
                <a:gd name="T4" fmla="*/ 16 w 384"/>
                <a:gd name="T5" fmla="*/ 0 h 192"/>
                <a:gd name="T6" fmla="*/ 0 w 384"/>
                <a:gd name="T7" fmla="*/ 26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192"/>
                <a:gd name="T14" fmla="*/ 384 w 384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192">
                  <a:moveTo>
                    <a:pt x="0" y="192"/>
                  </a:moveTo>
                  <a:lnTo>
                    <a:pt x="384" y="192"/>
                  </a:lnTo>
                  <a:lnTo>
                    <a:pt x="384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grpSp>
          <p:nvGrpSpPr>
            <p:cNvPr id="95292" name="Group 55"/>
            <p:cNvGrpSpPr>
              <a:grpSpLocks/>
            </p:cNvGrpSpPr>
            <p:nvPr/>
          </p:nvGrpSpPr>
          <p:grpSpPr bwMode="auto">
            <a:xfrm>
              <a:off x="1056" y="1046"/>
              <a:ext cx="2999" cy="1402"/>
              <a:chOff x="1056" y="1046"/>
              <a:chExt cx="2999" cy="1402"/>
            </a:xfrm>
          </p:grpSpPr>
          <p:sp>
            <p:nvSpPr>
              <p:cNvPr id="95293" name="Freeform 56"/>
              <p:cNvSpPr>
                <a:spLocks/>
              </p:cNvSpPr>
              <p:nvPr/>
            </p:nvSpPr>
            <p:spPr bwMode="auto">
              <a:xfrm>
                <a:off x="3744" y="1248"/>
                <a:ext cx="311" cy="168"/>
              </a:xfrm>
              <a:custGeom>
                <a:avLst/>
                <a:gdLst>
                  <a:gd name="T0" fmla="*/ 0 w 384"/>
                  <a:gd name="T1" fmla="*/ 26 h 192"/>
                  <a:gd name="T2" fmla="*/ 16 w 384"/>
                  <a:gd name="T3" fmla="*/ 26 h 192"/>
                  <a:gd name="T4" fmla="*/ 16 w 384"/>
                  <a:gd name="T5" fmla="*/ 0 h 192"/>
                  <a:gd name="T6" fmla="*/ 0 w 384"/>
                  <a:gd name="T7" fmla="*/ 26 h 19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192"/>
                  <a:gd name="T14" fmla="*/ 384 w 384"/>
                  <a:gd name="T15" fmla="*/ 192 h 19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192">
                    <a:moveTo>
                      <a:pt x="0" y="192"/>
                    </a:moveTo>
                    <a:lnTo>
                      <a:pt x="384" y="192"/>
                    </a:lnTo>
                    <a:lnTo>
                      <a:pt x="384" y="0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endParaRPr lang="pl-PL"/>
              </a:p>
            </p:txBody>
          </p:sp>
          <p:sp>
            <p:nvSpPr>
              <p:cNvPr id="95294" name="Freeform 57"/>
              <p:cNvSpPr>
                <a:spLocks/>
              </p:cNvSpPr>
              <p:nvPr/>
            </p:nvSpPr>
            <p:spPr bwMode="auto">
              <a:xfrm>
                <a:off x="1290" y="1170"/>
                <a:ext cx="2646" cy="1158"/>
              </a:xfrm>
              <a:custGeom>
                <a:avLst/>
                <a:gdLst>
                  <a:gd name="T0" fmla="*/ 0 w 2646"/>
                  <a:gd name="T1" fmla="*/ 0 h 1158"/>
                  <a:gd name="T2" fmla="*/ 2646 w 2646"/>
                  <a:gd name="T3" fmla="*/ 0 h 1158"/>
                  <a:gd name="T4" fmla="*/ 2646 w 2646"/>
                  <a:gd name="T5" fmla="*/ 1146 h 1158"/>
                  <a:gd name="T6" fmla="*/ 0 w 2646"/>
                  <a:gd name="T7" fmla="*/ 1158 h 115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6"/>
                  <a:gd name="T13" fmla="*/ 0 h 1158"/>
                  <a:gd name="T14" fmla="*/ 2646 w 2646"/>
                  <a:gd name="T15" fmla="*/ 1158 h 115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6" h="1158">
                    <a:moveTo>
                      <a:pt x="0" y="0"/>
                    </a:moveTo>
                    <a:lnTo>
                      <a:pt x="2646" y="0"/>
                    </a:lnTo>
                    <a:lnTo>
                      <a:pt x="2646" y="1146"/>
                    </a:lnTo>
                    <a:lnTo>
                      <a:pt x="0" y="1158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pl-PL"/>
              </a:p>
            </p:txBody>
          </p:sp>
          <p:grpSp>
            <p:nvGrpSpPr>
              <p:cNvPr id="95295" name="Group 58"/>
              <p:cNvGrpSpPr>
                <a:grpSpLocks/>
              </p:cNvGrpSpPr>
              <p:nvPr/>
            </p:nvGrpSpPr>
            <p:grpSpPr bwMode="auto">
              <a:xfrm>
                <a:off x="1056" y="1046"/>
                <a:ext cx="2304" cy="260"/>
                <a:chOff x="1056" y="1046"/>
                <a:chExt cx="2304" cy="260"/>
              </a:xfrm>
            </p:grpSpPr>
            <p:sp>
              <p:nvSpPr>
                <p:cNvPr id="95302" name="AutoShape 59"/>
                <p:cNvSpPr>
                  <a:spLocks noChangeArrowheads="1"/>
                </p:cNvSpPr>
                <p:nvPr/>
              </p:nvSpPr>
              <p:spPr bwMode="auto">
                <a:xfrm>
                  <a:off x="1056" y="104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5303" name="AutoShape 60"/>
                <p:cNvSpPr>
                  <a:spLocks noChangeArrowheads="1"/>
                </p:cNvSpPr>
                <p:nvPr/>
              </p:nvSpPr>
              <p:spPr bwMode="auto">
                <a:xfrm>
                  <a:off x="1543" y="105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5304" name="AutoShape 61"/>
                <p:cNvSpPr>
                  <a:spLocks noChangeArrowheads="1"/>
                </p:cNvSpPr>
                <p:nvPr/>
              </p:nvSpPr>
              <p:spPr bwMode="auto">
                <a:xfrm>
                  <a:off x="2071" y="105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5305" name="AutoShape 62"/>
                <p:cNvSpPr>
                  <a:spLocks noChangeArrowheads="1"/>
                </p:cNvSpPr>
                <p:nvPr/>
              </p:nvSpPr>
              <p:spPr bwMode="auto">
                <a:xfrm>
                  <a:off x="2599" y="105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5306" name="AutoShape 63"/>
                <p:cNvSpPr>
                  <a:spLocks noChangeArrowheads="1"/>
                </p:cNvSpPr>
                <p:nvPr/>
              </p:nvSpPr>
              <p:spPr bwMode="auto">
                <a:xfrm>
                  <a:off x="3127" y="105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grpSp>
            <p:nvGrpSpPr>
              <p:cNvPr id="95296" name="Group 64"/>
              <p:cNvGrpSpPr>
                <a:grpSpLocks/>
              </p:cNvGrpSpPr>
              <p:nvPr/>
            </p:nvGrpSpPr>
            <p:grpSpPr bwMode="auto">
              <a:xfrm>
                <a:off x="1056" y="2198"/>
                <a:ext cx="2304" cy="250"/>
                <a:chOff x="1056" y="1296"/>
                <a:chExt cx="2304" cy="250"/>
              </a:xfrm>
            </p:grpSpPr>
            <p:sp>
              <p:nvSpPr>
                <p:cNvPr id="95297" name="AutoShape 65"/>
                <p:cNvSpPr>
                  <a:spLocks noChangeArrowheads="1"/>
                </p:cNvSpPr>
                <p:nvPr/>
              </p:nvSpPr>
              <p:spPr bwMode="auto">
                <a:xfrm>
                  <a:off x="1056" y="129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5298" name="AutoShape 66"/>
                <p:cNvSpPr>
                  <a:spLocks noChangeArrowheads="1"/>
                </p:cNvSpPr>
                <p:nvPr/>
              </p:nvSpPr>
              <p:spPr bwMode="auto">
                <a:xfrm>
                  <a:off x="1543" y="129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5299" name="AutoShape 67"/>
                <p:cNvSpPr>
                  <a:spLocks noChangeArrowheads="1"/>
                </p:cNvSpPr>
                <p:nvPr/>
              </p:nvSpPr>
              <p:spPr bwMode="auto">
                <a:xfrm>
                  <a:off x="2071" y="129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5300" name="AutoShape 68"/>
                <p:cNvSpPr>
                  <a:spLocks noChangeArrowheads="1"/>
                </p:cNvSpPr>
                <p:nvPr/>
              </p:nvSpPr>
              <p:spPr bwMode="auto">
                <a:xfrm>
                  <a:off x="2599" y="129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5301" name="AutoShape 69"/>
                <p:cNvSpPr>
                  <a:spLocks noChangeArrowheads="1"/>
                </p:cNvSpPr>
                <p:nvPr/>
              </p:nvSpPr>
              <p:spPr bwMode="auto">
                <a:xfrm>
                  <a:off x="3127" y="1296"/>
                  <a:ext cx="233" cy="250"/>
                </a:xfrm>
                <a:prstGeom prst="flowChartSummingJunction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6800" rIns="90000" bIns="46800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</p:grpSp>
      </p:grpSp>
      <p:sp>
        <p:nvSpPr>
          <p:cNvPr id="196678" name="Rectangle 70"/>
          <p:cNvSpPr>
            <a:spLocks noChangeArrowheads="1"/>
          </p:cNvSpPr>
          <p:nvPr/>
        </p:nvSpPr>
        <p:spPr bwMode="auto">
          <a:xfrm>
            <a:off x="6019800" y="2590800"/>
            <a:ext cx="609600" cy="3048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de-DE" sz="1000" b="0">
                <a:solidFill>
                  <a:schemeClr val="tx1"/>
                </a:solidFill>
                <a:latin typeface="Arial" charset="0"/>
              </a:rPr>
              <a:t>LCN-HU</a:t>
            </a:r>
            <a:endParaRPr lang="de-DE" sz="1000" b="0">
              <a:latin typeface="Arial" charset="0"/>
            </a:endParaRPr>
          </a:p>
        </p:txBody>
      </p:sp>
      <p:grpSp>
        <p:nvGrpSpPr>
          <p:cNvPr id="18" name="Group 71"/>
          <p:cNvGrpSpPr>
            <a:grpSpLocks/>
          </p:cNvGrpSpPr>
          <p:nvPr/>
        </p:nvGrpSpPr>
        <p:grpSpPr bwMode="auto">
          <a:xfrm>
            <a:off x="762000" y="2438400"/>
            <a:ext cx="7197725" cy="2743200"/>
            <a:chOff x="480" y="1536"/>
            <a:chExt cx="4534" cy="1728"/>
          </a:xfrm>
        </p:grpSpPr>
        <p:grpSp>
          <p:nvGrpSpPr>
            <p:cNvPr id="95276" name="Group 72"/>
            <p:cNvGrpSpPr>
              <a:grpSpLocks/>
            </p:cNvGrpSpPr>
            <p:nvPr/>
          </p:nvGrpSpPr>
          <p:grpSpPr bwMode="auto">
            <a:xfrm>
              <a:off x="480" y="1824"/>
              <a:ext cx="4534" cy="1440"/>
              <a:chOff x="480" y="1824"/>
              <a:chExt cx="4534" cy="1440"/>
            </a:xfrm>
          </p:grpSpPr>
          <p:grpSp>
            <p:nvGrpSpPr>
              <p:cNvPr id="95278" name="Group 73"/>
              <p:cNvGrpSpPr>
                <a:grpSpLocks/>
              </p:cNvGrpSpPr>
              <p:nvPr/>
            </p:nvGrpSpPr>
            <p:grpSpPr bwMode="auto">
              <a:xfrm>
                <a:off x="480" y="1824"/>
                <a:ext cx="4224" cy="1440"/>
                <a:chOff x="480" y="1824"/>
                <a:chExt cx="4224" cy="1440"/>
              </a:xfrm>
            </p:grpSpPr>
            <p:grpSp>
              <p:nvGrpSpPr>
                <p:cNvPr id="95283" name="Group 74"/>
                <p:cNvGrpSpPr>
                  <a:grpSpLocks/>
                </p:cNvGrpSpPr>
                <p:nvPr/>
              </p:nvGrpSpPr>
              <p:grpSpPr bwMode="auto">
                <a:xfrm>
                  <a:off x="480" y="1824"/>
                  <a:ext cx="4224" cy="1440"/>
                  <a:chOff x="480" y="1824"/>
                  <a:chExt cx="4224" cy="1440"/>
                </a:xfrm>
              </p:grpSpPr>
              <p:sp>
                <p:nvSpPr>
                  <p:cNvPr id="95288" name="Freeform 75"/>
                  <p:cNvSpPr>
                    <a:spLocks/>
                  </p:cNvSpPr>
                  <p:nvPr/>
                </p:nvSpPr>
                <p:spPr bwMode="auto">
                  <a:xfrm>
                    <a:off x="744" y="1824"/>
                    <a:ext cx="3960" cy="1332"/>
                  </a:xfrm>
                  <a:custGeom>
                    <a:avLst/>
                    <a:gdLst>
                      <a:gd name="T0" fmla="*/ 0 w 3960"/>
                      <a:gd name="T1" fmla="*/ 1332 h 1332"/>
                      <a:gd name="T2" fmla="*/ 3960 w 3960"/>
                      <a:gd name="T3" fmla="*/ 1326 h 1332"/>
                      <a:gd name="T4" fmla="*/ 3960 w 3960"/>
                      <a:gd name="T5" fmla="*/ 0 h 1332"/>
                      <a:gd name="T6" fmla="*/ 0 60000 65536"/>
                      <a:gd name="T7" fmla="*/ 0 60000 65536"/>
                      <a:gd name="T8" fmla="*/ 0 60000 65536"/>
                      <a:gd name="T9" fmla="*/ 0 w 3960"/>
                      <a:gd name="T10" fmla="*/ 0 h 1332"/>
                      <a:gd name="T11" fmla="*/ 3960 w 3960"/>
                      <a:gd name="T12" fmla="*/ 1332 h 133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960" h="1332">
                        <a:moveTo>
                          <a:pt x="0" y="1332"/>
                        </a:moveTo>
                        <a:lnTo>
                          <a:pt x="3960" y="1326"/>
                        </a:lnTo>
                        <a:lnTo>
                          <a:pt x="3960" y="0"/>
                        </a:lnTo>
                      </a:path>
                    </a:pathLst>
                  </a:custGeom>
                  <a:noFill/>
                  <a:ln w="25400">
                    <a:solidFill>
                      <a:srgbClr val="993366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pl-PL"/>
                  </a:p>
                </p:txBody>
              </p:sp>
              <p:graphicFrame>
                <p:nvGraphicFramePr>
                  <p:cNvPr id="95289" name="Object 76"/>
                  <p:cNvGraphicFramePr>
                    <a:graphicFrameLocks noChangeAspect="1"/>
                  </p:cNvGraphicFramePr>
                  <p:nvPr/>
                </p:nvGraphicFramePr>
                <p:xfrm>
                  <a:off x="480" y="2976"/>
                  <a:ext cx="288" cy="2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Bitmap" r:id="rId20" imgW="1200318" imgH="1257476" progId="PBrush">
                          <p:embed/>
                        </p:oleObj>
                      </mc:Choice>
                      <mc:Fallback>
                        <p:oleObj name="Bitmap" r:id="rId20" imgW="1200318" imgH="1257476" progId="PBrush">
                          <p:embed/>
                          <p:pic>
                            <p:nvPicPr>
                              <p:cNvPr id="0" name="Picture 44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80" y="2976"/>
                                <a:ext cx="288" cy="28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CC99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25400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95290" name="Object 77"/>
                  <p:cNvGraphicFramePr>
                    <a:graphicFrameLocks noChangeAspect="1"/>
                  </p:cNvGraphicFramePr>
                  <p:nvPr/>
                </p:nvGraphicFramePr>
                <p:xfrm>
                  <a:off x="2928" y="2976"/>
                  <a:ext cx="288" cy="288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Bitmap" r:id="rId22" imgW="1200318" imgH="1257476" progId="PBrush">
                          <p:embed/>
                        </p:oleObj>
                      </mc:Choice>
                      <mc:Fallback>
                        <p:oleObj name="Bitmap" r:id="rId22" imgW="1200318" imgH="1257476" progId="PBrush">
                          <p:embed/>
                          <p:pic>
                            <p:nvPicPr>
                              <p:cNvPr id="0" name="Picture 44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2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928" y="2976"/>
                                <a:ext cx="288" cy="288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CC99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25400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95284" name="Group 78"/>
                <p:cNvGrpSpPr>
                  <a:grpSpLocks/>
                </p:cNvGrpSpPr>
                <p:nvPr/>
              </p:nvGrpSpPr>
              <p:grpSpPr bwMode="auto">
                <a:xfrm>
                  <a:off x="816" y="2832"/>
                  <a:ext cx="1750" cy="149"/>
                  <a:chOff x="1296" y="3456"/>
                  <a:chExt cx="1008" cy="144"/>
                </a:xfrm>
              </p:grpSpPr>
              <p:sp>
                <p:nvSpPr>
                  <p:cNvPr id="95286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3456"/>
                    <a:ext cx="1008" cy="144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  <p:sp>
                <p:nvSpPr>
                  <p:cNvPr id="95287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3504"/>
                    <a:ext cx="1008" cy="48"/>
                  </a:xfrm>
                  <a:prstGeom prst="rect">
                    <a:avLst/>
                  </a:prstGeom>
                  <a:solidFill>
                    <a:srgbClr val="33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>
                      <a:spcBef>
                        <a:spcPct val="50000"/>
                      </a:spcBef>
                      <a:buFontTx/>
                      <a:buChar char="•"/>
                    </a:pPr>
                    <a:endParaRPr lang="pl-PL"/>
                  </a:p>
                </p:txBody>
              </p:sp>
            </p:grpSp>
            <p:sp>
              <p:nvSpPr>
                <p:cNvPr id="95285" name="Freeform 81"/>
                <p:cNvSpPr>
                  <a:spLocks/>
                </p:cNvSpPr>
                <p:nvPr/>
              </p:nvSpPr>
              <p:spPr bwMode="auto">
                <a:xfrm>
                  <a:off x="816" y="2976"/>
                  <a:ext cx="1728" cy="144"/>
                </a:xfrm>
                <a:custGeom>
                  <a:avLst/>
                  <a:gdLst>
                    <a:gd name="T0" fmla="*/ 0 w 864"/>
                    <a:gd name="T1" fmla="*/ 0 h 144"/>
                    <a:gd name="T2" fmla="*/ 4718592 w 864"/>
                    <a:gd name="T3" fmla="*/ 96 h 144"/>
                    <a:gd name="T4" fmla="*/ 0 w 864"/>
                    <a:gd name="T5" fmla="*/ 144 h 144"/>
                    <a:gd name="T6" fmla="*/ 28311552 w 864"/>
                    <a:gd name="T7" fmla="*/ 144 h 144"/>
                    <a:gd name="T8" fmla="*/ 23592960 w 864"/>
                    <a:gd name="T9" fmla="*/ 96 h 144"/>
                    <a:gd name="T10" fmla="*/ 28311552 w 864"/>
                    <a:gd name="T11" fmla="*/ 0 h 144"/>
                    <a:gd name="T12" fmla="*/ 0 w 864"/>
                    <a:gd name="T13" fmla="*/ 0 h 1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64"/>
                    <a:gd name="T22" fmla="*/ 0 h 144"/>
                    <a:gd name="T23" fmla="*/ 864 w 864"/>
                    <a:gd name="T24" fmla="*/ 144 h 1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64" h="144">
                      <a:moveTo>
                        <a:pt x="0" y="0"/>
                      </a:moveTo>
                      <a:lnTo>
                        <a:pt x="144" y="96"/>
                      </a:lnTo>
                      <a:lnTo>
                        <a:pt x="0" y="144"/>
                      </a:lnTo>
                      <a:lnTo>
                        <a:pt x="864" y="144"/>
                      </a:lnTo>
                      <a:lnTo>
                        <a:pt x="720" y="96"/>
                      </a:lnTo>
                      <a:lnTo>
                        <a:pt x="8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95279" name="Group 82"/>
              <p:cNvGrpSpPr>
                <a:grpSpLocks/>
              </p:cNvGrpSpPr>
              <p:nvPr/>
            </p:nvGrpSpPr>
            <p:grpSpPr bwMode="auto">
              <a:xfrm>
                <a:off x="3264" y="2827"/>
                <a:ext cx="1750" cy="149"/>
                <a:chOff x="1296" y="3456"/>
                <a:chExt cx="1008" cy="144"/>
              </a:xfrm>
            </p:grpSpPr>
            <p:sp>
              <p:nvSpPr>
                <p:cNvPr id="95281" name="Rectangle 83"/>
                <p:cNvSpPr>
                  <a:spLocks noChangeArrowheads="1"/>
                </p:cNvSpPr>
                <p:nvPr/>
              </p:nvSpPr>
              <p:spPr bwMode="auto">
                <a:xfrm>
                  <a:off x="1296" y="3456"/>
                  <a:ext cx="1008" cy="144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  <p:sp>
              <p:nvSpPr>
                <p:cNvPr id="95282" name="Rectangle 84"/>
                <p:cNvSpPr>
                  <a:spLocks noChangeArrowheads="1"/>
                </p:cNvSpPr>
                <p:nvPr/>
              </p:nvSpPr>
              <p:spPr bwMode="auto">
                <a:xfrm>
                  <a:off x="1296" y="3504"/>
                  <a:ext cx="1008" cy="4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>
                    <a:spcBef>
                      <a:spcPct val="50000"/>
                    </a:spcBef>
                    <a:buFontTx/>
                    <a:buChar char="•"/>
                  </a:pPr>
                  <a:endParaRPr lang="pl-PL"/>
                </a:p>
              </p:txBody>
            </p:sp>
          </p:grpSp>
          <p:sp>
            <p:nvSpPr>
              <p:cNvPr id="95280" name="Freeform 85"/>
              <p:cNvSpPr>
                <a:spLocks/>
              </p:cNvSpPr>
              <p:nvPr/>
            </p:nvSpPr>
            <p:spPr bwMode="auto">
              <a:xfrm>
                <a:off x="3264" y="2976"/>
                <a:ext cx="1728" cy="144"/>
              </a:xfrm>
              <a:custGeom>
                <a:avLst/>
                <a:gdLst>
                  <a:gd name="T0" fmla="*/ 0 w 864"/>
                  <a:gd name="T1" fmla="*/ 0 h 144"/>
                  <a:gd name="T2" fmla="*/ 4718592 w 864"/>
                  <a:gd name="T3" fmla="*/ 96 h 144"/>
                  <a:gd name="T4" fmla="*/ 0 w 864"/>
                  <a:gd name="T5" fmla="*/ 144 h 144"/>
                  <a:gd name="T6" fmla="*/ 28311552 w 864"/>
                  <a:gd name="T7" fmla="*/ 144 h 144"/>
                  <a:gd name="T8" fmla="*/ 23592960 w 864"/>
                  <a:gd name="T9" fmla="*/ 96 h 144"/>
                  <a:gd name="T10" fmla="*/ 28311552 w 864"/>
                  <a:gd name="T11" fmla="*/ 0 h 144"/>
                  <a:gd name="T12" fmla="*/ 0 w 864"/>
                  <a:gd name="T13" fmla="*/ 0 h 1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64"/>
                  <a:gd name="T22" fmla="*/ 0 h 144"/>
                  <a:gd name="T23" fmla="*/ 864 w 864"/>
                  <a:gd name="T24" fmla="*/ 144 h 1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64" h="144">
                    <a:moveTo>
                      <a:pt x="0" y="0"/>
                    </a:moveTo>
                    <a:lnTo>
                      <a:pt x="144" y="96"/>
                    </a:lnTo>
                    <a:lnTo>
                      <a:pt x="0" y="144"/>
                    </a:lnTo>
                    <a:lnTo>
                      <a:pt x="864" y="144"/>
                    </a:lnTo>
                    <a:lnTo>
                      <a:pt x="720" y="96"/>
                    </a:lnTo>
                    <a:lnTo>
                      <a:pt x="86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</p:grpSp>
        <p:sp>
          <p:nvSpPr>
            <p:cNvPr id="95277" name="Freeform 86"/>
            <p:cNvSpPr>
              <a:spLocks/>
            </p:cNvSpPr>
            <p:nvPr/>
          </p:nvSpPr>
          <p:spPr bwMode="auto">
            <a:xfrm>
              <a:off x="4368" y="1536"/>
              <a:ext cx="339" cy="96"/>
            </a:xfrm>
            <a:custGeom>
              <a:avLst/>
              <a:gdLst>
                <a:gd name="T0" fmla="*/ 0 w 339"/>
                <a:gd name="T1" fmla="*/ 1 h 132"/>
                <a:gd name="T2" fmla="*/ 0 w 339"/>
                <a:gd name="T3" fmla="*/ 0 h 132"/>
                <a:gd name="T4" fmla="*/ 339 w 339"/>
                <a:gd name="T5" fmla="*/ 0 h 132"/>
                <a:gd name="T6" fmla="*/ 339 w 339"/>
                <a:gd name="T7" fmla="*/ 1 h 1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9"/>
                <a:gd name="T13" fmla="*/ 0 h 132"/>
                <a:gd name="T14" fmla="*/ 339 w 339"/>
                <a:gd name="T15" fmla="*/ 132 h 1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9" h="132">
                  <a:moveTo>
                    <a:pt x="0" y="132"/>
                  </a:moveTo>
                  <a:lnTo>
                    <a:pt x="0" y="0"/>
                  </a:lnTo>
                  <a:lnTo>
                    <a:pt x="339" y="0"/>
                  </a:lnTo>
                  <a:lnTo>
                    <a:pt x="339" y="126"/>
                  </a:lnTo>
                </a:path>
              </a:pathLst>
            </a:custGeom>
            <a:noFill/>
            <a:ln w="254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pl-PL"/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133350" y="563564"/>
            <a:ext cx="5100637" cy="4978400"/>
            <a:chOff x="305" y="580"/>
            <a:chExt cx="3213" cy="3136"/>
          </a:xfrm>
        </p:grpSpPr>
        <p:sp>
          <p:nvSpPr>
            <p:cNvPr id="95263" name="AutoShape 88"/>
            <p:cNvSpPr>
              <a:spLocks noChangeArrowheads="1"/>
            </p:cNvSpPr>
            <p:nvPr/>
          </p:nvSpPr>
          <p:spPr bwMode="auto">
            <a:xfrm rot="20700000">
              <a:off x="305" y="580"/>
              <a:ext cx="3213" cy="3136"/>
            </a:xfrm>
            <a:prstGeom prst="verticalScroll">
              <a:avLst>
                <a:gd name="adj" fmla="val 12500"/>
              </a:avLst>
            </a:prstGeom>
            <a:gradFill rotWithShape="0">
              <a:gsLst>
                <a:gs pos="0">
                  <a:srgbClr val="FFFF99"/>
                </a:gs>
                <a:gs pos="100000">
                  <a:srgbClr val="FFFF00"/>
                </a:gs>
              </a:gsLst>
              <a:path path="rect">
                <a:fillToRect l="100000" t="10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spcBef>
                  <a:spcPct val="50000"/>
                </a:spcBef>
                <a:buFontTx/>
                <a:buChar char="•"/>
              </a:pPr>
              <a:endParaRPr lang="pl-PL"/>
            </a:p>
          </p:txBody>
        </p:sp>
        <p:sp>
          <p:nvSpPr>
            <p:cNvPr id="95264" name="Text Box 89"/>
            <p:cNvSpPr txBox="1">
              <a:spLocks noChangeArrowheads="1"/>
            </p:cNvSpPr>
            <p:nvPr/>
          </p:nvSpPr>
          <p:spPr bwMode="auto">
            <a:xfrm rot="-900000">
              <a:off x="816" y="2208"/>
              <a:ext cx="78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600">
                  <a:solidFill>
                    <a:srgbClr val="FF0000"/>
                  </a:solidFill>
                  <a:latin typeface="Arial" charset="0"/>
                </a:rPr>
                <a:t>1x LCN-HU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95265" name="Text Box 90"/>
            <p:cNvSpPr txBox="1">
              <a:spLocks noChangeArrowheads="1"/>
            </p:cNvSpPr>
            <p:nvPr/>
          </p:nvSpPr>
          <p:spPr bwMode="auto">
            <a:xfrm rot="-900000">
              <a:off x="912" y="2640"/>
              <a:ext cx="84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600">
                  <a:solidFill>
                    <a:srgbClr val="FF0000"/>
                  </a:solidFill>
                  <a:latin typeface="Arial" charset="0"/>
                </a:rPr>
                <a:t>1x LCN-BS4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95266" name="Text Box 91"/>
            <p:cNvSpPr txBox="1">
              <a:spLocks noChangeArrowheads="1"/>
            </p:cNvSpPr>
            <p:nvPr/>
          </p:nvSpPr>
          <p:spPr bwMode="auto">
            <a:xfrm rot="-900000">
              <a:off x="1114" y="3340"/>
              <a:ext cx="85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600">
                  <a:solidFill>
                    <a:srgbClr val="FF0000"/>
                  </a:solidFill>
                  <a:latin typeface="Arial" charset="0"/>
                </a:rPr>
                <a:t>1x LCN-R8H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95267" name="Text Box 92"/>
            <p:cNvSpPr txBox="1">
              <a:spLocks noChangeArrowheads="1"/>
            </p:cNvSpPr>
            <p:nvPr/>
          </p:nvSpPr>
          <p:spPr bwMode="auto">
            <a:xfrm rot="-900000">
              <a:off x="577" y="1494"/>
              <a:ext cx="85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600">
                  <a:solidFill>
                    <a:srgbClr val="FF0000"/>
                  </a:solidFill>
                  <a:latin typeface="Arial" charset="0"/>
                </a:rPr>
                <a:t>1x LCN-TEU</a:t>
              </a:r>
              <a:endParaRPr lang="de-DE" sz="1600">
                <a:latin typeface="Arial" charset="0"/>
              </a:endParaRPr>
            </a:p>
          </p:txBody>
        </p:sp>
        <p:sp>
          <p:nvSpPr>
            <p:cNvPr id="95268" name="Text Box 93"/>
            <p:cNvSpPr txBox="1">
              <a:spLocks noChangeArrowheads="1"/>
            </p:cNvSpPr>
            <p:nvPr/>
          </p:nvSpPr>
          <p:spPr bwMode="auto">
            <a:xfrm rot="-900000">
              <a:off x="528" y="1296"/>
              <a:ext cx="86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600" dirty="0">
                  <a:solidFill>
                    <a:srgbClr val="FF0000"/>
                  </a:solidFill>
                  <a:latin typeface="Arial" charset="0"/>
                </a:rPr>
                <a:t>1x LCN-UPP</a:t>
              </a:r>
              <a:endParaRPr lang="de-DE" sz="1600" dirty="0">
                <a:latin typeface="Arial" charset="0"/>
              </a:endParaRPr>
            </a:p>
          </p:txBody>
        </p:sp>
        <p:sp>
          <p:nvSpPr>
            <p:cNvPr id="95269" name="Text Box 94"/>
            <p:cNvSpPr txBox="1">
              <a:spLocks noChangeArrowheads="1"/>
            </p:cNvSpPr>
            <p:nvPr/>
          </p:nvSpPr>
          <p:spPr bwMode="auto">
            <a:xfrm rot="20700000">
              <a:off x="826" y="2351"/>
              <a:ext cx="87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600" dirty="0">
                  <a:solidFill>
                    <a:srgbClr val="FF0000"/>
                  </a:solidFill>
                  <a:latin typeface="Arial" charset="0"/>
                </a:rPr>
                <a:t>1x </a:t>
              </a:r>
              <a:r>
                <a:rPr lang="pl-PL" sz="1600" dirty="0">
                  <a:solidFill>
                    <a:srgbClr val="FF0000"/>
                  </a:solidFill>
                  <a:latin typeface="Arial" charset="0"/>
                </a:rPr>
                <a:t>LCN-GBL</a:t>
              </a:r>
              <a:endParaRPr lang="de-DE" sz="1600" dirty="0">
                <a:latin typeface="Arial" charset="0"/>
              </a:endParaRPr>
            </a:p>
          </p:txBody>
        </p:sp>
        <p:sp>
          <p:nvSpPr>
            <p:cNvPr id="95270" name="Text Box 95"/>
            <p:cNvSpPr txBox="1">
              <a:spLocks noChangeArrowheads="1"/>
            </p:cNvSpPr>
            <p:nvPr/>
          </p:nvSpPr>
          <p:spPr bwMode="auto">
            <a:xfrm rot="-900000">
              <a:off x="720" y="1852"/>
              <a:ext cx="76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de-DE" sz="1600" dirty="0">
                  <a:solidFill>
                    <a:srgbClr val="FF0000"/>
                  </a:solidFill>
                  <a:latin typeface="Arial" charset="0"/>
                </a:rPr>
                <a:t>1x LCN-TS</a:t>
              </a:r>
              <a:endParaRPr lang="de-DE" sz="1600" dirty="0">
                <a:latin typeface="Arial" charset="0"/>
              </a:endParaRPr>
            </a:p>
          </p:txBody>
        </p:sp>
        <p:sp>
          <p:nvSpPr>
            <p:cNvPr id="95271" name="Text Box 96"/>
            <p:cNvSpPr txBox="1">
              <a:spLocks noChangeArrowheads="1"/>
            </p:cNvSpPr>
            <p:nvPr/>
          </p:nvSpPr>
          <p:spPr bwMode="auto">
            <a:xfrm rot="-900000">
              <a:off x="1630" y="1504"/>
              <a:ext cx="1419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600" dirty="0">
                  <a:solidFill>
                    <a:srgbClr val="4D4D4D"/>
                  </a:solidFill>
                  <a:latin typeface="Arial" charset="0"/>
                </a:rPr>
                <a:t>Chłodzenie</a:t>
              </a:r>
              <a:r>
                <a:rPr lang="de-DE" sz="1600" dirty="0">
                  <a:solidFill>
                    <a:srgbClr val="4D4D4D"/>
                  </a:solidFill>
                  <a:latin typeface="Arial" charset="0"/>
                </a:rPr>
                <a:t> </a:t>
              </a:r>
              <a:r>
                <a:rPr lang="pl-PL" sz="1600" dirty="0">
                  <a:solidFill>
                    <a:srgbClr val="4D4D4D"/>
                  </a:solidFill>
                  <a:latin typeface="Arial" charset="0"/>
                </a:rPr>
                <a:t>i</a:t>
              </a:r>
              <a:r>
                <a:rPr lang="de-DE" sz="1600" dirty="0">
                  <a:solidFill>
                    <a:srgbClr val="4D4D4D"/>
                  </a:solidFill>
                  <a:latin typeface="Arial" charset="0"/>
                </a:rPr>
                <a:t> </a:t>
              </a:r>
              <a:r>
                <a:rPr lang="pl-PL" sz="1600" dirty="0">
                  <a:solidFill>
                    <a:srgbClr val="4D4D4D"/>
                  </a:solidFill>
                  <a:latin typeface="Arial" charset="0"/>
                </a:rPr>
                <a:t>Grzanie</a:t>
              </a:r>
              <a:r>
                <a:rPr lang="de-DE" sz="1600" dirty="0">
                  <a:solidFill>
                    <a:srgbClr val="4D4D4D"/>
                  </a:solidFill>
                  <a:latin typeface="Arial" charset="0"/>
                </a:rPr>
                <a:t>:</a:t>
              </a:r>
            </a:p>
            <a:p>
              <a:r>
                <a:rPr lang="pl-PL" sz="1600" dirty="0">
                  <a:solidFill>
                    <a:srgbClr val="4D4D4D"/>
                  </a:solidFill>
                  <a:latin typeface="Arial" charset="0"/>
                </a:rPr>
                <a:t>2 zakresy regulacji</a:t>
              </a:r>
              <a:r>
                <a:rPr lang="de-DE" sz="1600" dirty="0">
                  <a:solidFill>
                    <a:srgbClr val="4D4D4D"/>
                  </a:solidFill>
                  <a:latin typeface="Arial" charset="0"/>
                </a:rPr>
                <a:t> </a:t>
              </a:r>
            </a:p>
            <a:p>
              <a:endParaRPr lang="de-DE" sz="1600" dirty="0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95272" name="Text Box 97"/>
            <p:cNvSpPr txBox="1">
              <a:spLocks noChangeArrowheads="1"/>
            </p:cNvSpPr>
            <p:nvPr/>
          </p:nvSpPr>
          <p:spPr bwMode="auto">
            <a:xfrm rot="-900000">
              <a:off x="1460" y="974"/>
              <a:ext cx="1182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Przyciski</a:t>
              </a:r>
              <a:r>
                <a:rPr lang="de-DE" sz="1600">
                  <a:solidFill>
                    <a:srgbClr val="4D4D4D"/>
                  </a:solidFill>
                  <a:latin typeface="Arial" charset="0"/>
                </a:rPr>
                <a:t>:</a:t>
              </a:r>
            </a:p>
            <a:p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8 dowolnie </a:t>
              </a:r>
            </a:p>
            <a:p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programowanych</a:t>
              </a:r>
              <a:endParaRPr lang="de-DE" sz="1600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95273" name="Text Box 98"/>
            <p:cNvSpPr txBox="1">
              <a:spLocks noChangeArrowheads="1"/>
            </p:cNvSpPr>
            <p:nvPr/>
          </p:nvSpPr>
          <p:spPr bwMode="auto">
            <a:xfrm rot="-900000">
              <a:off x="1682" y="1901"/>
              <a:ext cx="1389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600" dirty="0">
                  <a:solidFill>
                    <a:srgbClr val="4D4D4D"/>
                  </a:solidFill>
                  <a:latin typeface="Arial" charset="0"/>
                </a:rPr>
                <a:t>Regulacja stałego </a:t>
              </a:r>
            </a:p>
            <a:p>
              <a:r>
                <a:rPr lang="pl-PL" sz="1600" dirty="0">
                  <a:solidFill>
                    <a:srgbClr val="4D4D4D"/>
                  </a:solidFill>
                  <a:latin typeface="Arial" charset="0"/>
                </a:rPr>
                <a:t>natężenia światła</a:t>
              </a:r>
              <a:r>
                <a:rPr lang="de-DE" sz="1600" dirty="0">
                  <a:solidFill>
                    <a:srgbClr val="4D4D4D"/>
                  </a:solidFill>
                  <a:latin typeface="Arial" charset="0"/>
                </a:rPr>
                <a:t> </a:t>
              </a:r>
            </a:p>
            <a:p>
              <a:r>
                <a:rPr lang="pl-PL" sz="1600" dirty="0">
                  <a:solidFill>
                    <a:srgbClr val="4D4D4D"/>
                  </a:solidFill>
                  <a:latin typeface="Arial" charset="0"/>
                </a:rPr>
                <a:t>Każde biuro 2 kanały</a:t>
              </a:r>
              <a:endParaRPr lang="de-DE" sz="1600" dirty="0">
                <a:solidFill>
                  <a:srgbClr val="4D4D4D"/>
                </a:solidFill>
                <a:latin typeface="Arial" charset="0"/>
              </a:endParaRPr>
            </a:p>
          </p:txBody>
        </p:sp>
        <p:sp>
          <p:nvSpPr>
            <p:cNvPr id="95274" name="Text Box 99"/>
            <p:cNvSpPr txBox="1">
              <a:spLocks noChangeArrowheads="1"/>
            </p:cNvSpPr>
            <p:nvPr/>
          </p:nvSpPr>
          <p:spPr bwMode="auto">
            <a:xfrm rot="-900000">
              <a:off x="1831" y="2330"/>
              <a:ext cx="1290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Sterowanie oknem</a:t>
              </a:r>
              <a:r>
                <a:rPr lang="de-DE" sz="1600">
                  <a:solidFill>
                    <a:srgbClr val="4D4D4D"/>
                  </a:solidFill>
                  <a:latin typeface="Arial" charset="0"/>
                </a:rPr>
                <a:t>:</a:t>
              </a:r>
            </a:p>
            <a:p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2 silniki</a:t>
              </a:r>
              <a:r>
                <a:rPr lang="de-DE" sz="1600">
                  <a:solidFill>
                    <a:srgbClr val="4D4D4D"/>
                  </a:solidFill>
                  <a:latin typeface="Arial" charset="0"/>
                </a:rPr>
                <a:t> </a:t>
              </a:r>
            </a:p>
            <a:p>
              <a:r>
                <a:rPr lang="de-DE" sz="1600">
                  <a:solidFill>
                    <a:srgbClr val="4D4D4D"/>
                  </a:solidFill>
                  <a:latin typeface="Arial" charset="0"/>
                </a:rPr>
                <a:t>(200 </a:t>
              </a:r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pozycji</a:t>
              </a:r>
              <a:r>
                <a:rPr lang="de-DE" sz="1600">
                  <a:solidFill>
                    <a:srgbClr val="4D4D4D"/>
                  </a:solidFill>
                  <a:latin typeface="Arial" charset="0"/>
                </a:rPr>
                <a:t> </a:t>
              </a:r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przy</a:t>
              </a:r>
              <a:r>
                <a:rPr lang="de-DE" sz="1600">
                  <a:solidFill>
                    <a:srgbClr val="4D4D4D"/>
                  </a:solidFill>
                  <a:latin typeface="Arial" charset="0"/>
                </a:rPr>
                <a:t> </a:t>
              </a:r>
            </a:p>
            <a:p>
              <a:r>
                <a:rPr lang="de-DE" sz="1600">
                  <a:solidFill>
                    <a:srgbClr val="4D4D4D"/>
                  </a:solidFill>
                  <a:latin typeface="Arial" charset="0"/>
                </a:rPr>
                <a:t>0,5% </a:t>
              </a:r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dokładności</a:t>
              </a:r>
              <a:r>
                <a:rPr lang="de-DE" sz="1600">
                  <a:solidFill>
                    <a:srgbClr val="4D4D4D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95275" name="Text Box 100"/>
            <p:cNvSpPr txBox="1">
              <a:spLocks noChangeArrowheads="1"/>
            </p:cNvSpPr>
            <p:nvPr/>
          </p:nvSpPr>
          <p:spPr bwMode="auto">
            <a:xfrm rot="-900000">
              <a:off x="1984" y="3067"/>
              <a:ext cx="102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2 silniki</a:t>
              </a:r>
            </a:p>
            <a:p>
              <a:r>
                <a:rPr lang="pl-PL" sz="1600">
                  <a:solidFill>
                    <a:srgbClr val="4D4D4D"/>
                  </a:solidFill>
                  <a:latin typeface="Arial" charset="0"/>
                </a:rPr>
                <a:t>do zacieniania</a:t>
              </a:r>
              <a:r>
                <a:rPr lang="de-DE" sz="1600">
                  <a:solidFill>
                    <a:srgbClr val="4D4D4D"/>
                  </a:solidFill>
                  <a:latin typeface="Arial" charset="0"/>
                </a:rPr>
                <a:t> </a:t>
              </a:r>
            </a:p>
          </p:txBody>
        </p:sp>
      </p:grpSp>
      <p:pic>
        <p:nvPicPr>
          <p:cNvPr id="95262" name="Obraz 103" descr="logo lcn.bmp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6200"/>
            <a:ext cx="5857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75" presetID="23" presetClass="entr" presetSubtype="272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6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6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8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9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9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1" grpId="0" autoUpdateAnimBg="0"/>
      <p:bldP spid="196612" grpId="0" autoUpdateAnimBg="0"/>
      <p:bldP spid="196613" grpId="0" autoUpdateAnimBg="0"/>
      <p:bldP spid="196614" grpId="0" autoUpdateAnimBg="0"/>
      <p:bldP spid="196623" grpId="0" animBg="1" autoUpdateAnimBg="0"/>
      <p:bldP spid="196624" grpId="0" animBg="1" autoUpdateAnimBg="0"/>
      <p:bldP spid="196631" grpId="0" autoUpdateAnimBg="0"/>
      <p:bldP spid="196633" grpId="0" animBg="1"/>
      <p:bldP spid="196645" grpId="0" autoUpdateAnimBg="0"/>
      <p:bldP spid="196678" grpId="0" animBg="1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9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628775"/>
            <a:ext cx="8229600" cy="3313113"/>
          </a:xfrm>
        </p:spPr>
        <p:txBody>
          <a:bodyPr/>
          <a:lstStyle/>
          <a:p>
            <a:pPr eaLnBrk="1" hangingPunct="1"/>
            <a:r>
              <a:rPr lang="pl-PL" sz="8800" b="1" dirty="0"/>
              <a:t>DZIĘKUJĘ ZA UWAGĘ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7.8|3|10|8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5.4|1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5|2.2|1.1|1|1.2|1.4"/>
</p:tagLst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pl-PL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pl-PL" sz="2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Verdana" pitchFamily="34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9050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 anchor="ctr">
        <a:spAutoFit/>
      </a:bodyPr>
      <a:lstStyle>
        <a:defPPr algn="ctr">
          <a:defRPr sz="2800" dirty="0" smtClean="0">
            <a:latin typeface="Arial" charset="0"/>
          </a:defRPr>
        </a:defPPr>
      </a:lstStyle>
    </a:tx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Standard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1" i="1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1" i="1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Projekt domyślny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8068</TotalTime>
  <Words>3146</Words>
  <Application>Microsoft Office PowerPoint</Application>
  <PresentationFormat>Pokaz na ekranie (4:3)</PresentationFormat>
  <Paragraphs>777</Paragraphs>
  <Slides>91</Slides>
  <Notes>13</Notes>
  <HiddenSlides>0</HiddenSlides>
  <MMClips>2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4</vt:i4>
      </vt:variant>
      <vt:variant>
        <vt:lpstr>Tytuły slajdów</vt:lpstr>
      </vt:variant>
      <vt:variant>
        <vt:i4>91</vt:i4>
      </vt:variant>
    </vt:vector>
  </HeadingPairs>
  <TitlesOfParts>
    <vt:vector size="100" baseType="lpstr">
      <vt:lpstr>Arial</vt:lpstr>
      <vt:lpstr>Verdana</vt:lpstr>
      <vt:lpstr>Wingdings</vt:lpstr>
      <vt:lpstr>Projekt domyślny</vt:lpstr>
      <vt:lpstr>Standarddesign</vt:lpstr>
      <vt:lpstr>Bitmap</vt:lpstr>
      <vt:lpstr>Clip</vt:lpstr>
      <vt:lpstr>Obraz - mapa bitowa</vt:lpstr>
      <vt:lpstr>CorelPhotoPaint.Image.8</vt:lpstr>
      <vt:lpstr>SZKOLENIE PODSTAWOWE</vt:lpstr>
      <vt:lpstr>KURS PODSTAWOWY </vt:lpstr>
      <vt:lpstr>PODSTAWOWE CECHY LCN</vt:lpstr>
      <vt:lpstr>ŁATWOŚĆ I ELASTYCZNOŚĆ</vt:lpstr>
      <vt:lpstr>Wymagania  LCN?</vt:lpstr>
      <vt:lpstr>Komunikacja modułów LCN</vt:lpstr>
      <vt:lpstr>Trójczłonowa istota meldunku w LCN</vt:lpstr>
      <vt:lpstr>MODUŁY LOGICZNE LCN</vt:lpstr>
      <vt:lpstr>INTELIGENTNY MODUŁ LCN</vt:lpstr>
      <vt:lpstr>LCN-UPP Moduł podtynkowy (Unterputzmodul)</vt:lpstr>
      <vt:lpstr>LCN-UPU Moduł podtynkowy (Unterputzmodul)</vt:lpstr>
      <vt:lpstr>LCN-FI1  Filtr dla modułu LCN-UPP</vt:lpstr>
      <vt:lpstr>LCN-UPS Moduł podtynkowy bez wyjść (Unterputzmodul)</vt:lpstr>
      <vt:lpstr>LCN-UP24 Moduł niskonapięciowy bez wyjść (Unterputzmodul)</vt:lpstr>
      <vt:lpstr>LCN-UMR/UMR24 Moduł inteligentny podtynkowy do rolety</vt:lpstr>
      <vt:lpstr>LCN-SH+  Standardowy moduł do rozdzielnicy</vt:lpstr>
      <vt:lpstr>LCN-UPU oraz LCN-SHU  Moduły z wyborem ściemniania fazy</vt:lpstr>
      <vt:lpstr>LCN-SHS  Moduł logiczny do rozdzielnicy bez wyjść </vt:lpstr>
      <vt:lpstr>LCN-SHD  Moduł logiczny do rozdzielnicy z wyjśiami DALI </vt:lpstr>
      <vt:lpstr>LCN-HU  Uniwersalny moduł do rozdzielnicy</vt:lpstr>
      <vt:lpstr>LCN-SR6 (SR6G – pozłacane styki) Logiczny moduł przekaźnikowy</vt:lpstr>
      <vt:lpstr>Moduły peryferyjne:     - moduły do wyjść - port T - port I - port P przegląd</vt:lpstr>
      <vt:lpstr>Moduły do wyjść</vt:lpstr>
      <vt:lpstr>Port T - Przegląd</vt:lpstr>
      <vt:lpstr>Klawisze systemu KNX/EIB</vt:lpstr>
      <vt:lpstr>Panele sterujące: LCN-GT6 do portu T</vt:lpstr>
      <vt:lpstr>Panele sterujące: LCN-GT8 do portu T</vt:lpstr>
      <vt:lpstr>Panele sterujące: LCN-GT12 do portu T</vt:lpstr>
      <vt:lpstr>Panele sterujące: LCN-GT3L do portu I</vt:lpstr>
      <vt:lpstr>Panele sterujące: LCN-GT2 do portu I</vt:lpstr>
      <vt:lpstr>Panele sterujące: LCN-GT4D do portu I</vt:lpstr>
      <vt:lpstr>Panele sterujące: LCN-GT10 do portu I</vt:lpstr>
      <vt:lpstr>Akcesoria do paneli GT</vt:lpstr>
      <vt:lpstr>Port I – Przegląd Cz. 1</vt:lpstr>
      <vt:lpstr>Port I – Przegląd Cz. 2 </vt:lpstr>
      <vt:lpstr>Port I – Przegląd Cz. 3 </vt:lpstr>
      <vt:lpstr>Port P - Przegląd</vt:lpstr>
      <vt:lpstr>Akcesoria</vt:lpstr>
      <vt:lpstr>Komunikacja instalacji LCN</vt:lpstr>
      <vt:lpstr>LCN-PKU</vt:lpstr>
      <vt:lpstr>LCN-PRO w wersji 6.0</vt:lpstr>
      <vt:lpstr>LCN-VISU</vt:lpstr>
      <vt:lpstr>LCN-IS2</vt:lpstr>
      <vt:lpstr>LCN-IS2/24</vt:lpstr>
      <vt:lpstr>LCN-LLG</vt:lpstr>
      <vt:lpstr>LCN-LLK</vt:lpstr>
      <vt:lpstr>LCN-SK</vt:lpstr>
      <vt:lpstr>Struktura systemu LCN</vt:lpstr>
      <vt:lpstr>PROGRAMOWANIE URZĄDZEŃ LCN </vt:lpstr>
      <vt:lpstr>Sterowanie przycisków w LCN</vt:lpstr>
      <vt:lpstr>Tabele przycisków w LCN</vt:lpstr>
      <vt:lpstr>Montaż instalacji LCN</vt:lpstr>
      <vt:lpstr>Programowanie LCN</vt:lpstr>
      <vt:lpstr>ZADANIE 1</vt:lpstr>
      <vt:lpstr>MELDUNEK STATUSU</vt:lpstr>
      <vt:lpstr>Meldunek stanu</vt:lpstr>
      <vt:lpstr>Wykorzystanie meldunku stanu</vt:lpstr>
      <vt:lpstr>ZADANIE 2</vt:lpstr>
      <vt:lpstr>Sterowanie silnikami przez LCN-R8H</vt:lpstr>
      <vt:lpstr>ZADANIE 3</vt:lpstr>
      <vt:lpstr>WYMAGANIA DLA INSTALACJI</vt:lpstr>
      <vt:lpstr>Obwody LCN </vt:lpstr>
      <vt:lpstr>Uszkodzenie instalacji</vt:lpstr>
      <vt:lpstr>Rozwiązanie problemu: STYK POMOCNICZY!</vt:lpstr>
      <vt:lpstr>Zabezpieczenie obwodów LCN  wyłącznikiem różnicowoprądowym</vt:lpstr>
      <vt:lpstr>Zabezpieczenie żyły danych LCN  w przypadku instalacji w oparciu o 2-3 fazy</vt:lpstr>
      <vt:lpstr>Zabezpieczenie żyły danych LCN  w przypadku instalacji w oparciu o 2-3 fazy</vt:lpstr>
      <vt:lpstr>DOMIQ</vt:lpstr>
      <vt:lpstr>DOMIQ/BASE </vt:lpstr>
      <vt:lpstr>Prezentacja programu PowerPoint</vt:lpstr>
      <vt:lpstr>Prezentacja programu PowerPoint</vt:lpstr>
      <vt:lpstr>Prezentacja programu PowerPoint</vt:lpstr>
      <vt:lpstr>Prezentacja programu PowerPoint</vt:lpstr>
      <vt:lpstr>Wizualizacja Display</vt:lpstr>
      <vt:lpstr>Prezentacja programu PowerPoint</vt:lpstr>
      <vt:lpstr>Przetestuj!  Pobierz! Demo w aplikacji </vt:lpstr>
      <vt:lpstr>LCN-GVS</vt:lpstr>
      <vt:lpstr>Zdalny dostęp do wizualizacji GVS: access.lcn.de </vt:lpstr>
      <vt:lpstr>Przykładowa wizualizacja - Smartphone</vt:lpstr>
      <vt:lpstr>Zrzut LCN-W</vt:lpstr>
      <vt:lpstr>Wybór interfejsu, planszy LCN-W</vt:lpstr>
      <vt:lpstr>Grupy w systemie LCN</vt:lpstr>
      <vt:lpstr>Grupy w LCN</vt:lpstr>
      <vt:lpstr>Przykłady projektowania</vt:lpstr>
      <vt:lpstr>Prezentacja programu PowerPoint</vt:lpstr>
      <vt:lpstr>Prezentacja programu PowerPoint</vt:lpstr>
      <vt:lpstr>LCN – Podsumowanie</vt:lpstr>
      <vt:lpstr>LCN FAKTY</vt:lpstr>
      <vt:lpstr>Przykład projektowania LCN: Pokój</vt:lpstr>
      <vt:lpstr>Przykład projektowania LCN: Biuro</vt:lpstr>
      <vt:lpstr>DZIĘKUJĘ ZA UWAGĘ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Kurs Podstawowy</dc:title>
  <dc:creator>Marcin Pyrszel</dc:creator>
  <cp:lastModifiedBy>Marcin Pyrszel</cp:lastModifiedBy>
  <cp:revision>331</cp:revision>
  <dcterms:created xsi:type="dcterms:W3CDTF">2004-10-02T19:31:32Z</dcterms:created>
  <dcterms:modified xsi:type="dcterms:W3CDTF">2023-03-10T16:56:26Z</dcterms:modified>
</cp:coreProperties>
</file>